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0"/>
  </p:notesMasterIdLst>
  <p:handoutMasterIdLst>
    <p:handoutMasterId r:id="rId31"/>
  </p:handout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9" r:id="rId18"/>
    <p:sldId id="272" r:id="rId19"/>
    <p:sldId id="273" r:id="rId20"/>
    <p:sldId id="274" r:id="rId21"/>
    <p:sldId id="275" r:id="rId22"/>
    <p:sldId id="277" r:id="rId23"/>
    <p:sldId id="280" r:id="rId24"/>
    <p:sldId id="276" r:id="rId25"/>
    <p:sldId id="278" r:id="rId26"/>
    <p:sldId id="281" r:id="rId27"/>
    <p:sldId id="282" r:id="rId28"/>
    <p:sldId id="283" r:id="rId29"/>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37824"/>
    <a:srgbClr val="87B62C"/>
    <a:srgbClr val="1B2172"/>
    <a:srgbClr val="421254"/>
    <a:srgbClr val="FCE48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74861" autoAdjust="0"/>
  </p:normalViewPr>
  <p:slideViewPr>
    <p:cSldViewPr snapToGrid="0" snapToObjects="1">
      <p:cViewPr varScale="1">
        <p:scale>
          <a:sx n="85" d="100"/>
          <a:sy n="85" d="100"/>
        </p:scale>
        <p:origin x="-1728"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68A3A29-A128-D742-90F2-E09127698C32}" type="datetime1">
              <a:rPr lang="de-AT" smtClean="0"/>
              <a:t>04.08.2015</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722A9DC-3BA0-A948-B356-46420AA1E84B}" type="slidenum">
              <a:rPr lang="de-DE" smtClean="0"/>
              <a:t>‹Nr.›</a:t>
            </a:fld>
            <a:endParaRPr lang="de-DE"/>
          </a:p>
        </p:txBody>
      </p:sp>
    </p:spTree>
    <p:extLst>
      <p:ext uri="{BB962C8B-B14F-4D97-AF65-F5344CB8AC3E}">
        <p14:creationId xmlns:p14="http://schemas.microsoft.com/office/powerpoint/2010/main" val="14043105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BFBFCE-265E-EF4B-8100-47F2B67E3C3C}" type="datetime1">
              <a:rPr lang="de-AT" smtClean="0"/>
              <a:t>04.08.2015</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C39545-3DE9-4D46-9C56-3010817E2D96}" type="slidenum">
              <a:rPr lang="de-DE" smtClean="0"/>
              <a:t>‹Nr.›</a:t>
            </a:fld>
            <a:endParaRPr lang="de-DE"/>
          </a:p>
        </p:txBody>
      </p:sp>
    </p:spTree>
    <p:extLst>
      <p:ext uri="{BB962C8B-B14F-4D97-AF65-F5344CB8AC3E}">
        <p14:creationId xmlns:p14="http://schemas.microsoft.com/office/powerpoint/2010/main" val="315911165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dirty="0" smtClean="0"/>
              <a:t>Zeitreihe der beobachteten anthropogenen globalen CO</a:t>
            </a:r>
            <a:r>
              <a:rPr lang="de-DE" sz="1200" b="1" baseline="-25000" dirty="0" smtClean="0"/>
              <a:t>2</a:t>
            </a:r>
            <a:r>
              <a:rPr lang="de-DE" sz="1200" b="1" dirty="0" smtClean="0"/>
              <a:t>-Emissionen in </a:t>
            </a:r>
            <a:r>
              <a:rPr lang="de-DE" sz="1200" b="1" dirty="0" err="1" smtClean="0"/>
              <a:t>Gt</a:t>
            </a:r>
            <a:r>
              <a:rPr lang="de-DE" sz="1200" b="1" dirty="0" smtClean="0"/>
              <a:t> C / Jahr, sowie deren Speicherung in Atmosphäre, Ozean und Land (Le </a:t>
            </a:r>
            <a:r>
              <a:rPr lang="de-DE" sz="1200" b="1" dirty="0" err="1" smtClean="0"/>
              <a:t>Quéré</a:t>
            </a:r>
            <a:r>
              <a:rPr lang="de-DE" sz="1200" b="1" dirty="0" smtClean="0"/>
              <a:t> et al., 2009, 2013; Peters et al., 2011). Die Unsicherheit (± 1σ) liegt bei &lt;0.2 </a:t>
            </a:r>
            <a:r>
              <a:rPr lang="de-DE" sz="1200" b="1" dirty="0" err="1" smtClean="0"/>
              <a:t>Gt</a:t>
            </a:r>
            <a:r>
              <a:rPr lang="de-DE" sz="1200" b="1" dirty="0" smtClean="0"/>
              <a:t> C / Jahr für fossile Brennstoffemissionen und die Speicherung in der Atmosphäre, bei ca. 0.5 </a:t>
            </a:r>
            <a:r>
              <a:rPr lang="de-DE" sz="1200" b="1" dirty="0" err="1" smtClean="0"/>
              <a:t>Gt</a:t>
            </a:r>
            <a:r>
              <a:rPr lang="de-DE" sz="1200" b="1" dirty="0" smtClean="0"/>
              <a:t> C / Jahr für Landnutzungsänderungen und die</a:t>
            </a:r>
            <a:r>
              <a:rPr lang="de-DE" sz="1200" b="1" baseline="0" dirty="0" smtClean="0"/>
              <a:t> </a:t>
            </a:r>
            <a:r>
              <a:rPr lang="de-DE" sz="1200" b="1" dirty="0" smtClean="0"/>
              <a:t>Speicherung im Ozean, sowie bei ca. 0.8 </a:t>
            </a:r>
            <a:r>
              <a:rPr lang="de-DE" sz="1200" b="1" dirty="0" err="1" smtClean="0"/>
              <a:t>Gt</a:t>
            </a:r>
            <a:r>
              <a:rPr lang="de-DE" sz="1200" b="1" dirty="0" smtClean="0"/>
              <a:t> C / Jahr für die als Residuum bestimmte Speicherung auf der Landoberfläche. Abbildung erstellt auf Basis von Daten in Le </a:t>
            </a:r>
            <a:r>
              <a:rPr lang="de-DE" sz="1200" b="1" dirty="0" err="1" smtClean="0"/>
              <a:t>Quéré</a:t>
            </a:r>
            <a:r>
              <a:rPr lang="de-DE" sz="1200" b="1" dirty="0" smtClean="0"/>
              <a:t> et al. (2013).</a:t>
            </a:r>
            <a:endParaRPr lang="de-DE" sz="1200"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rPr>
              <a:t>Wie Abbildung 1.6 zeigt, hat sich in den letzten 50 Jahren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global vor allem die Verbrennung fossiler Brennstoffe mehr als</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verdreifacht. Mit veränderten CO</a:t>
            </a:r>
            <a:r>
              <a:rPr lang="de-DE" sz="1200" kern="1200" baseline="-25000" dirty="0" smtClean="0">
                <a:solidFill>
                  <a:schemeClr val="tx1"/>
                </a:solidFill>
                <a:effectLst/>
                <a:latin typeface="+mn-lt"/>
                <a:ea typeface="+mn-ea"/>
                <a:cs typeface="+mn-cs"/>
              </a:rPr>
              <a:t>2</a:t>
            </a:r>
            <a:r>
              <a:rPr lang="de-DE" sz="1200" kern="1200" dirty="0" smtClean="0">
                <a:solidFill>
                  <a:schemeClr val="tx1"/>
                </a:solidFill>
                <a:effectLst/>
                <a:latin typeface="+mn-lt"/>
                <a:ea typeface="+mn-ea"/>
                <a:cs typeface="+mn-cs"/>
              </a:rPr>
              <a:t>-Konzentrationen in der</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Atmosphäre und mit fortschreitendem Klimawandel ändern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sich jedoch auch die anderen Flüsse. Gleichzeitig mit der Zunahme der Flüsse von CO</a:t>
            </a:r>
            <a:r>
              <a:rPr lang="de-DE" sz="1200" kern="1200" baseline="-25000" dirty="0" smtClean="0">
                <a:solidFill>
                  <a:schemeClr val="tx1"/>
                </a:solidFill>
                <a:effectLst/>
                <a:latin typeface="+mn-lt"/>
                <a:ea typeface="+mn-ea"/>
                <a:cs typeface="+mn-cs"/>
              </a:rPr>
              <a:t>2</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in die Atmosphäre sind auch die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natürlichen CO</a:t>
            </a:r>
            <a:r>
              <a:rPr lang="de-DE" sz="1200" kern="1200" baseline="-25000" dirty="0" smtClean="0">
                <a:solidFill>
                  <a:schemeClr val="tx1"/>
                </a:solidFill>
                <a:effectLst/>
                <a:latin typeface="+mn-lt"/>
                <a:ea typeface="+mn-ea"/>
                <a:cs typeface="+mn-cs"/>
              </a:rPr>
              <a:t>2</a:t>
            </a:r>
            <a:r>
              <a:rPr lang="de-DE" sz="1200" kern="1200" dirty="0" smtClean="0">
                <a:solidFill>
                  <a:schemeClr val="tx1"/>
                </a:solidFill>
                <a:effectLst/>
                <a:latin typeface="+mn-lt"/>
                <a:ea typeface="+mn-ea"/>
                <a:cs typeface="+mn-cs"/>
              </a:rPr>
              <a:t>-Senken stärker geworden, wobei sie aber die steigende anthropogene CO</a:t>
            </a:r>
            <a:r>
              <a:rPr lang="de-DE" sz="1200" kern="1200" baseline="-25000" dirty="0" smtClean="0">
                <a:solidFill>
                  <a:schemeClr val="tx1"/>
                </a:solidFill>
                <a:effectLst/>
                <a:latin typeface="+mn-lt"/>
                <a:ea typeface="+mn-ea"/>
                <a:cs typeface="+mn-cs"/>
              </a:rPr>
              <a:t>2</a:t>
            </a:r>
            <a:r>
              <a:rPr lang="de-DE" sz="1200" kern="1200" dirty="0" smtClean="0">
                <a:solidFill>
                  <a:schemeClr val="tx1"/>
                </a:solidFill>
                <a:effectLst/>
                <a:latin typeface="+mn-lt"/>
                <a:ea typeface="+mn-ea"/>
                <a:cs typeface="+mn-cs"/>
              </a:rPr>
              <a:t>-Zufuhr nicht ausgleichen können. </a:t>
            </a:r>
            <a:r>
              <a:rPr lang="de-DE" sz="1200" b="1" kern="1200" dirty="0" smtClean="0">
                <a:solidFill>
                  <a:schemeClr val="tx1"/>
                </a:solidFill>
                <a:effectLst/>
                <a:latin typeface="+mn-lt"/>
                <a:ea typeface="+mn-ea"/>
                <a:cs typeface="+mn-cs"/>
              </a:rPr>
              <a:t>(AAR14, B1K1, Seite 151)</a:t>
            </a:r>
            <a:endParaRPr lang="de-DE" sz="1200" b="1" dirty="0" smtClean="0"/>
          </a:p>
        </p:txBody>
      </p:sp>
      <p:sp>
        <p:nvSpPr>
          <p:cNvPr id="4" name="Foliennummernplatzhalter 3"/>
          <p:cNvSpPr>
            <a:spLocks noGrp="1"/>
          </p:cNvSpPr>
          <p:nvPr>
            <p:ph type="sldNum" sz="quarter" idx="10"/>
          </p:nvPr>
        </p:nvSpPr>
        <p:spPr/>
        <p:txBody>
          <a:bodyPr/>
          <a:lstStyle/>
          <a:p>
            <a:fld id="{9BC39545-3DE9-4D46-9C56-3010817E2D96}" type="slidenum">
              <a:rPr lang="de-DE" smtClean="0"/>
              <a:t>3</a:t>
            </a:fld>
            <a:endParaRPr lang="de-DE"/>
          </a:p>
        </p:txBody>
      </p:sp>
    </p:spTree>
    <p:extLst>
      <p:ext uri="{BB962C8B-B14F-4D97-AF65-F5344CB8AC3E}">
        <p14:creationId xmlns:p14="http://schemas.microsoft.com/office/powerpoint/2010/main" val="3426795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smtClean="0">
                <a:solidFill>
                  <a:schemeClr val="tx1"/>
                </a:solidFill>
                <a:effectLst/>
                <a:latin typeface="+mn-lt"/>
                <a:ea typeface="+mn-ea"/>
                <a:cs typeface="+mn-cs"/>
              </a:rPr>
              <a:t>Jahresgang des erwarteten Klimawandels in den Alpen: Änderung der Temperatur (T), Niederschlag (P), Globalstrahlung (G)</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im Vergleich zur Referenzperiode 1961-1990. Links: 2021–2050, rechts: 2069–2098. Die</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blaue Linie zeigt den Median und die graue Schattierung den 10.–90. </a:t>
            </a:r>
            <a:r>
              <a:rPr lang="de-DE" sz="1200" b="1" kern="1200" dirty="0" err="1" smtClean="0">
                <a:solidFill>
                  <a:schemeClr val="tx1"/>
                </a:solidFill>
                <a:effectLst/>
                <a:latin typeface="+mn-lt"/>
                <a:ea typeface="+mn-ea"/>
                <a:cs typeface="+mn-cs"/>
              </a:rPr>
              <a:t>Perzentilbereich</a:t>
            </a:r>
            <a:r>
              <a:rPr lang="de-DE" sz="1200" b="1" kern="1200" dirty="0" smtClean="0">
                <a:solidFill>
                  <a:schemeClr val="tx1"/>
                </a:solidFill>
                <a:effectLst/>
                <a:latin typeface="+mn-lt"/>
                <a:ea typeface="+mn-ea"/>
                <a:cs typeface="+mn-cs"/>
              </a:rPr>
              <a:t> des Multi-Modell-Ensembles. Quelle: </a:t>
            </a:r>
            <a:r>
              <a:rPr lang="de-DE" sz="1200" b="1" kern="1200" dirty="0" err="1" smtClean="0">
                <a:solidFill>
                  <a:schemeClr val="tx1"/>
                </a:solidFill>
                <a:effectLst/>
                <a:latin typeface="+mn-lt"/>
                <a:ea typeface="+mn-ea"/>
                <a:cs typeface="+mn-cs"/>
              </a:rPr>
              <a:t>Gobiet</a:t>
            </a:r>
            <a:r>
              <a:rPr lang="de-DE" sz="1200" b="1" kern="1200" dirty="0" smtClean="0">
                <a:solidFill>
                  <a:schemeClr val="tx1"/>
                </a:solidFill>
                <a:effectLst/>
                <a:latin typeface="+mn-lt"/>
                <a:ea typeface="+mn-ea"/>
                <a:cs typeface="+mn-cs"/>
              </a:rPr>
              <a:t> et al. (2014)</a:t>
            </a:r>
          </a:p>
          <a:p>
            <a:r>
              <a:rPr lang="de-DE" sz="1200" kern="1200" dirty="0" smtClean="0">
                <a:solidFill>
                  <a:schemeClr val="tx1"/>
                </a:solidFill>
                <a:effectLst/>
                <a:latin typeface="+mn-lt"/>
                <a:ea typeface="+mn-ea"/>
                <a:cs typeface="+mn-cs"/>
              </a:rPr>
              <a:t>Abbildung  4.10 weist auf eine überdurchschnittliche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Erwärmung entlang des Alpenhauptkammes hin.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Die mittlere Erwärmung ist</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im Winter und Spätsommer etwas stärker als in den restlichen </a:t>
            </a:r>
          </a:p>
          <a:p>
            <a:r>
              <a:rPr lang="de-DE" sz="1200" kern="1200" dirty="0" smtClean="0">
                <a:solidFill>
                  <a:schemeClr val="tx1"/>
                </a:solidFill>
                <a:effectLst/>
                <a:latin typeface="+mn-lt"/>
                <a:ea typeface="+mn-ea"/>
                <a:cs typeface="+mn-cs"/>
              </a:rPr>
              <a:t>Jahreszeiten, allerdings sind diese Unterschiede klein gegenüber der Bandbreite, die durch die unterschiedlichen Simulationen aufgespannt wird. So gut wie sicher ist allerdings unter dem A1B-Emissionsszenario eine Erwärmung um etwa 3,5 °C</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bis zum Ende des 21. Jahrhunderts.</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Die Niederschlagsänderung bis Mitte des 21. Jahrhunderts weist eine mittlere Zunahme von 3,7 % im Winter und</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eine Abnahme von 3,1 % im Sommer auf. Der Multimodell-Mittelwert deutet auf den Einfluss des Alpenhauptkammes</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auf die räumliche Verteilung der Klimaänderung hin. Dabei</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wird eine Tendenz zur Niederschlagszunahme nördlich der</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Alpen im Frühling, Sommer und Herbst projiziert, während die südlichen und westlichen Teile des Alpenraums</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Abnahmen aufweisen. Die mit dieser Nord-Süd-Trennung</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der Niederschlagsänderung verbundenen Unsicherheiten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sind jedoch sehr groß. Am</a:t>
            </a:r>
            <a:r>
              <a:rPr lang="de-DE" sz="1200" kern="1200" baseline="0" dirty="0" smtClean="0">
                <a:solidFill>
                  <a:schemeClr val="tx1"/>
                </a:solidFill>
                <a:effectLst/>
                <a:latin typeface="+mn-lt"/>
                <a:ea typeface="+mn-ea"/>
                <a:cs typeface="+mn-cs"/>
              </a:rPr>
              <a:t> Ende des 21. Jahrh</a:t>
            </a:r>
            <a:r>
              <a:rPr lang="de-DE" sz="1200" kern="1200" dirty="0" smtClean="0">
                <a:solidFill>
                  <a:schemeClr val="tx1"/>
                </a:solidFill>
                <a:effectLst/>
                <a:latin typeface="+mn-lt"/>
                <a:ea typeface="+mn-ea"/>
                <a:cs typeface="+mn-cs"/>
              </a:rPr>
              <a:t>underts (rechts) zeigt sich aber unter dem A1B-Szenario</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eine sehr deutliche Tendenz zu trockeneren Verhältnissen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im Sommer (etwa −20 %) und feuchteren Verhältnissen im</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Winter (etwa +10 %). </a:t>
            </a:r>
            <a:r>
              <a:rPr lang="de-DE" sz="1200" b="1" kern="1200" dirty="0" smtClean="0">
                <a:solidFill>
                  <a:schemeClr val="tx1"/>
                </a:solidFill>
                <a:effectLst/>
                <a:latin typeface="+mn-lt"/>
                <a:ea typeface="+mn-ea"/>
                <a:cs typeface="+mn-cs"/>
              </a:rPr>
              <a:t>(AAR14, B1K4, Seite 321 f)</a:t>
            </a:r>
          </a:p>
          <a:p>
            <a:endParaRPr lang="de-DE" sz="1200" b="1" kern="1200" dirty="0" smtClean="0">
              <a:solidFill>
                <a:schemeClr val="tx1"/>
              </a:solidFill>
              <a:effectLst/>
              <a:latin typeface="+mn-lt"/>
              <a:ea typeface="+mn-ea"/>
              <a:cs typeface="+mn-cs"/>
            </a:endParaRPr>
          </a:p>
          <a:p>
            <a:endParaRPr lang="de-DE" sz="1200" kern="1200" dirty="0" smtClean="0">
              <a:solidFill>
                <a:schemeClr val="tx1"/>
              </a:solidFill>
              <a:effectLst/>
              <a:latin typeface="+mn-lt"/>
              <a:ea typeface="+mn-ea"/>
              <a:cs typeface="+mn-cs"/>
            </a:endParaRPr>
          </a:p>
          <a:p>
            <a:endParaRPr lang="de-DE" sz="1200" kern="1200" dirty="0" smtClean="0">
              <a:solidFill>
                <a:schemeClr val="tx1"/>
              </a:solidFill>
              <a:effectLst/>
              <a:latin typeface="+mn-lt"/>
              <a:ea typeface="+mn-ea"/>
              <a:cs typeface="+mn-cs"/>
            </a:endParaRPr>
          </a:p>
          <a:p>
            <a:endParaRPr lang="de-DE" sz="1200" kern="1200" dirty="0" smtClean="0">
              <a:solidFill>
                <a:schemeClr val="tx1"/>
              </a:solidFill>
              <a:effectLst/>
              <a:latin typeface="+mn-lt"/>
              <a:ea typeface="+mn-ea"/>
              <a:cs typeface="+mn-cs"/>
            </a:endParaRPr>
          </a:p>
          <a:p>
            <a:endParaRPr lang="de-DE"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9BC39545-3DE9-4D46-9C56-3010817E2D96}" type="slidenum">
              <a:rPr lang="de-DE" smtClean="0"/>
              <a:t>18</a:t>
            </a:fld>
            <a:endParaRPr lang="de-DE"/>
          </a:p>
        </p:txBody>
      </p:sp>
    </p:spTree>
    <p:extLst>
      <p:ext uri="{BB962C8B-B14F-4D97-AF65-F5344CB8AC3E}">
        <p14:creationId xmlns:p14="http://schemas.microsoft.com/office/powerpoint/2010/main" val="3811621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smtClean="0">
                <a:solidFill>
                  <a:schemeClr val="tx1"/>
                </a:solidFill>
                <a:effectLst/>
                <a:latin typeface="+mn-lt"/>
                <a:ea typeface="+mn-ea"/>
                <a:cs typeface="+mn-cs"/>
              </a:rPr>
              <a:t>Mittlere Oberflächentemperatur (°C) in Österreich von 1800 bis 2100, angegeben als Abweichung vom Temperaturmittel der Periode 1971 bis 2000. Messungen bis zum Jahre</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2010 sind in Farbe</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dargestellt, Modellberechnungen für ein IPCC-Szenario im höheren Emissionsbereich (IPCC SRES A1B Szenario) in</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Grau. Wiedergegeben sind Jahresmittelwerte (Säulen) und der über</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20 Jahre</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geglättete Verlauf (Linie). Man erkennt die Temperaturabnahme bis knapp vor 1900 und den starken Temperaturanstieg</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(um ca. 1 °C) seit den 1980er Jahren. Bis Ende des Jahrhunderts ist</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bei</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diesem Szenario ein Temperaturanstieg um 3,5 °C zu erwarten</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(RECLIP Simulationen). Quelle: ZAMG</a:t>
            </a:r>
          </a:p>
          <a:p>
            <a:r>
              <a:rPr lang="de-DE" sz="1200" kern="1200" dirty="0" smtClean="0">
                <a:solidFill>
                  <a:schemeClr val="tx1"/>
                </a:solidFill>
                <a:effectLst/>
                <a:latin typeface="+mn-lt"/>
                <a:ea typeface="+mn-ea"/>
                <a:cs typeface="+mn-cs"/>
              </a:rPr>
              <a:t>Die mittleren erwarteten Veränderungen der Temperatur im Alpenraum im Zeitraum 2021</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bis 2050 verglichen mit der Referenzperiode 1961 bis 1990 sind +1,6 °C (0,27 °C pro Jahrzehnt) im Winter und +1,7 °C (0,28 °C pro Jahrzehnt)</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im Sommer. Damit liegt der Alpenraum nahe dem Europa-Mittel der Erwärmung. So gut wie sicher ist allerdings unter dem A1B-Emissionsszenario eine weitere Erwärmung</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um etwa +3,5 °C bis zum Ende des 21.  Jahrhunderts und</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damit eine größere Erwärmung als im europäischen Schnitt (+2.7 °C). </a:t>
            </a:r>
            <a:r>
              <a:rPr lang="de-DE" sz="1200" b="1" kern="1200" dirty="0" smtClean="0">
                <a:solidFill>
                  <a:schemeClr val="tx1"/>
                </a:solidFill>
                <a:effectLst/>
                <a:latin typeface="+mn-lt"/>
                <a:ea typeface="+mn-ea"/>
                <a:cs typeface="+mn-cs"/>
              </a:rPr>
              <a:t>(AAR14, Synthese,</a:t>
            </a:r>
            <a:r>
              <a:rPr lang="de-DE" sz="1200" b="1" kern="1200" baseline="0" dirty="0" smtClean="0">
                <a:solidFill>
                  <a:schemeClr val="tx1"/>
                </a:solidFill>
                <a:effectLst/>
                <a:latin typeface="+mn-lt"/>
                <a:ea typeface="+mn-ea"/>
                <a:cs typeface="+mn-cs"/>
              </a:rPr>
              <a:t> Seite 83)</a:t>
            </a:r>
            <a:endParaRPr lang="de-DE" sz="1200" b="1" kern="1200" dirty="0" smtClean="0">
              <a:solidFill>
                <a:schemeClr val="tx1"/>
              </a:solidFill>
              <a:effectLst/>
              <a:latin typeface="+mn-lt"/>
              <a:ea typeface="+mn-ea"/>
              <a:cs typeface="+mn-cs"/>
            </a:endParaRPr>
          </a:p>
          <a:p>
            <a:endParaRPr lang="de-DE" sz="1200" b="1"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9BC39545-3DE9-4D46-9C56-3010817E2D96}" type="slidenum">
              <a:rPr lang="de-DE" smtClean="0"/>
              <a:t>21</a:t>
            </a:fld>
            <a:endParaRPr lang="de-DE"/>
          </a:p>
        </p:txBody>
      </p:sp>
    </p:spTree>
    <p:extLst>
      <p:ext uri="{BB962C8B-B14F-4D97-AF65-F5344CB8AC3E}">
        <p14:creationId xmlns:p14="http://schemas.microsoft.com/office/powerpoint/2010/main" val="1676881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smtClean="0">
                <a:solidFill>
                  <a:schemeClr val="tx1"/>
                </a:solidFill>
                <a:effectLst/>
                <a:latin typeface="+mn-lt"/>
                <a:ea typeface="+mn-ea"/>
                <a:cs typeface="+mn-cs"/>
              </a:rPr>
              <a:t>Niederschlagsentwicklung in Österreich seit 1800 aus instrumentellen Beobachtungen sowie die zu erwartende Niederschlagsentwicklung für die Zukunft bis 2100, dargestellt als Abweichung gegenüber dem Mittel 1971–2000). Die Abbildungen oben beziehen</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sich</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auf den Winter (DJF), die Abbildungen unten auf den Sommer (JJA), das gesamte Bundesgebiet wurde in zwei Regionen (Nord-West und Süd-Ost) unterteilt. Die Beobachtungsdaten für die Vergangenheit stammen aus der HISTALP Datenbank, die Szenarien für die Zukunft sind aus 22</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Ensembles Simulationen</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(SRES A1B Szenario, Darstellung als graue Balken für Einzeljahre)</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und aus </a:t>
            </a:r>
            <a:r>
              <a:rPr lang="de-DE" sz="1200" b="1" kern="1200" dirty="0" err="1" smtClean="0">
                <a:solidFill>
                  <a:schemeClr val="tx1"/>
                </a:solidFill>
                <a:effectLst/>
                <a:latin typeface="+mn-lt"/>
                <a:ea typeface="+mn-ea"/>
                <a:cs typeface="+mn-cs"/>
              </a:rPr>
              <a:t>reclip:century</a:t>
            </a:r>
            <a:r>
              <a:rPr lang="de-DE" sz="1200" b="1" kern="1200" dirty="0" smtClean="0">
                <a:solidFill>
                  <a:schemeClr val="tx1"/>
                </a:solidFill>
                <a:effectLst/>
                <a:latin typeface="+mn-lt"/>
                <a:ea typeface="+mn-ea"/>
                <a:cs typeface="+mn-cs"/>
              </a:rPr>
              <a:t> (SRES Szenarien A1B, A2</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und B1, farbige Balken für die Zeitscheiben 2021–2050 und 2071–2100)</a:t>
            </a:r>
          </a:p>
          <a:p>
            <a:r>
              <a:rPr lang="de-DE" sz="1200" kern="1200" dirty="0" smtClean="0">
                <a:solidFill>
                  <a:schemeClr val="tx1"/>
                </a:solidFill>
                <a:effectLst/>
                <a:latin typeface="+mn-lt"/>
                <a:ea typeface="+mn-ea"/>
                <a:cs typeface="+mn-cs"/>
              </a:rPr>
              <a:t>Wesentlich uneinheitlicher als die Temperatur</a:t>
            </a:r>
            <a:r>
              <a:rPr lang="de-DE" sz="1200" kern="1200" baseline="0" dirty="0" smtClean="0">
                <a:solidFill>
                  <a:schemeClr val="tx1"/>
                </a:solidFill>
                <a:effectLst/>
                <a:latin typeface="+mn-lt"/>
                <a:ea typeface="+mn-ea"/>
                <a:cs typeface="+mn-cs"/>
              </a:rPr>
              <a:t>entwicklung </a:t>
            </a:r>
            <a:r>
              <a:rPr lang="de-DE" sz="1200" kern="1200" dirty="0" smtClean="0">
                <a:solidFill>
                  <a:schemeClr val="tx1"/>
                </a:solidFill>
                <a:effectLst/>
                <a:latin typeface="+mn-lt"/>
                <a:ea typeface="+mn-ea"/>
                <a:cs typeface="+mn-cs"/>
              </a:rPr>
              <a:t>stellt sich die Niederschlagsentwicklung der letzten 150 Jahren dar:</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Sie zeigt deutliche regionale Unterschiede mit einer Zunahme in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Westösterreich um etwa +10  % bis +15  % und einer</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Abnahme im Südosten in ähnlicher Größenordnung. Weder in der Vergangenheit, noch in der Zukunft ist ein vergleichbar klarer Trend wie bei</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der Temperatur zu erkennen. Tendenziell ist im Winter eine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Zunahme und im Sommer eine Abnahme der Niederschlagssummen zu erwarten, die am Ende des 21. Jahrhunderts bei</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etwa +10</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(Winter) bzw. −10 bis −20 % (Sommer; je nach</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Region unterschiedlich) liegen dürfte. Allerdings ist die Bandbreite der Möglichkeiten sehr groß und lässt sowohl stärkere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Änderungen als auch</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unveränderte Niederschläge in allen Saisonen zu. Wenn es zu einer systematischen Änderung kommt,</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dann wird diese vor allem im Sommer, wahrscheinlich erst in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der zweiten Hälfte dieses Jahrhunderts deutlich ausgeprägt</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sein. Im Jahresmittel ist keine starke Änderung der Niederschlagssumme zu erwarten.</a:t>
            </a:r>
            <a:r>
              <a:rPr lang="de-DE" sz="1200" kern="1200" baseline="0" dirty="0" smtClean="0">
                <a:solidFill>
                  <a:schemeClr val="tx1"/>
                </a:solidFill>
                <a:effectLst/>
                <a:latin typeface="+mn-lt"/>
                <a:ea typeface="+mn-ea"/>
                <a:cs typeface="+mn-cs"/>
              </a:rPr>
              <a:t> </a:t>
            </a:r>
            <a:r>
              <a:rPr lang="de-DE" sz="1200" b="1" kern="1200" baseline="0" dirty="0" smtClean="0">
                <a:solidFill>
                  <a:schemeClr val="tx1"/>
                </a:solidFill>
                <a:effectLst/>
                <a:latin typeface="+mn-lt"/>
                <a:ea typeface="+mn-ea"/>
                <a:cs typeface="+mn-cs"/>
              </a:rPr>
              <a:t>(AAR14, B1K5, Seite 353)</a:t>
            </a:r>
            <a:endParaRPr lang="de-DE" sz="1200" b="1" kern="1200" dirty="0" smtClean="0">
              <a:solidFill>
                <a:schemeClr val="tx1"/>
              </a:solidFill>
              <a:effectLst/>
              <a:latin typeface="+mn-lt"/>
              <a:ea typeface="+mn-ea"/>
              <a:cs typeface="+mn-cs"/>
            </a:endParaRPr>
          </a:p>
          <a:p>
            <a:endParaRPr lang="de-DE" sz="1200" kern="1200" dirty="0" smtClean="0">
              <a:solidFill>
                <a:schemeClr val="tx1"/>
              </a:solidFill>
              <a:effectLst/>
              <a:latin typeface="+mn-lt"/>
              <a:ea typeface="+mn-ea"/>
              <a:cs typeface="+mn-cs"/>
            </a:endParaRPr>
          </a:p>
          <a:p>
            <a:endParaRPr lang="de-DE" sz="1200" kern="1200" dirty="0" smtClean="0">
              <a:solidFill>
                <a:schemeClr val="tx1"/>
              </a:solidFill>
              <a:effectLst/>
              <a:latin typeface="+mn-lt"/>
              <a:ea typeface="+mn-ea"/>
              <a:cs typeface="+mn-cs"/>
            </a:endParaRPr>
          </a:p>
          <a:p>
            <a:endParaRPr lang="de-DE"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9BC39545-3DE9-4D46-9C56-3010817E2D96}" type="slidenum">
              <a:rPr lang="de-DE" smtClean="0"/>
              <a:t>22</a:t>
            </a:fld>
            <a:endParaRPr lang="de-DE"/>
          </a:p>
        </p:txBody>
      </p:sp>
    </p:spTree>
    <p:extLst>
      <p:ext uri="{BB962C8B-B14F-4D97-AF65-F5344CB8AC3E}">
        <p14:creationId xmlns:p14="http://schemas.microsoft.com/office/powerpoint/2010/main" val="2969023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smtClean="0">
                <a:solidFill>
                  <a:schemeClr val="tx1"/>
                </a:solidFill>
                <a:effectLst/>
                <a:latin typeface="+mn-lt"/>
                <a:ea typeface="+mn-ea"/>
                <a:cs typeface="+mn-cs"/>
              </a:rPr>
              <a:t>Niederschlagsentwicklung in Österreich seit 1800 aus instrumentellen Beobachtungen sowie die zu erwartende Niederschlagsentwicklung für die Zukunft bis 2100, dargestellt als Abweichung gegenüber dem Mittel 1971–2000). Die Abbildungen oben beziehen</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sich</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auf den Winter (DJF), die Abbildungen unten auf den Sommer (JJA), das gesamte Bundesgebiet wurde in zwei Regionen (Nord-West und Süd-Ost) unterteilt. Die Beobachtungsdaten für die Vergangenheit stammen aus der HISTALP Datenbank, die Szenarien für die Zukunft sind aus 22</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Ensembles Simulationen</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(SRES A1B Szenario, Darstellung als graue Balken für Einzeljahre)</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und aus </a:t>
            </a:r>
            <a:r>
              <a:rPr lang="de-DE" sz="1200" b="1" kern="1200" dirty="0" err="1" smtClean="0">
                <a:solidFill>
                  <a:schemeClr val="tx1"/>
                </a:solidFill>
                <a:effectLst/>
                <a:latin typeface="+mn-lt"/>
                <a:ea typeface="+mn-ea"/>
                <a:cs typeface="+mn-cs"/>
              </a:rPr>
              <a:t>reclip:century</a:t>
            </a:r>
            <a:r>
              <a:rPr lang="de-DE" sz="1200" b="1" kern="1200" dirty="0" smtClean="0">
                <a:solidFill>
                  <a:schemeClr val="tx1"/>
                </a:solidFill>
                <a:effectLst/>
                <a:latin typeface="+mn-lt"/>
                <a:ea typeface="+mn-ea"/>
                <a:cs typeface="+mn-cs"/>
              </a:rPr>
              <a:t> (SRES Szenarien A1B, A2</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und B1, farbige Balken für die Zeitscheiben 2021–2050 und 2071–2100)</a:t>
            </a:r>
          </a:p>
          <a:p>
            <a:r>
              <a:rPr lang="de-DE" sz="1200" kern="1200" dirty="0" smtClean="0">
                <a:solidFill>
                  <a:schemeClr val="tx1"/>
                </a:solidFill>
                <a:effectLst/>
                <a:latin typeface="+mn-lt"/>
                <a:ea typeface="+mn-ea"/>
                <a:cs typeface="+mn-cs"/>
              </a:rPr>
              <a:t>Wesentlich uneinheitlicher als die Temperatur</a:t>
            </a:r>
            <a:r>
              <a:rPr lang="de-DE" sz="1200" kern="1200" baseline="0" dirty="0" smtClean="0">
                <a:solidFill>
                  <a:schemeClr val="tx1"/>
                </a:solidFill>
                <a:effectLst/>
                <a:latin typeface="+mn-lt"/>
                <a:ea typeface="+mn-ea"/>
                <a:cs typeface="+mn-cs"/>
              </a:rPr>
              <a:t>entwicklung </a:t>
            </a:r>
            <a:r>
              <a:rPr lang="de-DE" sz="1200" kern="1200" dirty="0" smtClean="0">
                <a:solidFill>
                  <a:schemeClr val="tx1"/>
                </a:solidFill>
                <a:effectLst/>
                <a:latin typeface="+mn-lt"/>
                <a:ea typeface="+mn-ea"/>
                <a:cs typeface="+mn-cs"/>
              </a:rPr>
              <a:t>stellt sich die Niederschlagsentwicklung der letzten 150 Jahren dar:</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Sie zeigt deutliche regionale Unterschiede mit einer Zunahme in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Westösterreich um etwa +10  % bis +15  % und einer</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Abnahme im Südosten in ähnlicher Größenordnung. Weder in der Vergangenheit, noch in der Zukunft ist ein vergleichbar klarer Trend wie bei</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der Temperatur zu erkennen. Tendenziell ist im Winter eine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Zunahme und im Sommer eine Abnahme der Niederschlagssummen zu erwarten, die am Ende des 21. Jahrhunderts bei</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etwa +10</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(Winter) bzw. −10 bis −20 % (Sommer; je nach</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Region unterschiedlich) liegen dürfte. Allerdings ist die Bandbreite der Möglichkeiten sehr groß und lässt sowohl stärkere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Änderungen als auch</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unveränderte Niederschläge in allen Saisonen zu. Wenn es zu einer systematischen Änderung kommt,</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dann wird diese vor allem im Sommer, wahrscheinlich erst in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der zweiten Hälfte dieses Jahrhunderts deutlich ausgeprägt</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sein. Im Jahresmittel ist keine starke Änderung der Niederschlagssumme zu erwarten.</a:t>
            </a:r>
            <a:r>
              <a:rPr lang="de-DE" sz="1200" kern="1200" baseline="0" dirty="0" smtClean="0">
                <a:solidFill>
                  <a:schemeClr val="tx1"/>
                </a:solidFill>
                <a:effectLst/>
                <a:latin typeface="+mn-lt"/>
                <a:ea typeface="+mn-ea"/>
                <a:cs typeface="+mn-cs"/>
              </a:rPr>
              <a:t> </a:t>
            </a:r>
            <a:r>
              <a:rPr lang="de-DE" sz="1200" b="1" kern="1200" baseline="0" dirty="0" smtClean="0">
                <a:solidFill>
                  <a:schemeClr val="tx1"/>
                </a:solidFill>
                <a:effectLst/>
                <a:latin typeface="+mn-lt"/>
                <a:ea typeface="+mn-ea"/>
                <a:cs typeface="+mn-cs"/>
              </a:rPr>
              <a:t>(AAR14, B1K5, Seite 353)</a:t>
            </a:r>
            <a:endParaRPr lang="de-DE" sz="1200" b="1" kern="1200" dirty="0" smtClean="0">
              <a:solidFill>
                <a:schemeClr val="tx1"/>
              </a:solidFill>
              <a:effectLst/>
              <a:latin typeface="+mn-lt"/>
              <a:ea typeface="+mn-ea"/>
              <a:cs typeface="+mn-cs"/>
            </a:endParaRPr>
          </a:p>
          <a:p>
            <a:endParaRPr lang="de-DE" sz="1200" kern="1200" dirty="0" smtClean="0">
              <a:solidFill>
                <a:schemeClr val="tx1"/>
              </a:solidFill>
              <a:effectLst/>
              <a:latin typeface="+mn-lt"/>
              <a:ea typeface="+mn-ea"/>
              <a:cs typeface="+mn-cs"/>
            </a:endParaRPr>
          </a:p>
          <a:p>
            <a:endParaRPr lang="de-DE" sz="1200" kern="1200" dirty="0" smtClean="0">
              <a:solidFill>
                <a:schemeClr val="tx1"/>
              </a:solidFill>
              <a:effectLst/>
              <a:latin typeface="+mn-lt"/>
              <a:ea typeface="+mn-ea"/>
              <a:cs typeface="+mn-cs"/>
            </a:endParaRPr>
          </a:p>
          <a:p>
            <a:endParaRPr lang="de-DE"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9BC39545-3DE9-4D46-9C56-3010817E2D96}" type="slidenum">
              <a:rPr lang="de-DE" smtClean="0"/>
              <a:t>23</a:t>
            </a:fld>
            <a:endParaRPr lang="de-DE"/>
          </a:p>
        </p:txBody>
      </p:sp>
    </p:spTree>
    <p:extLst>
      <p:ext uri="{BB962C8B-B14F-4D97-AF65-F5344CB8AC3E}">
        <p14:creationId xmlns:p14="http://schemas.microsoft.com/office/powerpoint/2010/main" val="2969023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smtClean="0">
                <a:solidFill>
                  <a:schemeClr val="tx1"/>
                </a:solidFill>
                <a:effectLst/>
                <a:latin typeface="+mn-lt"/>
                <a:ea typeface="+mn-ea"/>
                <a:cs typeface="+mn-cs"/>
              </a:rPr>
              <a:t>Häufigkeitsverteilung der Maximalen Sommertemperaturen an der Station Wien, Hohe Warte, in den Monaten Juni,</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Juli und August für die Zeiträume 1951 bis 1980 und 1981 bis</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2010.</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Datenquelle: ZAMG</a:t>
            </a:r>
          </a:p>
          <a:p>
            <a:r>
              <a:rPr lang="de-DE" sz="1200" kern="1200" dirty="0" smtClean="0">
                <a:solidFill>
                  <a:schemeClr val="tx1"/>
                </a:solidFill>
                <a:effectLst/>
                <a:latin typeface="+mn-lt"/>
                <a:ea typeface="+mn-ea"/>
                <a:cs typeface="+mn-cs"/>
              </a:rPr>
              <a:t>Messdaten der Lufttemperatur von Wien zeigen für die vergangenen Jahrzehnte eine Zunahme der thermischen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Belastung im Sommer. Die Häufigkeitsverteilung der Tagesmaxima der Temperatur in den Sommermonaten hat sich deutlich zu höheren Temperaturen verschoben,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ohne dass sich dabei das kalte Ende der Verteilung wesentlich</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verändert hätte. Deutlich</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wird die Auswirkung der Temperaturzunahme anhand der Häufigkeit von Hitzetagen, also Tagen mit</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Temperaturen über 30 °C, die im Zeitraum 1910  bis  2000</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von ca. 2 auf 17 Tage gestiegen sind (Auer et al., 2003). Fünfjährliche Hitzeereignisse der Periode 1951  bis  1980 sind in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der Periode 1981  bis  2010 zu </a:t>
            </a:r>
            <a:r>
              <a:rPr lang="de-DE" sz="1200" kern="1200" dirty="0" err="1" smtClean="0">
                <a:solidFill>
                  <a:schemeClr val="tx1"/>
                </a:solidFill>
                <a:effectLst/>
                <a:latin typeface="+mn-lt"/>
                <a:ea typeface="+mn-ea"/>
                <a:cs typeface="+mn-cs"/>
              </a:rPr>
              <a:t>einjährlichen</a:t>
            </a:r>
            <a:r>
              <a:rPr lang="de-DE" sz="1200" kern="1200" dirty="0" smtClean="0">
                <a:solidFill>
                  <a:schemeClr val="tx1"/>
                </a:solidFill>
                <a:effectLst/>
                <a:latin typeface="+mn-lt"/>
                <a:ea typeface="+mn-ea"/>
                <a:cs typeface="+mn-cs"/>
              </a:rPr>
              <a:t> geworden. Hitzetage werden jedoch nicht nur häufiger,</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sondern sie treten an der Station Wien Hohe Warte mit vergleichbarer Wahrscheinlichkeit auch etwa 15  Tage früher im Jahr auf (</a:t>
            </a:r>
            <a:r>
              <a:rPr lang="de-DE" sz="1200" kern="1200" dirty="0" err="1" smtClean="0">
                <a:solidFill>
                  <a:schemeClr val="tx1"/>
                </a:solidFill>
                <a:effectLst/>
                <a:latin typeface="+mn-lt"/>
                <a:ea typeface="+mn-ea"/>
                <a:cs typeface="+mn-cs"/>
              </a:rPr>
              <a:t>Piribauer</a:t>
            </a:r>
            <a:r>
              <a:rPr lang="de-DE" sz="1200" kern="1200" dirty="0" smtClean="0">
                <a:solidFill>
                  <a:schemeClr val="tx1"/>
                </a:solidFill>
                <a:effectLst/>
                <a:latin typeface="+mn-lt"/>
                <a:ea typeface="+mn-ea"/>
                <a:cs typeface="+mn-cs"/>
              </a:rPr>
              <a:t> und Strasser, 2010). Trotz der deutlichen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Zunahme der Mittel- und</a:t>
            </a:r>
            <a:r>
              <a:rPr lang="de-DE" sz="1200" kern="1200" baseline="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Maximumstemperaturen</a:t>
            </a:r>
            <a:r>
              <a:rPr lang="de-DE" sz="1200" kern="1200" dirty="0" smtClean="0">
                <a:solidFill>
                  <a:schemeClr val="tx1"/>
                </a:solidFill>
                <a:effectLst/>
                <a:latin typeface="+mn-lt"/>
                <a:ea typeface="+mn-ea"/>
                <a:cs typeface="+mn-cs"/>
              </a:rPr>
              <a:t> seit ca.</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1970 zeigt sich keine parallele Abnahme in der Anzahl der</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Frosttage (Auer et al., 2003) </a:t>
            </a:r>
            <a:r>
              <a:rPr lang="de-DE" sz="1200" b="1" kern="1200" dirty="0" smtClean="0">
                <a:solidFill>
                  <a:schemeClr val="tx1"/>
                </a:solidFill>
                <a:effectLst/>
                <a:latin typeface="+mn-lt"/>
                <a:ea typeface="+mn-ea"/>
                <a:cs typeface="+mn-cs"/>
              </a:rPr>
              <a:t>(AAR14, B1K5, Seite 357 f)</a:t>
            </a:r>
          </a:p>
          <a:p>
            <a:endParaRPr lang="de-DE" sz="1200" kern="1200" dirty="0" smtClean="0">
              <a:solidFill>
                <a:schemeClr val="tx1"/>
              </a:solidFill>
              <a:effectLst/>
              <a:latin typeface="+mn-lt"/>
              <a:ea typeface="+mn-ea"/>
              <a:cs typeface="+mn-cs"/>
            </a:endParaRPr>
          </a:p>
          <a:p>
            <a:endParaRPr lang="de-DE"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9BC39545-3DE9-4D46-9C56-3010817E2D96}" type="slidenum">
              <a:rPr lang="de-DE" smtClean="0"/>
              <a:t>24</a:t>
            </a:fld>
            <a:endParaRPr lang="de-DE"/>
          </a:p>
        </p:txBody>
      </p:sp>
    </p:spTree>
    <p:extLst>
      <p:ext uri="{BB962C8B-B14F-4D97-AF65-F5344CB8AC3E}">
        <p14:creationId xmlns:p14="http://schemas.microsoft.com/office/powerpoint/2010/main" val="2062975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smtClean="0">
                <a:solidFill>
                  <a:schemeClr val="tx1"/>
                </a:solidFill>
                <a:effectLst/>
                <a:latin typeface="+mn-lt"/>
                <a:ea typeface="+mn-ea"/>
                <a:cs typeface="+mn-cs"/>
              </a:rPr>
              <a:t>Landnutzungskarten von Wien und Umgebung. Oben: Digitalisierte historische Landkarte der Ersten </a:t>
            </a:r>
            <a:r>
              <a:rPr lang="de-DE" sz="1200" b="1" kern="1200" dirty="0" err="1" smtClean="0">
                <a:solidFill>
                  <a:schemeClr val="tx1"/>
                </a:solidFill>
                <a:effectLst/>
                <a:latin typeface="+mn-lt"/>
                <a:ea typeface="+mn-ea"/>
                <a:cs typeface="+mn-cs"/>
              </a:rPr>
              <a:t>Josephinischen</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Landesaufnahme von 1764 bis 1787 (ÖSTA,</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Erste Landesaufnahme,</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Digitalisierung:</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ZAMG).</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Mitte: Heutige Landnutzung, erstellt</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aus Landnutzungsdatensätzen der MA18</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und satellitenbasierten Landnutzungsdaten</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a:t>
            </a:r>
            <a:r>
              <a:rPr lang="de-DE" sz="1200" b="1" kern="1200" dirty="0" err="1" smtClean="0">
                <a:solidFill>
                  <a:schemeClr val="tx1"/>
                </a:solidFill>
                <a:effectLst/>
                <a:latin typeface="+mn-lt"/>
                <a:ea typeface="+mn-ea"/>
                <a:cs typeface="+mn-cs"/>
              </a:rPr>
              <a:t>Steinnocher</a:t>
            </a:r>
            <a:r>
              <a:rPr lang="de-DE" sz="1200" b="1" kern="1200" dirty="0" smtClean="0">
                <a:solidFill>
                  <a:schemeClr val="tx1"/>
                </a:solidFill>
                <a:effectLst/>
                <a:latin typeface="+mn-lt"/>
                <a:ea typeface="+mn-ea"/>
                <a:cs typeface="+mn-cs"/>
              </a:rPr>
              <a:t>, 1996). Unten: hypothetische</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Entwicklung der Stadt mit neuen Bebauung</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in der Süd-Ost Region und Verdichtung der</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bestehende lockeren (Misch) Bebauung. Die</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Realnutzungsklassen sind in 4 Typen geteilt:</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Baulandnutzung (1–18), Straßen und Verkehr</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(19–23), Grünlandnutzung (24–31) und Wasser (32). Der historische Datensatz unterscheidet 14</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Landnutzungsklassen. Quelle: ZAMG</a:t>
            </a:r>
          </a:p>
          <a:p>
            <a:r>
              <a:rPr lang="de-DE" sz="1200" kern="1200" dirty="0" smtClean="0">
                <a:solidFill>
                  <a:schemeClr val="tx1"/>
                </a:solidFill>
                <a:effectLst/>
                <a:latin typeface="+mn-lt"/>
                <a:ea typeface="+mn-ea"/>
                <a:cs typeface="+mn-cs"/>
              </a:rPr>
              <a:t>Die städtische Entwicklung Wiens ist in Abbildung  5.9</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illustriert. Der historische Kern der Inneren Stadt ist weitgehend unverändert geblieben, aber die Umgebung wurde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stark verbaut. Die alte lockere Bebauung wurde verdichtet und</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die Donau reguliert. Große Teile der ehemalige Weingärten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und landwirtschaftlichen Flächen gehören heute zu den suburbanen Wohn(misch)gebieten.</a:t>
            </a:r>
          </a:p>
          <a:p>
            <a:r>
              <a:rPr lang="de-DE" sz="1200" kern="1200" dirty="0" smtClean="0">
                <a:solidFill>
                  <a:schemeClr val="tx1"/>
                </a:solidFill>
                <a:effectLst/>
                <a:latin typeface="+mn-lt"/>
                <a:ea typeface="+mn-ea"/>
                <a:cs typeface="+mn-cs"/>
              </a:rPr>
              <a:t>Die Urbanisierung Wiens erfolgt derzeit hauptsächlich am</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südlichen und östlichen Stadtrand, während der Stadtentwicklungsplan eine Fortsetzung dieses Trends im Osten vorsieht.</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Die noch zur Verfügung stehenden Flächen in den unmittelbar angrenzenden Gebieten im Süden und im Norden werden in absehbarer Zeit verbaut sein. Wien hatte 2011 eine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Einwohnerzahl von 1,75 Mio., das sind 20 % der österreichischen Bevölkerung. Etwa 2030 könnte die 2-Millionengrenze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überschritten werden und bis Mitte des 21.  Jahrhundert die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Bevölkerung auf ca. 2,14 Millionen angewachsen sein (Statistik Austria, 2012). Ein gutes Fünftel davon wäre wahrscheinlich über 65 Jahre alt, eine Bevölkerungsgruppe für die Hitze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besonders belastend ist. Die aus dem Klimawandel ableitbare </a:t>
            </a:r>
          </a:p>
          <a:p>
            <a:r>
              <a:rPr lang="de-DE" sz="1200" kern="1200" dirty="0" smtClean="0">
                <a:solidFill>
                  <a:schemeClr val="tx1"/>
                </a:solidFill>
                <a:effectLst/>
                <a:latin typeface="+mn-lt"/>
                <a:ea typeface="+mn-ea"/>
                <a:cs typeface="+mn-cs"/>
              </a:rPr>
              <a:t>künftige Zunahme der Hitzebelastung könnte sich, verstärkt durch den Wärmeinseleffekt, zu einer</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besonderen Herausforderung der Städteplanung entwickeln.</a:t>
            </a:r>
            <a:r>
              <a:rPr lang="de-DE" sz="1200" b="1" kern="1200" baseline="0" dirty="0" smtClean="0">
                <a:solidFill>
                  <a:schemeClr val="tx1"/>
                </a:solidFill>
                <a:effectLst/>
                <a:latin typeface="+mn-lt"/>
                <a:ea typeface="+mn-ea"/>
                <a:cs typeface="+mn-cs"/>
              </a:rPr>
              <a:t> (AAR14, B1K5, Seite 362)</a:t>
            </a:r>
            <a:endParaRPr lang="de-DE"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9BC39545-3DE9-4D46-9C56-3010817E2D96}" type="slidenum">
              <a:rPr lang="de-DE" smtClean="0"/>
              <a:t>25</a:t>
            </a:fld>
            <a:endParaRPr lang="de-DE"/>
          </a:p>
        </p:txBody>
      </p:sp>
    </p:spTree>
    <p:extLst>
      <p:ext uri="{BB962C8B-B14F-4D97-AF65-F5344CB8AC3E}">
        <p14:creationId xmlns:p14="http://schemas.microsoft.com/office/powerpoint/2010/main" val="888762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smtClean="0">
                <a:solidFill>
                  <a:schemeClr val="tx1"/>
                </a:solidFill>
                <a:effectLst/>
                <a:latin typeface="+mn-lt"/>
                <a:ea typeface="+mn-ea"/>
                <a:cs typeface="+mn-cs"/>
              </a:rPr>
              <a:t>Landnutzungskarten von Wien und Umgebung. Oben: Digitalisierte historische Landkarte der Ersten </a:t>
            </a:r>
            <a:r>
              <a:rPr lang="de-DE" sz="1200" b="1" kern="1200" dirty="0" err="1" smtClean="0">
                <a:solidFill>
                  <a:schemeClr val="tx1"/>
                </a:solidFill>
                <a:effectLst/>
                <a:latin typeface="+mn-lt"/>
                <a:ea typeface="+mn-ea"/>
                <a:cs typeface="+mn-cs"/>
              </a:rPr>
              <a:t>Josephinischen</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Landesaufnahme von 1764 bis 1787 (ÖSTA,</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Erste Landesaufnahme,</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Digitalisierung:</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ZAMG).</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Mitte: Heutige Landnutzung, erstellt</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aus Landnutzungsdatensätzen der MA18</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und satellitenbasierten Landnutzungsdaten</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a:t>
            </a:r>
            <a:r>
              <a:rPr lang="de-DE" sz="1200" b="1" kern="1200" dirty="0" err="1" smtClean="0">
                <a:solidFill>
                  <a:schemeClr val="tx1"/>
                </a:solidFill>
                <a:effectLst/>
                <a:latin typeface="+mn-lt"/>
                <a:ea typeface="+mn-ea"/>
                <a:cs typeface="+mn-cs"/>
              </a:rPr>
              <a:t>Steinnocher</a:t>
            </a:r>
            <a:r>
              <a:rPr lang="de-DE" sz="1200" b="1" kern="1200" dirty="0" smtClean="0">
                <a:solidFill>
                  <a:schemeClr val="tx1"/>
                </a:solidFill>
                <a:effectLst/>
                <a:latin typeface="+mn-lt"/>
                <a:ea typeface="+mn-ea"/>
                <a:cs typeface="+mn-cs"/>
              </a:rPr>
              <a:t>, 1996). Unten: hypothetische</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Entwicklung der Stadt mit neuen Bebauung</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in der Süd-Ost Region und Verdichtung der</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bestehende lockeren (Misch) Bebauung. Die</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Realnutzungsklassen sind in 4 Typen geteilt:</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Baulandnutzung (1–18), Straßen und Verkehr</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(19–23), Grünlandnutzung (24–31) und Wasser (32). Der historische Datensatz unterscheidet 14</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Landnutzungsklassen. Quelle: ZAMG</a:t>
            </a:r>
          </a:p>
          <a:p>
            <a:r>
              <a:rPr lang="de-DE" sz="1200" kern="1200" dirty="0" smtClean="0">
                <a:solidFill>
                  <a:schemeClr val="tx1"/>
                </a:solidFill>
                <a:effectLst/>
                <a:latin typeface="+mn-lt"/>
                <a:ea typeface="+mn-ea"/>
                <a:cs typeface="+mn-cs"/>
              </a:rPr>
              <a:t>Die städtische Entwicklung Wiens ist in Abbildung  5.9</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illustriert. Der historische Kern der Inneren Stadt ist weitgehend unverändert geblieben, aber die Umgebung wurde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stark verbaut. Die alte lockere Bebauung wurde verdichtet und</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die Donau reguliert. Große Teile der ehemalige Weingärten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und landwirtschaftlichen Flächen gehören heute zu den suburbanen Wohn(misch)gebieten.</a:t>
            </a:r>
          </a:p>
          <a:p>
            <a:r>
              <a:rPr lang="de-DE" sz="1200" kern="1200" dirty="0" smtClean="0">
                <a:solidFill>
                  <a:schemeClr val="tx1"/>
                </a:solidFill>
                <a:effectLst/>
                <a:latin typeface="+mn-lt"/>
                <a:ea typeface="+mn-ea"/>
                <a:cs typeface="+mn-cs"/>
              </a:rPr>
              <a:t>Die Urbanisierung Wiens erfolgt derzeit hauptsächlich am</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südlichen und östlichen Stadtrand, während der Stadtentwicklungsplan eine Fortsetzung dieses Trends im Osten vorsieht.</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Die noch zur Verfügung stehenden Flächen in den unmittelbar angrenzenden Gebieten im Süden und im Norden werden in absehbarer Zeit verbaut sein. Wien hatte 2011 eine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Einwohnerzahl von 1,75 Mio., das sind 20 % der österreichischen Bevölkerung. Etwa 2030 könnte die 2-Millionengrenze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überschritten werden und bis Mitte des 21.  Jahrhundert die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Bevölkerung auf ca. 2,14 Millionen angewachsen sein (Statistik Austria, 2012). Ein gutes Fünftel davon wäre wahrscheinlich über 65 Jahre alt, eine Bevölkerungsgruppe für die Hitze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besonders belastend ist. Die aus dem Klimawandel ableitbare </a:t>
            </a:r>
          </a:p>
          <a:p>
            <a:r>
              <a:rPr lang="de-DE" sz="1200" kern="1200" dirty="0" smtClean="0">
                <a:solidFill>
                  <a:schemeClr val="tx1"/>
                </a:solidFill>
                <a:effectLst/>
                <a:latin typeface="+mn-lt"/>
                <a:ea typeface="+mn-ea"/>
                <a:cs typeface="+mn-cs"/>
              </a:rPr>
              <a:t>künftige Zunahme der Hitzebelastung könnte sich, verstärkt durch den Wärmeinseleffekt, zu einer</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besonderen Herausforderung der Städteplanung entwickeln.</a:t>
            </a:r>
            <a:r>
              <a:rPr lang="de-DE" sz="1200" b="1" kern="1200" baseline="0" dirty="0" smtClean="0">
                <a:solidFill>
                  <a:schemeClr val="tx1"/>
                </a:solidFill>
                <a:effectLst/>
                <a:latin typeface="+mn-lt"/>
                <a:ea typeface="+mn-ea"/>
                <a:cs typeface="+mn-cs"/>
              </a:rPr>
              <a:t> (AAR14, B1K5, Seite 362)</a:t>
            </a:r>
            <a:endParaRPr lang="de-DE"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9BC39545-3DE9-4D46-9C56-3010817E2D96}" type="slidenum">
              <a:rPr lang="de-DE" smtClean="0"/>
              <a:t>26</a:t>
            </a:fld>
            <a:endParaRPr lang="de-DE"/>
          </a:p>
        </p:txBody>
      </p:sp>
    </p:spTree>
    <p:extLst>
      <p:ext uri="{BB962C8B-B14F-4D97-AF65-F5344CB8AC3E}">
        <p14:creationId xmlns:p14="http://schemas.microsoft.com/office/powerpoint/2010/main" val="8887624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smtClean="0">
                <a:solidFill>
                  <a:schemeClr val="tx1"/>
                </a:solidFill>
                <a:effectLst/>
                <a:latin typeface="+mn-lt"/>
                <a:ea typeface="+mn-ea"/>
                <a:cs typeface="+mn-cs"/>
              </a:rPr>
              <a:t>Landnutzungskarten von Wien und Umgebung. Oben: Digitalisierte historische Landkarte der Ersten </a:t>
            </a:r>
            <a:r>
              <a:rPr lang="de-DE" sz="1200" b="1" kern="1200" dirty="0" err="1" smtClean="0">
                <a:solidFill>
                  <a:schemeClr val="tx1"/>
                </a:solidFill>
                <a:effectLst/>
                <a:latin typeface="+mn-lt"/>
                <a:ea typeface="+mn-ea"/>
                <a:cs typeface="+mn-cs"/>
              </a:rPr>
              <a:t>Josephinischen</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Landesaufnahme von 1764 bis 1787 (ÖSTA,</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Erste Landesaufnahme,</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Digitalisierung:</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ZAMG).</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Mitte: Heutige Landnutzung, erstellt</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aus Landnutzungsdatensätzen der MA18</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und satellitenbasierten Landnutzungsdaten</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a:t>
            </a:r>
            <a:r>
              <a:rPr lang="de-DE" sz="1200" b="1" kern="1200" dirty="0" err="1" smtClean="0">
                <a:solidFill>
                  <a:schemeClr val="tx1"/>
                </a:solidFill>
                <a:effectLst/>
                <a:latin typeface="+mn-lt"/>
                <a:ea typeface="+mn-ea"/>
                <a:cs typeface="+mn-cs"/>
              </a:rPr>
              <a:t>Steinnocher</a:t>
            </a:r>
            <a:r>
              <a:rPr lang="de-DE" sz="1200" b="1" kern="1200" dirty="0" smtClean="0">
                <a:solidFill>
                  <a:schemeClr val="tx1"/>
                </a:solidFill>
                <a:effectLst/>
                <a:latin typeface="+mn-lt"/>
                <a:ea typeface="+mn-ea"/>
                <a:cs typeface="+mn-cs"/>
              </a:rPr>
              <a:t>, 1996). Unten: hypothetische</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Entwicklung der Stadt mit neuen Bebauung</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in der Süd-Ost Region und Verdichtung der</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bestehende lockeren (Misch) Bebauung. Die</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Realnutzungsklassen sind in 4 Typen geteilt:</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Baulandnutzung (1–18), Straßen und Verkehr</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(19–23), Grünlandnutzung (24–31) und Wasser (32). Der historische Datensatz unterscheidet 14</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Landnutzungsklassen. Quelle: ZAMG</a:t>
            </a:r>
          </a:p>
          <a:p>
            <a:r>
              <a:rPr lang="de-DE" sz="1200" kern="1200" dirty="0" smtClean="0">
                <a:solidFill>
                  <a:schemeClr val="tx1"/>
                </a:solidFill>
                <a:effectLst/>
                <a:latin typeface="+mn-lt"/>
                <a:ea typeface="+mn-ea"/>
                <a:cs typeface="+mn-cs"/>
              </a:rPr>
              <a:t>Die städtische Entwicklung Wiens ist in Abbildung  5.9</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illustriert. Der historische Kern der Inneren Stadt ist weitgehend unverändert geblieben, aber die Umgebung wurde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stark verbaut. Die alte lockere Bebauung wurde verdichtet und</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die Donau reguliert. Große Teile der ehemalige Weingärten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und landwirtschaftlichen Flächen gehören heute zu den suburbanen Wohn(misch)gebieten.</a:t>
            </a:r>
          </a:p>
          <a:p>
            <a:r>
              <a:rPr lang="de-DE" sz="1200" kern="1200" dirty="0" smtClean="0">
                <a:solidFill>
                  <a:schemeClr val="tx1"/>
                </a:solidFill>
                <a:effectLst/>
                <a:latin typeface="+mn-lt"/>
                <a:ea typeface="+mn-ea"/>
                <a:cs typeface="+mn-cs"/>
              </a:rPr>
              <a:t>Die Urbanisierung Wiens erfolgt derzeit hauptsächlich am</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südlichen und östlichen Stadtrand, während der Stadtentwicklungsplan eine Fortsetzung dieses Trends im Osten vorsieht.</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Die noch zur Verfügung stehenden Flächen in den unmittelbar angrenzenden Gebieten im Süden und im Norden werden in absehbarer Zeit verbaut sein. Wien hatte 2011 eine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Einwohnerzahl von 1,75 Mio., das sind 20 % der österreichischen Bevölkerung. Etwa 2030 könnte die 2-Millionengrenze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überschritten werden und bis Mitte des 21.  Jahrhundert die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Bevölkerung auf ca. 2,14 Millionen angewachsen sein (Statistik Austria, 2012). Ein gutes Fünftel davon wäre wahrscheinlich über 65 Jahre alt, eine Bevölkerungsgruppe für die Hitze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besonders belastend ist. Die aus dem Klimawandel ableitbare </a:t>
            </a:r>
          </a:p>
          <a:p>
            <a:r>
              <a:rPr lang="de-DE" sz="1200" kern="1200" dirty="0" smtClean="0">
                <a:solidFill>
                  <a:schemeClr val="tx1"/>
                </a:solidFill>
                <a:effectLst/>
                <a:latin typeface="+mn-lt"/>
                <a:ea typeface="+mn-ea"/>
                <a:cs typeface="+mn-cs"/>
              </a:rPr>
              <a:t>künftige Zunahme der Hitzebelastung könnte sich, verstärkt durch den Wärmeinseleffekt, zu einer</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besonderen Herausforderung der Städteplanung entwickeln.</a:t>
            </a:r>
            <a:r>
              <a:rPr lang="de-DE" sz="1200" b="1" kern="1200" baseline="0" dirty="0" smtClean="0">
                <a:solidFill>
                  <a:schemeClr val="tx1"/>
                </a:solidFill>
                <a:effectLst/>
                <a:latin typeface="+mn-lt"/>
                <a:ea typeface="+mn-ea"/>
                <a:cs typeface="+mn-cs"/>
              </a:rPr>
              <a:t> (AAR14, B1K5, Seite 362)</a:t>
            </a:r>
            <a:endParaRPr lang="de-DE"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9BC39545-3DE9-4D46-9C56-3010817E2D96}" type="slidenum">
              <a:rPr lang="de-DE" smtClean="0"/>
              <a:t>27</a:t>
            </a:fld>
            <a:endParaRPr lang="de-DE"/>
          </a:p>
        </p:txBody>
      </p:sp>
    </p:spTree>
    <p:extLst>
      <p:ext uri="{BB962C8B-B14F-4D97-AF65-F5344CB8AC3E}">
        <p14:creationId xmlns:p14="http://schemas.microsoft.com/office/powerpoint/2010/main" val="888762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smtClean="0">
                <a:solidFill>
                  <a:schemeClr val="tx1"/>
                </a:solidFill>
                <a:effectLst/>
                <a:latin typeface="+mn-lt"/>
                <a:ea typeface="+mn-ea"/>
                <a:cs typeface="+mn-cs"/>
              </a:rPr>
              <a:t>Beobachtete und modellierte globale Mitteltemperatur in Bodennähe für den Zeitraum </a:t>
            </a:r>
            <a:r>
              <a:rPr lang="de-DE" sz="1200" b="1" kern="1200" smtClean="0">
                <a:solidFill>
                  <a:schemeClr val="tx1"/>
                </a:solidFill>
                <a:effectLst/>
                <a:latin typeface="+mn-lt"/>
                <a:ea typeface="+mn-ea"/>
                <a:cs typeface="+mn-cs"/>
              </a:rPr>
              <a:t>von 1950 </a:t>
            </a:r>
            <a:r>
              <a:rPr lang="de-DE" sz="1200" b="1" kern="1200" dirty="0" smtClean="0">
                <a:solidFill>
                  <a:schemeClr val="tx1"/>
                </a:solidFill>
                <a:effectLst/>
                <a:latin typeface="+mn-lt"/>
                <a:ea typeface="+mn-ea"/>
                <a:cs typeface="+mn-cs"/>
              </a:rPr>
              <a:t>bis 2100, angegeben als Abweichung vom Mittelwert der Periode 1980–1999, berechnet</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für</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vier repräsentative Konzentrationspfade (RCPs). Quelle: </a:t>
            </a:r>
            <a:r>
              <a:rPr lang="de-DE" sz="1200" b="1" kern="1200" dirty="0" err="1" smtClean="0">
                <a:solidFill>
                  <a:schemeClr val="tx1"/>
                </a:solidFill>
                <a:effectLst/>
                <a:latin typeface="+mn-lt"/>
                <a:ea typeface="+mn-ea"/>
                <a:cs typeface="+mn-cs"/>
              </a:rPr>
              <a:t>Rogelj</a:t>
            </a:r>
            <a:r>
              <a:rPr lang="de-DE" sz="1200" b="1" kern="1200" dirty="0" smtClean="0">
                <a:solidFill>
                  <a:schemeClr val="tx1"/>
                </a:solidFill>
                <a:effectLst/>
                <a:latin typeface="+mn-lt"/>
                <a:ea typeface="+mn-ea"/>
                <a:cs typeface="+mn-cs"/>
              </a:rPr>
              <a:t> et al. (2012)</a:t>
            </a:r>
          </a:p>
          <a:p>
            <a:r>
              <a:rPr lang="de-DE" sz="1200" kern="1200" dirty="0" smtClean="0">
                <a:solidFill>
                  <a:schemeClr val="tx1"/>
                </a:solidFill>
                <a:effectLst/>
                <a:latin typeface="+mn-lt"/>
                <a:ea typeface="+mn-ea"/>
                <a:cs typeface="+mn-cs"/>
              </a:rPr>
              <a:t>Für den 5. IPCC-Sachstandsbericht wurden vier so genannte „</a:t>
            </a:r>
            <a:r>
              <a:rPr lang="de-DE" sz="1200" kern="1200" dirty="0" err="1" smtClean="0">
                <a:solidFill>
                  <a:schemeClr val="tx1"/>
                </a:solidFill>
                <a:effectLst/>
                <a:latin typeface="+mn-lt"/>
                <a:ea typeface="+mn-ea"/>
                <a:cs typeface="+mn-cs"/>
              </a:rPr>
              <a:t>Representative</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Concentration</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Pathways</a:t>
            </a:r>
            <a:r>
              <a:rPr lang="de-DE" sz="1200" kern="1200" dirty="0" smtClean="0">
                <a:solidFill>
                  <a:schemeClr val="tx1"/>
                </a:solidFill>
                <a:effectLst/>
                <a:latin typeface="+mn-lt"/>
                <a:ea typeface="+mn-ea"/>
                <a:cs typeface="+mn-cs"/>
              </a:rPr>
              <a:t>” (RCP, „repräsentative Konzentrationspfade”) entwickelt, welche die Grundlage für</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Klimaprojektionen bilden. Die einzelnen Pfade geben unterschiedliche Verläufe von THG-Emissionen vor, die im Jahr 2100 zu Werten des Strahlungsantriebs in einem Bereich von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2,6 (RCP2.6) bis 8,5 W / m</a:t>
            </a:r>
            <a:r>
              <a:rPr lang="de-DE" sz="1200" kern="1200" baseline="30000" dirty="0" smtClean="0">
                <a:solidFill>
                  <a:schemeClr val="tx1"/>
                </a:solidFill>
                <a:effectLst/>
                <a:latin typeface="+mn-lt"/>
                <a:ea typeface="+mn-ea"/>
                <a:cs typeface="+mn-cs"/>
              </a:rPr>
              <a:t>2</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(RCP8.5) führen. Das international akkordierte politische Ziel von maximal 2 °C Erwärmung gegenüber dem vorindustriellen Temperaturniveau wird, wie Abb.S.1.3 zeigt, nur im ehrgeizigsten Konzentrationspfad (RCP2.6) erreicht. Die maximalen Werte des globalen Strahlungsantriebs werden im RCP2.6 vor dem Jahr 2050 erreicht, im RCP4.5 tritt eine Stabilisierung ab ca. 2080 und im RCP6.0 ab ca. 2150 ein. Dennoch kommt es auch nach diesen Zeitpunkten zu einem Temperaturanstieg, was an der Trägheit des Klimasystems und</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insbesondere der</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Ozeane liegt. Größere Unterschiede zwischen den Szenarien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treten erst ab ca. Mitte des 21. Jahrhunderts auf.</a:t>
            </a:r>
          </a:p>
          <a:p>
            <a:r>
              <a:rPr lang="de-DE" sz="1200" kern="1200" dirty="0" smtClean="0">
                <a:solidFill>
                  <a:schemeClr val="tx1"/>
                </a:solidFill>
                <a:effectLst/>
                <a:latin typeface="+mn-lt"/>
                <a:ea typeface="+mn-ea"/>
                <a:cs typeface="+mn-cs"/>
              </a:rPr>
              <a:t>Die vor dem 5.  Sachstandsbericht des IPCC gebräuchlichen SRES-Szenarien liegen noch zahlreichen regionalen Klimastudien und fast allen Klimafolgenstudien zugrunde und</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finden sich daher vielfach in den weiteren Ausführungen. Vergleicht man den Temperaturanstieg zu Ende des Jahrhunderts,</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so entspricht dem extremen RCP8.5 etwa das SRES A1F1</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Szenario, RCP6.0 entspricht etwa SRES B2 und RCP4.5 etwa</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SRES B1. Das häufig verwendete SRES A2 Szenario liegt</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nahe beim RCP8.5. Ein dem 2 °C Ziel entsprechendes SRES</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Szenario analog zu RCP2.6 wurde in der SRES Gruppe nicht verwendet</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da entsprechend den damaligen Vorgaben des IPCC keine Minderungsmaßnahmen und daher auch keine Stabilisierung vorgesehen war. Das von den neuen RCPs aufgespannte Feld möglicher Entwicklungen im 21. Jahrhundert ist also breiter als jenes der SRES-Szenarien. </a:t>
            </a:r>
            <a:r>
              <a:rPr lang="de-DE" sz="1200" b="1" kern="1200" dirty="0" smtClean="0">
                <a:solidFill>
                  <a:schemeClr val="tx1"/>
                </a:solidFill>
                <a:effectLst/>
                <a:latin typeface="+mn-lt"/>
                <a:ea typeface="+mn-ea"/>
                <a:cs typeface="+mn-cs"/>
              </a:rPr>
              <a:t>(AAR14, Synthese,</a:t>
            </a:r>
            <a:r>
              <a:rPr lang="de-DE" sz="1200" b="1" kern="1200" baseline="0" dirty="0" smtClean="0">
                <a:solidFill>
                  <a:schemeClr val="tx1"/>
                </a:solidFill>
                <a:effectLst/>
                <a:latin typeface="+mn-lt"/>
                <a:ea typeface="+mn-ea"/>
                <a:cs typeface="+mn-cs"/>
              </a:rPr>
              <a:t> Seite 73 f)</a:t>
            </a:r>
            <a:endParaRPr lang="de-DE" sz="1200" b="1"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9BC39545-3DE9-4D46-9C56-3010817E2D96}" type="slidenum">
              <a:rPr lang="de-DE" smtClean="0"/>
              <a:t>4</a:t>
            </a:fld>
            <a:endParaRPr lang="de-DE"/>
          </a:p>
        </p:txBody>
      </p:sp>
    </p:spTree>
    <p:extLst>
      <p:ext uri="{BB962C8B-B14F-4D97-AF65-F5344CB8AC3E}">
        <p14:creationId xmlns:p14="http://schemas.microsoft.com/office/powerpoint/2010/main" val="594545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1" kern="1200" dirty="0" smtClean="0">
                <a:solidFill>
                  <a:schemeClr val="tx1"/>
                </a:solidFill>
                <a:effectLst/>
                <a:latin typeface="+mn-lt"/>
                <a:ea typeface="+mn-ea"/>
                <a:cs typeface="+mn-cs"/>
              </a:rPr>
              <a:t>Offiziell berichtete THG-Emissionen Österreichs (nach IPCC Quellsektoren mit gesondert ausgewiesen Emissionen des Transports). Quelle: </a:t>
            </a:r>
            <a:r>
              <a:rPr lang="de-AT" sz="1200" b="1" kern="1200" dirty="0" err="1" smtClean="0">
                <a:solidFill>
                  <a:schemeClr val="tx1"/>
                </a:solidFill>
                <a:effectLst/>
                <a:latin typeface="+mn-lt"/>
                <a:ea typeface="+mn-ea"/>
                <a:cs typeface="+mn-cs"/>
              </a:rPr>
              <a:t>Anderl</a:t>
            </a:r>
            <a:r>
              <a:rPr lang="de-AT" sz="1200" b="1" kern="1200" dirty="0" smtClean="0">
                <a:solidFill>
                  <a:schemeClr val="tx1"/>
                </a:solidFill>
                <a:effectLst/>
                <a:latin typeface="+mn-lt"/>
                <a:ea typeface="+mn-ea"/>
                <a:cs typeface="+mn-cs"/>
              </a:rPr>
              <a:t> et al. (2012).</a:t>
            </a:r>
            <a:r>
              <a:rPr lang="de-AT" sz="1200" b="0" kern="1200" dirty="0" smtClean="0">
                <a:solidFill>
                  <a:schemeClr val="tx1"/>
                </a:solidFill>
                <a:effectLst/>
                <a:latin typeface="+mn-lt"/>
                <a:ea typeface="+mn-ea"/>
                <a:cs typeface="+mn-cs"/>
              </a:rPr>
              <a:t> </a:t>
            </a:r>
          </a:p>
          <a:p>
            <a:r>
              <a:rPr lang="de-AT" sz="1200" b="0" kern="1200" dirty="0" smtClean="0">
                <a:solidFill>
                  <a:schemeClr val="tx1"/>
                </a:solidFill>
                <a:effectLst/>
                <a:latin typeface="+mn-lt"/>
                <a:ea typeface="+mn-ea"/>
                <a:cs typeface="+mn-cs"/>
              </a:rPr>
              <a:t>Wenige Sektoren reichen aus, die Zunahme der Gesamtemissionen seit 1990 zu erklären. Die Schwankungen in den Emissionen aus Energiebedarf gehen auf ökonomische Gründe und den winterlichen </a:t>
            </a:r>
            <a:r>
              <a:rPr lang="de-AT" sz="1200" b="0" kern="1200" dirty="0" err="1" smtClean="0">
                <a:solidFill>
                  <a:schemeClr val="tx1"/>
                </a:solidFill>
                <a:effectLst/>
                <a:latin typeface="+mn-lt"/>
                <a:ea typeface="+mn-ea"/>
                <a:cs typeface="+mn-cs"/>
              </a:rPr>
              <a:t>Heizedarf</a:t>
            </a:r>
            <a:r>
              <a:rPr lang="de-AT" sz="1200" b="0" kern="1200" dirty="0" smtClean="0">
                <a:solidFill>
                  <a:schemeClr val="tx1"/>
                </a:solidFill>
                <a:effectLst/>
                <a:latin typeface="+mn-lt"/>
                <a:ea typeface="+mn-ea"/>
                <a:cs typeface="+mn-cs"/>
              </a:rPr>
              <a:t> zurück. Zu Zunahmen kam es vor allem im Sektor Transport, die wesentlich auf Kraftstoffexport im Tank (Tanktourismus) zurückgeführt werden können: Wegen des niedrigeren Preises in Österreich gekauften Treibstoffs wird von durchfahrenden LKWs (aber auch PKWs) bevorzugt in Österreich getankt, die daraus resultierenden Emissionen werden Österreich zugerechnet. Der Anteil dieses Treibstoffexports wird auf fast 30 % der verkehrsbedingten CO</a:t>
            </a:r>
            <a:r>
              <a:rPr lang="de-AT" sz="1200" b="0" kern="1200" baseline="-25000" dirty="0" smtClean="0">
                <a:solidFill>
                  <a:schemeClr val="tx1"/>
                </a:solidFill>
                <a:effectLst/>
                <a:latin typeface="+mn-lt"/>
                <a:ea typeface="+mn-ea"/>
                <a:cs typeface="+mn-cs"/>
              </a:rPr>
              <a:t>2</a:t>
            </a:r>
            <a:r>
              <a:rPr lang="de-AT" sz="1200" b="0" kern="1200" dirty="0" smtClean="0">
                <a:solidFill>
                  <a:schemeClr val="tx1"/>
                </a:solidFill>
                <a:effectLst/>
                <a:latin typeface="+mn-lt"/>
                <a:ea typeface="+mn-ea"/>
                <a:cs typeface="+mn-cs"/>
              </a:rPr>
              <a:t>-Emissionen geschätzt.</a:t>
            </a:r>
          </a:p>
          <a:p>
            <a:r>
              <a:rPr lang="de-AT" sz="1200" b="0" kern="1200" dirty="0" smtClean="0">
                <a:solidFill>
                  <a:schemeClr val="tx1"/>
                </a:solidFill>
                <a:effectLst/>
                <a:latin typeface="+mn-lt"/>
                <a:ea typeface="+mn-ea"/>
                <a:cs typeface="+mn-cs"/>
              </a:rPr>
              <a:t>Interessant ist zudem die Wirkung der Kohlenstoffsenken [erscheint erst im weiteren Verlauf der Animation] : Die Aufnahme von CO</a:t>
            </a:r>
            <a:r>
              <a:rPr lang="de-AT" sz="1200" b="0" kern="1200" baseline="-25000" dirty="0" smtClean="0">
                <a:solidFill>
                  <a:schemeClr val="tx1"/>
                </a:solidFill>
                <a:effectLst/>
                <a:latin typeface="+mn-lt"/>
                <a:ea typeface="+mn-ea"/>
                <a:cs typeface="+mn-cs"/>
              </a:rPr>
              <a:t>2</a:t>
            </a:r>
            <a:r>
              <a:rPr lang="de-AT" sz="1200" b="0" kern="1200" dirty="0" smtClean="0">
                <a:solidFill>
                  <a:schemeClr val="tx1"/>
                </a:solidFill>
                <a:effectLst/>
                <a:latin typeface="+mn-lt"/>
                <a:ea typeface="+mn-ea"/>
                <a:cs typeface="+mn-cs"/>
              </a:rPr>
              <a:t> durch Biomasse kann von den Gesamtemissionen in Abzug gebracht werden (hier durch hellgraue Schattierung dargestellt), die Summe der Emissionen ergibt sich als fett durchgezogene Linie zwischen den grauen und schwarzen Bereich. Die in den 1990er-Jahren stark aktive Kohlenstoffsenke Wald verliert ab etwa 2003 an Wirksamkeit, da aufgrund verbesserter forstlicher Nutzung die Biomasse im Wald nicht weiter akkumuliert. Insgesamt erhöhen sich unter Berücksichtigung der Senken die Emissionen zwischen 1990 und 2010 um 19%. </a:t>
            </a:r>
            <a:r>
              <a:rPr lang="de-AT" sz="1200" b="1" kern="1200" dirty="0" smtClean="0">
                <a:solidFill>
                  <a:schemeClr val="tx1"/>
                </a:solidFill>
                <a:effectLst/>
                <a:latin typeface="+mn-lt"/>
                <a:ea typeface="+mn-ea"/>
                <a:cs typeface="+mn-cs"/>
              </a:rPr>
              <a:t>(AAR14, B1K2, Seite 178)</a:t>
            </a:r>
          </a:p>
        </p:txBody>
      </p:sp>
      <p:sp>
        <p:nvSpPr>
          <p:cNvPr id="4" name="Foliennummernplatzhalter 3"/>
          <p:cNvSpPr>
            <a:spLocks noGrp="1"/>
          </p:cNvSpPr>
          <p:nvPr>
            <p:ph type="sldNum" sz="quarter" idx="10"/>
          </p:nvPr>
        </p:nvSpPr>
        <p:spPr/>
        <p:txBody>
          <a:bodyPr/>
          <a:lstStyle/>
          <a:p>
            <a:fld id="{9BC39545-3DE9-4D46-9C56-3010817E2D96}" type="slidenum">
              <a:rPr lang="de-DE" smtClean="0"/>
              <a:t>7</a:t>
            </a:fld>
            <a:endParaRPr lang="de-DE"/>
          </a:p>
        </p:txBody>
      </p:sp>
    </p:spTree>
    <p:extLst>
      <p:ext uri="{BB962C8B-B14F-4D97-AF65-F5344CB8AC3E}">
        <p14:creationId xmlns:p14="http://schemas.microsoft.com/office/powerpoint/2010/main" val="330466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1" kern="1200" dirty="0" smtClean="0">
                <a:solidFill>
                  <a:schemeClr val="tx1"/>
                </a:solidFill>
                <a:effectLst/>
                <a:latin typeface="+mn-lt"/>
                <a:ea typeface="+mn-ea"/>
                <a:cs typeface="+mn-cs"/>
              </a:rPr>
              <a:t>Zeitreihen des CO</a:t>
            </a:r>
            <a:r>
              <a:rPr lang="de-AT" sz="1200" b="1" kern="1200" baseline="-25000" dirty="0" smtClean="0">
                <a:solidFill>
                  <a:schemeClr val="tx1"/>
                </a:solidFill>
                <a:effectLst/>
                <a:latin typeface="+mn-lt"/>
                <a:ea typeface="+mn-ea"/>
                <a:cs typeface="+mn-cs"/>
              </a:rPr>
              <a:t>2</a:t>
            </a:r>
            <a:r>
              <a:rPr lang="de-AT" sz="1200" b="1" kern="1200" dirty="0" smtClean="0">
                <a:solidFill>
                  <a:schemeClr val="tx1"/>
                </a:solidFill>
                <a:effectLst/>
                <a:latin typeface="+mn-lt"/>
                <a:ea typeface="+mn-ea"/>
                <a:cs typeface="+mn-cs"/>
              </a:rPr>
              <a:t> am Sonnblick (schwarze Linie) im Vergleich zu den Messungen auf </a:t>
            </a:r>
            <a:r>
              <a:rPr lang="de-AT" sz="1200" b="1" kern="1200" dirty="0" err="1" smtClean="0">
                <a:solidFill>
                  <a:schemeClr val="tx1"/>
                </a:solidFill>
                <a:effectLst/>
                <a:latin typeface="+mn-lt"/>
                <a:ea typeface="+mn-ea"/>
                <a:cs typeface="+mn-cs"/>
              </a:rPr>
              <a:t>Mauna</a:t>
            </a:r>
            <a:r>
              <a:rPr lang="de-AT" sz="1200" b="1" kern="1200" dirty="0" smtClean="0">
                <a:solidFill>
                  <a:schemeClr val="tx1"/>
                </a:solidFill>
                <a:effectLst/>
                <a:latin typeface="+mn-lt"/>
                <a:ea typeface="+mn-ea"/>
                <a:cs typeface="+mn-cs"/>
              </a:rPr>
              <a:t> </a:t>
            </a:r>
            <a:r>
              <a:rPr lang="de-AT" sz="1200" b="1" kern="1200" dirty="0" err="1" smtClean="0">
                <a:solidFill>
                  <a:schemeClr val="tx1"/>
                </a:solidFill>
                <a:effectLst/>
                <a:latin typeface="+mn-lt"/>
                <a:ea typeface="+mn-ea"/>
                <a:cs typeface="+mn-cs"/>
              </a:rPr>
              <a:t>Loa</a:t>
            </a:r>
            <a:r>
              <a:rPr lang="de-AT" sz="1200" b="1" kern="1200" dirty="0" smtClean="0">
                <a:solidFill>
                  <a:schemeClr val="tx1"/>
                </a:solidFill>
                <a:effectLst/>
                <a:latin typeface="+mn-lt"/>
                <a:ea typeface="+mn-ea"/>
                <a:cs typeface="+mn-cs"/>
              </a:rPr>
              <a:t> (graue Linie) für die letzten 60 Jahre. Datenquelle: Böhm et al. (2011)</a:t>
            </a:r>
          </a:p>
          <a:p>
            <a:r>
              <a:rPr lang="de-AT" sz="1200" b="0" kern="1200" dirty="0" smtClean="0">
                <a:solidFill>
                  <a:schemeClr val="tx1"/>
                </a:solidFill>
                <a:effectLst/>
                <a:latin typeface="+mn-lt"/>
                <a:ea typeface="+mn-ea"/>
                <a:cs typeface="+mn-cs"/>
              </a:rPr>
              <a:t>Der Einfluss des Menschen auf das Klimasystem äußert sich vorwiegend durch die Wirkung der Spurengase auf die langwellige terrestrische Strahlung. Die Messungen vom Sonnblick zeigen den verursachenden deutlichen Anstieg des CO</a:t>
            </a:r>
            <a:r>
              <a:rPr lang="de-AT" sz="1200" b="0" kern="1200" baseline="-25000" dirty="0" smtClean="0">
                <a:solidFill>
                  <a:schemeClr val="tx1"/>
                </a:solidFill>
                <a:effectLst/>
                <a:latin typeface="+mn-lt"/>
                <a:ea typeface="+mn-ea"/>
                <a:cs typeface="+mn-cs"/>
              </a:rPr>
              <a:t>2</a:t>
            </a:r>
            <a:r>
              <a:rPr lang="de-AT" sz="1200" b="0" kern="1200" dirty="0" smtClean="0">
                <a:solidFill>
                  <a:schemeClr val="tx1"/>
                </a:solidFill>
                <a:effectLst/>
                <a:latin typeface="+mn-lt"/>
                <a:ea typeface="+mn-ea"/>
                <a:cs typeface="+mn-cs"/>
              </a:rPr>
              <a:t>. Aus dem Vergleich der CO</a:t>
            </a:r>
            <a:r>
              <a:rPr lang="de-AT" sz="1200" b="0" kern="1200" baseline="-25000" dirty="0" smtClean="0">
                <a:solidFill>
                  <a:schemeClr val="tx1"/>
                </a:solidFill>
                <a:effectLst/>
                <a:latin typeface="+mn-lt"/>
                <a:ea typeface="+mn-ea"/>
                <a:cs typeface="+mn-cs"/>
              </a:rPr>
              <a:t>2</a:t>
            </a:r>
            <a:r>
              <a:rPr lang="de-AT" sz="1200" b="0" kern="1200" dirty="0" smtClean="0">
                <a:solidFill>
                  <a:schemeClr val="tx1"/>
                </a:solidFill>
                <a:effectLst/>
                <a:latin typeface="+mn-lt"/>
                <a:ea typeface="+mn-ea"/>
                <a:cs typeface="+mn-cs"/>
              </a:rPr>
              <a:t>-Messungen des Sonnblicks mit der berühmten Messreihe von </a:t>
            </a:r>
            <a:r>
              <a:rPr lang="de-AT" sz="1200" b="0" kern="1200" dirty="0" err="1" smtClean="0">
                <a:solidFill>
                  <a:schemeClr val="tx1"/>
                </a:solidFill>
                <a:effectLst/>
                <a:latin typeface="+mn-lt"/>
                <a:ea typeface="+mn-ea"/>
                <a:cs typeface="+mn-cs"/>
              </a:rPr>
              <a:t>Mauna</a:t>
            </a:r>
            <a:r>
              <a:rPr lang="de-AT" sz="1200" b="0" kern="1200" dirty="0" smtClean="0">
                <a:solidFill>
                  <a:schemeClr val="tx1"/>
                </a:solidFill>
                <a:effectLst/>
                <a:latin typeface="+mn-lt"/>
                <a:ea typeface="+mn-ea"/>
                <a:cs typeface="+mn-cs"/>
              </a:rPr>
              <a:t> </a:t>
            </a:r>
            <a:r>
              <a:rPr lang="de-AT" sz="1200" b="0" kern="1200" dirty="0" err="1" smtClean="0">
                <a:solidFill>
                  <a:schemeClr val="tx1"/>
                </a:solidFill>
                <a:effectLst/>
                <a:latin typeface="+mn-lt"/>
                <a:ea typeface="+mn-ea"/>
                <a:cs typeface="+mn-cs"/>
              </a:rPr>
              <a:t>Loa</a:t>
            </a:r>
            <a:r>
              <a:rPr lang="de-AT" sz="1200" b="0" kern="1200" dirty="0" smtClean="0">
                <a:solidFill>
                  <a:schemeClr val="tx1"/>
                </a:solidFill>
                <a:effectLst/>
                <a:latin typeface="+mn-lt"/>
                <a:ea typeface="+mn-ea"/>
                <a:cs typeface="+mn-cs"/>
              </a:rPr>
              <a:t> auf Hawaii kann man gut erkennen, dass der CO</a:t>
            </a:r>
            <a:r>
              <a:rPr lang="de-AT" sz="1200" b="0" kern="1200" baseline="-25000" dirty="0" smtClean="0">
                <a:solidFill>
                  <a:schemeClr val="tx1"/>
                </a:solidFill>
                <a:effectLst/>
                <a:latin typeface="+mn-lt"/>
                <a:ea typeface="+mn-ea"/>
                <a:cs typeface="+mn-cs"/>
              </a:rPr>
              <a:t>2</a:t>
            </a:r>
            <a:r>
              <a:rPr lang="de-AT" sz="1200" b="0" kern="1200" dirty="0" smtClean="0">
                <a:solidFill>
                  <a:schemeClr val="tx1"/>
                </a:solidFill>
                <a:effectLst/>
                <a:latin typeface="+mn-lt"/>
                <a:ea typeface="+mn-ea"/>
                <a:cs typeface="+mn-cs"/>
              </a:rPr>
              <a:t>-Anstieg ein globales Problem ist – die lange Lebensdauer der CO</a:t>
            </a:r>
            <a:r>
              <a:rPr lang="de-AT" sz="1200" b="0" kern="1200" baseline="-25000" dirty="0" smtClean="0">
                <a:solidFill>
                  <a:schemeClr val="tx1"/>
                </a:solidFill>
                <a:effectLst/>
                <a:latin typeface="+mn-lt"/>
                <a:ea typeface="+mn-ea"/>
                <a:cs typeface="+mn-cs"/>
              </a:rPr>
              <a:t>2</a:t>
            </a:r>
            <a:r>
              <a:rPr lang="de-AT" sz="1200" b="0" kern="1200" dirty="0" smtClean="0">
                <a:solidFill>
                  <a:schemeClr val="tx1"/>
                </a:solidFill>
                <a:effectLst/>
                <a:latin typeface="+mn-lt"/>
                <a:ea typeface="+mn-ea"/>
                <a:cs typeface="+mn-cs"/>
              </a:rPr>
              <a:t>-Moleküle und die Durchmischung der Atmosphäre führen zu hoher Übereinstimmung beim Anstieg der Zeitreihen, wobei am Sonnblick die jahreszeitlichen Schwankungen stärker ausgeprägt sind. </a:t>
            </a:r>
            <a:r>
              <a:rPr lang="de-AT" sz="1200" b="1" kern="1200" dirty="0" smtClean="0">
                <a:solidFill>
                  <a:schemeClr val="tx1"/>
                </a:solidFill>
                <a:effectLst/>
                <a:latin typeface="+mn-lt"/>
                <a:ea typeface="+mn-ea"/>
                <a:cs typeface="+mn-cs"/>
              </a:rPr>
              <a:t>(AAR14, B1K5, Seite 356)</a:t>
            </a:r>
          </a:p>
        </p:txBody>
      </p:sp>
      <p:sp>
        <p:nvSpPr>
          <p:cNvPr id="4" name="Foliennummernplatzhalter 3"/>
          <p:cNvSpPr>
            <a:spLocks noGrp="1"/>
          </p:cNvSpPr>
          <p:nvPr>
            <p:ph type="sldNum" sz="quarter" idx="10"/>
          </p:nvPr>
        </p:nvSpPr>
        <p:spPr/>
        <p:txBody>
          <a:bodyPr/>
          <a:lstStyle/>
          <a:p>
            <a:fld id="{9BC39545-3DE9-4D46-9C56-3010817E2D96}" type="slidenum">
              <a:rPr lang="de-DE" smtClean="0"/>
              <a:t>8</a:t>
            </a:fld>
            <a:endParaRPr lang="de-DE"/>
          </a:p>
        </p:txBody>
      </p:sp>
    </p:spTree>
    <p:extLst>
      <p:ext uri="{BB962C8B-B14F-4D97-AF65-F5344CB8AC3E}">
        <p14:creationId xmlns:p14="http://schemas.microsoft.com/office/powerpoint/2010/main" val="1747539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smtClean="0">
                <a:solidFill>
                  <a:schemeClr val="tx1"/>
                </a:solidFill>
                <a:effectLst/>
                <a:latin typeface="+mn-lt"/>
                <a:ea typeface="+mn-ea"/>
                <a:cs typeface="+mn-cs"/>
              </a:rPr>
              <a:t>Die maximale Eisausdehnung im Alpenraum während des letzten </a:t>
            </a:r>
            <a:r>
              <a:rPr lang="de-DE" sz="1200" b="1" kern="1200" dirty="0" err="1" smtClean="0">
                <a:solidFill>
                  <a:schemeClr val="tx1"/>
                </a:solidFill>
                <a:effectLst/>
                <a:latin typeface="+mn-lt"/>
                <a:ea typeface="+mn-ea"/>
                <a:cs typeface="+mn-cs"/>
              </a:rPr>
              <a:t>Hochglazials</a:t>
            </a:r>
            <a:r>
              <a:rPr lang="de-DE" sz="1200" b="1" kern="1200" dirty="0" smtClean="0">
                <a:solidFill>
                  <a:schemeClr val="tx1"/>
                </a:solidFill>
                <a:effectLst/>
                <a:latin typeface="+mn-lt"/>
                <a:ea typeface="+mn-ea"/>
                <a:cs typeface="+mn-cs"/>
              </a:rPr>
              <a:t> (Ehlers, 2011; auf der Grundlage von Ehlers</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und </a:t>
            </a:r>
            <a:r>
              <a:rPr lang="de-DE" sz="1200" b="1" kern="1200" dirty="0" err="1" smtClean="0">
                <a:solidFill>
                  <a:schemeClr val="tx1"/>
                </a:solidFill>
                <a:effectLst/>
                <a:latin typeface="+mn-lt"/>
                <a:ea typeface="+mn-ea"/>
                <a:cs typeface="+mn-cs"/>
              </a:rPr>
              <a:t>Gibbard</a:t>
            </a:r>
            <a:r>
              <a:rPr lang="de-DE" sz="1200" b="1" kern="1200" dirty="0" smtClean="0">
                <a:solidFill>
                  <a:schemeClr val="tx1"/>
                </a:solidFill>
                <a:effectLst/>
                <a:latin typeface="+mn-lt"/>
                <a:ea typeface="+mn-ea"/>
                <a:cs typeface="+mn-cs"/>
              </a:rPr>
              <a:t>, 2004). Die Eisfläche ist in Weiß gehalten. Die Abnahme der Größe der </a:t>
            </a:r>
            <a:r>
              <a:rPr lang="de-DE" sz="1200" b="1" kern="1200" dirty="0" err="1" smtClean="0">
                <a:solidFill>
                  <a:schemeClr val="tx1"/>
                </a:solidFill>
                <a:effectLst/>
                <a:latin typeface="+mn-lt"/>
                <a:ea typeface="+mn-ea"/>
                <a:cs typeface="+mn-cs"/>
              </a:rPr>
              <a:t>lobenförmigen</a:t>
            </a:r>
            <a:r>
              <a:rPr lang="de-DE" sz="1200" b="1" kern="1200" dirty="0" smtClean="0">
                <a:solidFill>
                  <a:schemeClr val="tx1"/>
                </a:solidFill>
                <a:effectLst/>
                <a:latin typeface="+mn-lt"/>
                <a:ea typeface="+mn-ea"/>
                <a:cs typeface="+mn-cs"/>
              </a:rPr>
              <a:t> Vorlandgletscher von West nach</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Ost und</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das Ende des zusammenhängenden Eisstromnetzes östlich des </a:t>
            </a:r>
            <a:r>
              <a:rPr lang="de-DE" sz="1200" b="1" kern="1200" dirty="0" err="1" smtClean="0">
                <a:solidFill>
                  <a:schemeClr val="tx1"/>
                </a:solidFill>
                <a:effectLst/>
                <a:latin typeface="+mn-lt"/>
                <a:ea typeface="+mn-ea"/>
                <a:cs typeface="+mn-cs"/>
              </a:rPr>
              <a:t>Gesäuses</a:t>
            </a:r>
            <a:r>
              <a:rPr lang="de-DE" sz="1200" b="1" kern="1200" dirty="0" smtClean="0">
                <a:solidFill>
                  <a:schemeClr val="tx1"/>
                </a:solidFill>
                <a:effectLst/>
                <a:latin typeface="+mn-lt"/>
                <a:ea typeface="+mn-ea"/>
                <a:cs typeface="+mn-cs"/>
              </a:rPr>
              <a:t> ist Ausdruck des damaligen ausgeprägten zonalen Feuchtigkeitsgradienten. Die Land-Meer-Verteilung entspricht dem heutigen Zustand; aufgrund des Meeresspiegeltiefstandes war der Nordteil der heutigen</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Adria damals Festland</a:t>
            </a:r>
          </a:p>
          <a:p>
            <a:r>
              <a:rPr lang="de-DE" sz="1200" kern="1200" dirty="0" smtClean="0">
                <a:solidFill>
                  <a:schemeClr val="tx1"/>
                </a:solidFill>
                <a:effectLst/>
                <a:latin typeface="+mn-lt"/>
                <a:ea typeface="+mn-ea"/>
                <a:cs typeface="+mn-cs"/>
              </a:rPr>
              <a:t>Bereits im 19.  Jahrhundert begonnene Geländekartierungen zeichnen ein klares Bild des mehrfachen Anwachsens der zentralalpinen Gletscher und ein Vorstoßen dieser gewaltigen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Eismassen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über die großen Täler und den Rand des Gebirges</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hinaus. Moränen-Wälle im Alpenvorland und daran anschließende, terrassierte Fluss-Schotterebenen zeugen von diesen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Eiszeiten. Die Spuren der vier jüngsten Maximalstände im</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Pleistozän sind gut erhalten und traditionell mit den Namen</a:t>
            </a:r>
            <a:r>
              <a:rPr lang="de-DE" sz="1200" kern="1200" baseline="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Günz</a:t>
            </a:r>
            <a:r>
              <a:rPr lang="de-DE" sz="1200" kern="1200" dirty="0" smtClean="0">
                <a:solidFill>
                  <a:schemeClr val="tx1"/>
                </a:solidFill>
                <a:effectLst/>
                <a:latin typeface="+mn-lt"/>
                <a:ea typeface="+mn-ea"/>
                <a:cs typeface="+mn-cs"/>
              </a:rPr>
              <a:t>, </a:t>
            </a:r>
            <a:r>
              <a:rPr lang="de-DE" sz="1200" kern="1200" dirty="0" err="1" smtClean="0">
                <a:solidFill>
                  <a:schemeClr val="tx1"/>
                </a:solidFill>
                <a:effectLst/>
                <a:latin typeface="+mn-lt"/>
                <a:ea typeface="+mn-ea"/>
                <a:cs typeface="+mn-cs"/>
              </a:rPr>
              <a:t>Mindel</a:t>
            </a:r>
            <a:r>
              <a:rPr lang="de-DE" sz="1200" kern="1200" dirty="0" smtClean="0">
                <a:solidFill>
                  <a:schemeClr val="tx1"/>
                </a:solidFill>
                <a:effectLst/>
                <a:latin typeface="+mn-lt"/>
                <a:ea typeface="+mn-ea"/>
                <a:cs typeface="+mn-cs"/>
              </a:rPr>
              <a:t>, Riss und Würm belegt (</a:t>
            </a:r>
            <a:r>
              <a:rPr lang="de-DE" sz="1200" kern="1200" dirty="0" err="1" smtClean="0">
                <a:solidFill>
                  <a:schemeClr val="tx1"/>
                </a:solidFill>
                <a:effectLst/>
                <a:latin typeface="+mn-lt"/>
                <a:ea typeface="+mn-ea"/>
                <a:cs typeface="+mn-cs"/>
              </a:rPr>
              <a:t>Penck</a:t>
            </a:r>
            <a:r>
              <a:rPr lang="de-DE" sz="1200" kern="1200" dirty="0" smtClean="0">
                <a:solidFill>
                  <a:schemeClr val="tx1"/>
                </a:solidFill>
                <a:effectLst/>
                <a:latin typeface="+mn-lt"/>
                <a:ea typeface="+mn-ea"/>
                <a:cs typeface="+mn-cs"/>
              </a:rPr>
              <a:t> und Brückner,</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1901; van </a:t>
            </a:r>
            <a:r>
              <a:rPr lang="de-DE" sz="1200" kern="1200" dirty="0" err="1" smtClean="0">
                <a:solidFill>
                  <a:schemeClr val="tx1"/>
                </a:solidFill>
                <a:effectLst/>
                <a:latin typeface="+mn-lt"/>
                <a:ea typeface="+mn-ea"/>
                <a:cs typeface="+mn-cs"/>
              </a:rPr>
              <a:t>Husen</a:t>
            </a:r>
            <a:r>
              <a:rPr lang="de-DE" sz="1200" kern="1200" dirty="0" smtClean="0">
                <a:solidFill>
                  <a:schemeClr val="tx1"/>
                </a:solidFill>
                <a:effectLst/>
                <a:latin typeface="+mn-lt"/>
                <a:ea typeface="+mn-ea"/>
                <a:cs typeface="+mn-cs"/>
              </a:rPr>
              <a:t>, 2000, 2004). Der</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jüngste dieser Maximalvorstöße (gegen Ende des Würm-</a:t>
            </a:r>
            <a:r>
              <a:rPr lang="de-DE" sz="1200" kern="1200" dirty="0" err="1" smtClean="0">
                <a:solidFill>
                  <a:schemeClr val="tx1"/>
                </a:solidFill>
                <a:effectLst/>
                <a:latin typeface="+mn-lt"/>
                <a:ea typeface="+mn-ea"/>
                <a:cs typeface="+mn-cs"/>
              </a:rPr>
              <a:t>Glazials</a:t>
            </a:r>
            <a:r>
              <a:rPr lang="de-DE" sz="1200" kern="1200" dirty="0" smtClean="0">
                <a:solidFill>
                  <a:schemeClr val="tx1"/>
                </a:solidFill>
                <a:effectLst/>
                <a:latin typeface="+mn-lt"/>
                <a:ea typeface="+mn-ea"/>
                <a:cs typeface="+mn-cs"/>
              </a:rPr>
              <a:t>) begann vor etwa 30 000 Jahren und erreichte vor etwa 26000 Jahren seinen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Höhepunkt (</a:t>
            </a:r>
            <a:r>
              <a:rPr lang="de-DE" sz="1200" kern="1200" dirty="0" err="1" smtClean="0">
                <a:solidFill>
                  <a:schemeClr val="tx1"/>
                </a:solidFill>
                <a:effectLst/>
                <a:latin typeface="+mn-lt"/>
                <a:ea typeface="+mn-ea"/>
                <a:cs typeface="+mn-cs"/>
              </a:rPr>
              <a:t>Monegato</a:t>
            </a:r>
            <a:r>
              <a:rPr lang="de-DE" sz="1200" kern="1200" dirty="0" smtClean="0">
                <a:solidFill>
                  <a:schemeClr val="tx1"/>
                </a:solidFill>
                <a:effectLst/>
                <a:latin typeface="+mn-lt"/>
                <a:ea typeface="+mn-ea"/>
                <a:cs typeface="+mn-cs"/>
              </a:rPr>
              <a:t> et al., 2007). Abbildung 3.2 zeigt den Alpenbogen in diesem hochglazialen Zustand. </a:t>
            </a:r>
            <a:r>
              <a:rPr lang="de-DE" sz="1200" b="1" kern="1200" dirty="0" smtClean="0">
                <a:solidFill>
                  <a:schemeClr val="tx1"/>
                </a:solidFill>
                <a:effectLst/>
                <a:latin typeface="+mn-lt"/>
                <a:ea typeface="+mn-ea"/>
                <a:cs typeface="+mn-cs"/>
              </a:rPr>
              <a:t>(AAR14,</a:t>
            </a:r>
            <a:r>
              <a:rPr lang="de-DE" sz="1200" b="1" kern="1200" baseline="0" dirty="0" smtClean="0">
                <a:solidFill>
                  <a:schemeClr val="tx1"/>
                </a:solidFill>
                <a:effectLst/>
                <a:latin typeface="+mn-lt"/>
                <a:ea typeface="+mn-ea"/>
                <a:cs typeface="+mn-cs"/>
              </a:rPr>
              <a:t> B1K3, Seite 249)</a:t>
            </a:r>
            <a:endParaRPr lang="de-DE" sz="1200" b="1" kern="1200" dirty="0" smtClean="0">
              <a:solidFill>
                <a:schemeClr val="tx1"/>
              </a:solidFill>
              <a:effectLst/>
              <a:latin typeface="+mn-lt"/>
              <a:ea typeface="+mn-ea"/>
              <a:cs typeface="+mn-cs"/>
            </a:endParaRPr>
          </a:p>
          <a:p>
            <a:endParaRPr lang="de-DE" sz="1200" kern="1200" dirty="0" smtClean="0">
              <a:solidFill>
                <a:schemeClr val="tx1"/>
              </a:solidFill>
              <a:effectLst/>
              <a:latin typeface="+mn-lt"/>
              <a:ea typeface="+mn-ea"/>
              <a:cs typeface="+mn-cs"/>
            </a:endParaRPr>
          </a:p>
          <a:p>
            <a:endParaRPr lang="de-DE"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9BC39545-3DE9-4D46-9C56-3010817E2D96}" type="slidenum">
              <a:rPr lang="de-DE" smtClean="0"/>
              <a:t>11</a:t>
            </a:fld>
            <a:endParaRPr lang="de-DE"/>
          </a:p>
        </p:txBody>
      </p:sp>
    </p:spTree>
    <p:extLst>
      <p:ext uri="{BB962C8B-B14F-4D97-AF65-F5344CB8AC3E}">
        <p14:creationId xmlns:p14="http://schemas.microsoft.com/office/powerpoint/2010/main" val="653129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smtClean="0">
                <a:solidFill>
                  <a:schemeClr val="tx1"/>
                </a:solidFill>
                <a:effectLst/>
                <a:latin typeface="+mn-lt"/>
                <a:ea typeface="+mn-ea"/>
                <a:cs typeface="+mn-cs"/>
              </a:rPr>
              <a:t>Holozäne Proxy-Datensätze beziehungsweise Proxy-basierte Klimarekonstruktionen aus Österreich sowie dem gesamten Alpenraum als auch aus Grönland im Vergleich zu ausgewählten Klimaantrieben. Die Datensätze belegen ein im holozänen Vergleich überdurchschnittlich warmes Früh- und Mittelholozän und eine Temperaturabnahme bis in die letzten Jahrhunderte hinein.</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Dieser Verlauf folgt</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prinzipiell der Entwicklung der Sommerinsolation. </a:t>
            </a:r>
          </a:p>
          <a:p>
            <a:pPr marL="228600" indent="-228600">
              <a:buAutoNum type="alphaLcParenR"/>
            </a:pPr>
            <a:r>
              <a:rPr lang="de-DE" sz="1200" b="1" kern="1200" dirty="0" smtClean="0">
                <a:solidFill>
                  <a:schemeClr val="tx1"/>
                </a:solidFill>
                <a:effectLst/>
                <a:latin typeface="+mn-lt"/>
                <a:ea typeface="+mn-ea"/>
                <a:cs typeface="+mn-cs"/>
              </a:rPr>
              <a:t>Entwicklung der Insolation im Sommer (Juni-Juli-August) und Winter (Dezember-Jänner-Februar) für 47°N; </a:t>
            </a:r>
          </a:p>
          <a:p>
            <a:pPr marL="228600" indent="-228600">
              <a:buAutoNum type="alphaLcParenR"/>
            </a:pPr>
            <a:r>
              <a:rPr lang="de-DE" sz="1200" b="1" kern="1200" dirty="0" smtClean="0">
                <a:solidFill>
                  <a:schemeClr val="tx1"/>
                </a:solidFill>
                <a:effectLst/>
                <a:latin typeface="+mn-lt"/>
                <a:ea typeface="+mn-ea"/>
                <a:cs typeface="+mn-cs"/>
              </a:rPr>
              <a:t>Rekonstruktion der Sonnenaktivität für die letzten 9 000 Jahre (Steinhilber et al., 2009);</a:t>
            </a:r>
          </a:p>
          <a:p>
            <a:pPr marL="228600" indent="-228600">
              <a:buAutoNum type="alphaLcParenR"/>
            </a:pPr>
            <a:r>
              <a:rPr lang="de-DE" sz="1200" b="1" kern="1200" dirty="0" smtClean="0">
                <a:solidFill>
                  <a:schemeClr val="tx1"/>
                </a:solidFill>
                <a:effectLst/>
                <a:latin typeface="+mn-lt"/>
                <a:ea typeface="+mn-ea"/>
                <a:cs typeface="+mn-cs"/>
              </a:rPr>
              <a:t>Sauerstoffisotopen-Zeitreihe des NGRIP Eisbohrkerns aus Zentralgrönland (</a:t>
            </a:r>
            <a:r>
              <a:rPr lang="de-DE" sz="1200" b="1" kern="1200" dirty="0" err="1" smtClean="0">
                <a:solidFill>
                  <a:schemeClr val="tx1"/>
                </a:solidFill>
                <a:effectLst/>
                <a:latin typeface="+mn-lt"/>
                <a:ea typeface="+mn-ea"/>
                <a:cs typeface="+mn-cs"/>
              </a:rPr>
              <a:t>Vinther</a:t>
            </a:r>
            <a:r>
              <a:rPr lang="de-DE" sz="1200" b="1" kern="1200" dirty="0" smtClean="0">
                <a:solidFill>
                  <a:schemeClr val="tx1"/>
                </a:solidFill>
                <a:effectLst/>
                <a:latin typeface="+mn-lt"/>
                <a:ea typeface="+mn-ea"/>
                <a:cs typeface="+mn-cs"/>
              </a:rPr>
              <a:t> et al., 2009); </a:t>
            </a:r>
          </a:p>
          <a:p>
            <a:pPr marL="228600" indent="-228600">
              <a:buAutoNum type="alphaLcParenR"/>
            </a:pPr>
            <a:r>
              <a:rPr lang="de-DE" sz="1200" b="1" kern="1200" dirty="0" smtClean="0">
                <a:solidFill>
                  <a:schemeClr val="tx1"/>
                </a:solidFill>
                <a:effectLst/>
                <a:latin typeface="+mn-lt"/>
                <a:ea typeface="+mn-ea"/>
                <a:cs typeface="+mn-cs"/>
              </a:rPr>
              <a:t>Simulation der Entwicklung der Juli-Temperatur in Zentraleuropa über die letzten 9000 Jahre bis in vorindustrielle Zeit (</a:t>
            </a:r>
            <a:r>
              <a:rPr lang="de-DE" sz="1200" b="1" kern="1200" dirty="0" err="1" smtClean="0">
                <a:solidFill>
                  <a:schemeClr val="tx1"/>
                </a:solidFill>
                <a:effectLst/>
                <a:latin typeface="+mn-lt"/>
                <a:ea typeface="+mn-ea"/>
                <a:cs typeface="+mn-cs"/>
              </a:rPr>
              <a:t>Renssen</a:t>
            </a:r>
            <a:r>
              <a:rPr lang="de-DE" sz="1200" b="1" kern="1200" dirty="0" smtClean="0">
                <a:solidFill>
                  <a:schemeClr val="tx1"/>
                </a:solidFill>
                <a:effectLst/>
                <a:latin typeface="+mn-lt"/>
                <a:ea typeface="+mn-ea"/>
                <a:cs typeface="+mn-cs"/>
              </a:rPr>
              <a:t> et al., 2009); </a:t>
            </a:r>
          </a:p>
          <a:p>
            <a:pPr marL="228600" indent="-228600">
              <a:buAutoNum type="alphaLcParenR"/>
            </a:pPr>
            <a:r>
              <a:rPr lang="de-DE" sz="1200" b="1" kern="1200" dirty="0" err="1" smtClean="0">
                <a:solidFill>
                  <a:schemeClr val="tx1"/>
                </a:solidFill>
                <a:effectLst/>
                <a:latin typeface="+mn-lt"/>
                <a:ea typeface="+mn-ea"/>
                <a:cs typeface="+mn-cs"/>
              </a:rPr>
              <a:t>dendro</a:t>
            </a:r>
            <a:r>
              <a:rPr lang="de-DE" sz="1200" b="1" kern="1200" dirty="0" smtClean="0">
                <a:solidFill>
                  <a:schemeClr val="tx1"/>
                </a:solidFill>
                <a:effectLst/>
                <a:latin typeface="+mn-lt"/>
                <a:ea typeface="+mn-ea"/>
                <a:cs typeface="+mn-cs"/>
              </a:rPr>
              <a:t>- und </a:t>
            </a:r>
            <a:r>
              <a:rPr lang="de-DE" sz="1200" b="1" kern="1200" baseline="30000" dirty="0" smtClean="0">
                <a:solidFill>
                  <a:schemeClr val="tx1"/>
                </a:solidFill>
                <a:effectLst/>
                <a:latin typeface="+mn-lt"/>
                <a:ea typeface="+mn-ea"/>
                <a:cs typeface="+mn-cs"/>
              </a:rPr>
              <a:t>14</a:t>
            </a:r>
            <a:r>
              <a:rPr lang="de-DE" sz="1200" b="1" kern="1200" dirty="0" smtClean="0">
                <a:solidFill>
                  <a:schemeClr val="tx1"/>
                </a:solidFill>
                <a:effectLst/>
                <a:latin typeface="+mn-lt"/>
                <a:ea typeface="+mn-ea"/>
                <a:cs typeface="+mn-cs"/>
              </a:rPr>
              <a:t>C-datierte Belege für kürzere alpine Gletscher als gegenwärtig (≈1990/2010) (</a:t>
            </a:r>
            <a:r>
              <a:rPr lang="de-DE" sz="1200" b="1" kern="1200" dirty="0" err="1" smtClean="0">
                <a:solidFill>
                  <a:schemeClr val="tx1"/>
                </a:solidFill>
                <a:effectLst/>
                <a:latin typeface="+mn-lt"/>
                <a:ea typeface="+mn-ea"/>
                <a:cs typeface="+mn-cs"/>
              </a:rPr>
              <a:t>Hormes</a:t>
            </a:r>
            <a:r>
              <a:rPr lang="de-DE" sz="1200" b="1" kern="1200" dirty="0" smtClean="0">
                <a:solidFill>
                  <a:schemeClr val="tx1"/>
                </a:solidFill>
                <a:effectLst/>
                <a:latin typeface="+mn-lt"/>
                <a:ea typeface="+mn-ea"/>
                <a:cs typeface="+mn-cs"/>
              </a:rPr>
              <a:t> et al., 2001; </a:t>
            </a:r>
            <a:r>
              <a:rPr lang="de-DE" sz="1200" b="1" kern="1200" dirty="0" err="1" smtClean="0">
                <a:solidFill>
                  <a:schemeClr val="tx1"/>
                </a:solidFill>
                <a:effectLst/>
                <a:latin typeface="+mn-lt"/>
                <a:ea typeface="+mn-ea"/>
                <a:cs typeface="+mn-cs"/>
              </a:rPr>
              <a:t>Nicolussi</a:t>
            </a:r>
            <a:r>
              <a:rPr lang="de-DE" sz="1200" b="1" kern="1200" dirty="0" smtClean="0">
                <a:solidFill>
                  <a:schemeClr val="tx1"/>
                </a:solidFill>
                <a:effectLst/>
                <a:latin typeface="+mn-lt"/>
                <a:ea typeface="+mn-ea"/>
                <a:cs typeface="+mn-cs"/>
              </a:rPr>
              <a:t> und </a:t>
            </a:r>
            <a:r>
              <a:rPr lang="de-DE" sz="1200" b="1" kern="1200" dirty="0" err="1" smtClean="0">
                <a:solidFill>
                  <a:schemeClr val="tx1"/>
                </a:solidFill>
                <a:effectLst/>
                <a:latin typeface="+mn-lt"/>
                <a:ea typeface="+mn-ea"/>
                <a:cs typeface="+mn-cs"/>
              </a:rPr>
              <a:t>Patzelt</a:t>
            </a:r>
            <a:r>
              <a:rPr lang="de-DE" sz="1200" b="1" kern="1200" dirty="0" smtClean="0">
                <a:solidFill>
                  <a:schemeClr val="tx1"/>
                </a:solidFill>
                <a:effectLst/>
                <a:latin typeface="+mn-lt"/>
                <a:ea typeface="+mn-ea"/>
                <a:cs typeface="+mn-cs"/>
              </a:rPr>
              <a:t>, 2001; </a:t>
            </a:r>
            <a:r>
              <a:rPr lang="de-DE" sz="1200" b="1" kern="1200" dirty="0" err="1" smtClean="0">
                <a:solidFill>
                  <a:schemeClr val="tx1"/>
                </a:solidFill>
                <a:effectLst/>
                <a:latin typeface="+mn-lt"/>
                <a:ea typeface="+mn-ea"/>
                <a:cs typeface="+mn-cs"/>
              </a:rPr>
              <a:t>Jörin</a:t>
            </a:r>
            <a:r>
              <a:rPr lang="de-DE" sz="1200" b="1" kern="1200" dirty="0" smtClean="0">
                <a:solidFill>
                  <a:schemeClr val="tx1"/>
                </a:solidFill>
                <a:effectLst/>
                <a:latin typeface="+mn-lt"/>
                <a:ea typeface="+mn-ea"/>
                <a:cs typeface="+mn-cs"/>
              </a:rPr>
              <a:t> et</a:t>
            </a:r>
            <a:r>
              <a:rPr lang="de-DE" sz="1200" b="1" kern="1200" baseline="0" dirty="0" smtClean="0">
                <a:solidFill>
                  <a:schemeClr val="tx1"/>
                </a:solidFill>
                <a:effectLst/>
                <a:latin typeface="+mn-lt"/>
                <a:ea typeface="+mn-ea"/>
                <a:cs typeface="+mn-cs"/>
              </a:rPr>
              <a:t> al., 2006, 2008; Drescher-Schneider und Kellerer-</a:t>
            </a:r>
            <a:r>
              <a:rPr lang="de-DE" sz="1200" b="1" kern="1200" baseline="0" dirty="0" err="1" smtClean="0">
                <a:solidFill>
                  <a:schemeClr val="tx1"/>
                </a:solidFill>
                <a:effectLst/>
                <a:latin typeface="+mn-lt"/>
                <a:ea typeface="+mn-ea"/>
                <a:cs typeface="+mn-cs"/>
              </a:rPr>
              <a:t>Pirklbauer</a:t>
            </a:r>
            <a:r>
              <a:rPr lang="de-DE" sz="1200" b="1" kern="1200" baseline="0" dirty="0" smtClean="0">
                <a:solidFill>
                  <a:schemeClr val="tx1"/>
                </a:solidFill>
                <a:effectLst/>
                <a:latin typeface="+mn-lt"/>
                <a:ea typeface="+mn-ea"/>
                <a:cs typeface="+mn-cs"/>
              </a:rPr>
              <a:t>, 2008; </a:t>
            </a:r>
            <a:r>
              <a:rPr lang="de-DE" sz="1200" b="1" kern="1200" baseline="0" dirty="0" err="1" smtClean="0">
                <a:solidFill>
                  <a:schemeClr val="tx1"/>
                </a:solidFill>
                <a:effectLst/>
                <a:latin typeface="+mn-lt"/>
                <a:ea typeface="+mn-ea"/>
                <a:cs typeface="+mn-cs"/>
              </a:rPr>
              <a:t>Nicolussi</a:t>
            </a:r>
            <a:r>
              <a:rPr lang="de-DE" sz="1200" b="1" kern="1200" baseline="0" dirty="0" smtClean="0">
                <a:solidFill>
                  <a:schemeClr val="tx1"/>
                </a:solidFill>
                <a:effectLst/>
                <a:latin typeface="+mn-lt"/>
                <a:ea typeface="+mn-ea"/>
                <a:cs typeface="+mn-cs"/>
              </a:rPr>
              <a:t>, 2009b, 2011; </a:t>
            </a:r>
            <a:r>
              <a:rPr lang="de-DE" sz="1200" b="1" kern="1200" baseline="0" dirty="0" err="1" smtClean="0">
                <a:solidFill>
                  <a:schemeClr val="tx1"/>
                </a:solidFill>
                <a:effectLst/>
                <a:latin typeface="+mn-lt"/>
                <a:ea typeface="+mn-ea"/>
                <a:cs typeface="+mn-cs"/>
              </a:rPr>
              <a:t>Nicolussi</a:t>
            </a:r>
            <a:r>
              <a:rPr lang="de-DE" sz="1200" b="1" kern="1200" baseline="0" dirty="0" smtClean="0">
                <a:solidFill>
                  <a:schemeClr val="tx1"/>
                </a:solidFill>
                <a:effectLst/>
                <a:latin typeface="+mn-lt"/>
                <a:ea typeface="+mn-ea"/>
                <a:cs typeface="+mn-cs"/>
              </a:rPr>
              <a:t> und </a:t>
            </a:r>
            <a:r>
              <a:rPr lang="de-DE" sz="1200" b="1" kern="1200" baseline="0" dirty="0" err="1" smtClean="0">
                <a:solidFill>
                  <a:schemeClr val="tx1"/>
                </a:solidFill>
                <a:effectLst/>
                <a:latin typeface="+mn-lt"/>
                <a:ea typeface="+mn-ea"/>
                <a:cs typeface="+mn-cs"/>
              </a:rPr>
              <a:t>Schlüchter</a:t>
            </a:r>
            <a:r>
              <a:rPr lang="de-DE" sz="1200" b="1" kern="1200" baseline="0" dirty="0" smtClean="0">
                <a:solidFill>
                  <a:schemeClr val="tx1"/>
                </a:solidFill>
                <a:effectLst/>
                <a:latin typeface="+mn-lt"/>
                <a:ea typeface="+mn-ea"/>
                <a:cs typeface="+mn-cs"/>
              </a:rPr>
              <a:t>, 2012);</a:t>
            </a:r>
          </a:p>
          <a:p>
            <a:pPr marL="228600" indent="-228600">
              <a:buAutoNum type="alphaLcParenR"/>
            </a:pPr>
            <a:r>
              <a:rPr lang="de-DE" sz="1200" b="1" kern="1200" dirty="0" smtClean="0">
                <a:solidFill>
                  <a:schemeClr val="tx1"/>
                </a:solidFill>
                <a:effectLst/>
                <a:latin typeface="+mn-lt"/>
                <a:ea typeface="+mn-ea"/>
                <a:cs typeface="+mn-cs"/>
              </a:rPr>
              <a:t>nachweisbare Vorstöße des </a:t>
            </a:r>
            <a:r>
              <a:rPr lang="de-DE" sz="1200" b="1" kern="1200" dirty="0" err="1" smtClean="0">
                <a:solidFill>
                  <a:schemeClr val="tx1"/>
                </a:solidFill>
                <a:effectLst/>
                <a:latin typeface="+mn-lt"/>
                <a:ea typeface="+mn-ea"/>
                <a:cs typeface="+mn-cs"/>
              </a:rPr>
              <a:t>Gepatschferners</a:t>
            </a:r>
            <a:r>
              <a:rPr lang="de-DE" sz="1200" b="1" kern="1200" dirty="0" smtClean="0">
                <a:solidFill>
                  <a:schemeClr val="tx1"/>
                </a:solidFill>
                <a:effectLst/>
                <a:latin typeface="+mn-lt"/>
                <a:ea typeface="+mn-ea"/>
                <a:cs typeface="+mn-cs"/>
              </a:rPr>
              <a:t> über eine Größe</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vergleichbar jener des Jahres 1940 hinaus (</a:t>
            </a:r>
            <a:r>
              <a:rPr lang="de-DE" sz="1200" b="1" kern="1200" dirty="0" err="1" smtClean="0">
                <a:solidFill>
                  <a:schemeClr val="tx1"/>
                </a:solidFill>
                <a:effectLst/>
                <a:latin typeface="+mn-lt"/>
                <a:ea typeface="+mn-ea"/>
                <a:cs typeface="+mn-cs"/>
              </a:rPr>
              <a:t>Nicolussi</a:t>
            </a:r>
            <a:r>
              <a:rPr lang="de-DE" sz="1200" b="1" kern="1200" dirty="0" smtClean="0">
                <a:solidFill>
                  <a:schemeClr val="tx1"/>
                </a:solidFill>
                <a:effectLst/>
                <a:latin typeface="+mn-lt"/>
                <a:ea typeface="+mn-ea"/>
                <a:cs typeface="+mn-cs"/>
              </a:rPr>
              <a:t> und </a:t>
            </a:r>
            <a:r>
              <a:rPr lang="de-DE" sz="1200" b="1" kern="1200" dirty="0" err="1" smtClean="0">
                <a:solidFill>
                  <a:schemeClr val="tx1"/>
                </a:solidFill>
                <a:effectLst/>
                <a:latin typeface="+mn-lt"/>
                <a:ea typeface="+mn-ea"/>
                <a:cs typeface="+mn-cs"/>
              </a:rPr>
              <a:t>Patzelt</a:t>
            </a:r>
            <a:r>
              <a:rPr lang="de-DE" sz="1200" b="1" kern="1200" dirty="0" smtClean="0">
                <a:solidFill>
                  <a:schemeClr val="tx1"/>
                </a:solidFill>
                <a:effectLst/>
                <a:latin typeface="+mn-lt"/>
                <a:ea typeface="+mn-ea"/>
                <a:cs typeface="+mn-cs"/>
              </a:rPr>
              <a:t>, 2001);</a:t>
            </a:r>
          </a:p>
          <a:p>
            <a:pPr marL="228600" indent="-228600">
              <a:buAutoNum type="alphaLcParenR"/>
            </a:pPr>
            <a:r>
              <a:rPr lang="de-DE" sz="1200" b="1" kern="1200" dirty="0" smtClean="0">
                <a:solidFill>
                  <a:schemeClr val="tx1"/>
                </a:solidFill>
                <a:effectLst/>
                <a:latin typeface="+mn-lt"/>
                <a:ea typeface="+mn-ea"/>
                <a:cs typeface="+mn-cs"/>
              </a:rPr>
              <a:t>Entwicklung der Höhenlage der Baumgrenze im </a:t>
            </a:r>
            <a:r>
              <a:rPr lang="de-DE" sz="1200" b="1" kern="1200" dirty="0" err="1" smtClean="0">
                <a:solidFill>
                  <a:schemeClr val="tx1"/>
                </a:solidFill>
                <a:effectLst/>
                <a:latin typeface="+mn-lt"/>
                <a:ea typeface="+mn-ea"/>
                <a:cs typeface="+mn-cs"/>
              </a:rPr>
              <a:t>Kaunertal</a:t>
            </a:r>
            <a:r>
              <a:rPr lang="de-DE" sz="1200" b="1" kern="1200" dirty="0" smtClean="0">
                <a:solidFill>
                  <a:schemeClr val="tx1"/>
                </a:solidFill>
                <a:effectLst/>
                <a:latin typeface="+mn-lt"/>
                <a:ea typeface="+mn-ea"/>
                <a:cs typeface="+mn-cs"/>
              </a:rPr>
              <a:t> nach</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Holzfunden (</a:t>
            </a:r>
            <a:r>
              <a:rPr lang="de-DE" sz="1200" b="1" kern="1200" dirty="0" err="1" smtClean="0">
                <a:solidFill>
                  <a:schemeClr val="tx1"/>
                </a:solidFill>
                <a:effectLst/>
                <a:latin typeface="+mn-lt"/>
                <a:ea typeface="+mn-ea"/>
                <a:cs typeface="+mn-cs"/>
              </a:rPr>
              <a:t>Nicolussi</a:t>
            </a:r>
            <a:r>
              <a:rPr lang="de-DE" sz="1200" b="1" kern="1200" dirty="0" smtClean="0">
                <a:solidFill>
                  <a:schemeClr val="tx1"/>
                </a:solidFill>
                <a:effectLst/>
                <a:latin typeface="+mn-lt"/>
                <a:ea typeface="+mn-ea"/>
                <a:cs typeface="+mn-cs"/>
              </a:rPr>
              <a:t> et al., 2005); </a:t>
            </a:r>
          </a:p>
          <a:p>
            <a:pPr marL="228600" indent="-228600">
              <a:buAutoNum type="alphaLcParenR"/>
            </a:pPr>
            <a:r>
              <a:rPr lang="de-DE" sz="1200" b="1" kern="1200" dirty="0" smtClean="0">
                <a:solidFill>
                  <a:schemeClr val="tx1"/>
                </a:solidFill>
                <a:effectLst/>
                <a:latin typeface="+mn-lt"/>
                <a:ea typeface="+mn-ea"/>
                <a:cs typeface="+mn-cs"/>
              </a:rPr>
              <a:t>Zuckmücken-basierte Rekonstruktion der Juli-Temperatur am </a:t>
            </a:r>
            <a:r>
              <a:rPr lang="de-DE" sz="1200" b="1" kern="1200" dirty="0" err="1" smtClean="0">
                <a:solidFill>
                  <a:schemeClr val="tx1"/>
                </a:solidFill>
                <a:effectLst/>
                <a:latin typeface="+mn-lt"/>
                <a:ea typeface="+mn-ea"/>
                <a:cs typeface="+mn-cs"/>
              </a:rPr>
              <a:t>Hinterburgsee</a:t>
            </a:r>
            <a:r>
              <a:rPr lang="de-DE" sz="1200" b="1" kern="1200" dirty="0" smtClean="0">
                <a:solidFill>
                  <a:schemeClr val="tx1"/>
                </a:solidFill>
                <a:effectLst/>
                <a:latin typeface="+mn-lt"/>
                <a:ea typeface="+mn-ea"/>
                <a:cs typeface="+mn-cs"/>
              </a:rPr>
              <a:t>, Schweiz (</a:t>
            </a:r>
            <a:r>
              <a:rPr lang="de-DE" sz="1200" b="1" kern="1200" dirty="0" err="1" smtClean="0">
                <a:solidFill>
                  <a:schemeClr val="tx1"/>
                </a:solidFill>
                <a:effectLst/>
                <a:latin typeface="+mn-lt"/>
                <a:ea typeface="+mn-ea"/>
                <a:cs typeface="+mn-cs"/>
              </a:rPr>
              <a:t>Heiri</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et al.,</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2003);</a:t>
            </a:r>
          </a:p>
          <a:p>
            <a:pPr marL="228600" indent="-228600">
              <a:buAutoNum type="alphaLcParenR"/>
            </a:pPr>
            <a:r>
              <a:rPr lang="de-DE" sz="1200" b="1" kern="1200" dirty="0" smtClean="0">
                <a:solidFill>
                  <a:schemeClr val="tx1"/>
                </a:solidFill>
                <a:effectLst/>
                <a:latin typeface="+mn-lt"/>
                <a:ea typeface="+mn-ea"/>
                <a:cs typeface="+mn-cs"/>
              </a:rPr>
              <a:t>Zuckmücken-basierte Rekonstruktion der Juli-Temperatur am Schwarzsee ob Sölden (</a:t>
            </a:r>
            <a:r>
              <a:rPr lang="de-DE" sz="1200" b="1" kern="1200" dirty="0" err="1" smtClean="0">
                <a:solidFill>
                  <a:schemeClr val="tx1"/>
                </a:solidFill>
                <a:effectLst/>
                <a:latin typeface="+mn-lt"/>
                <a:ea typeface="+mn-ea"/>
                <a:cs typeface="+mn-cs"/>
              </a:rPr>
              <a:t>Ilyashuk</a:t>
            </a:r>
            <a:r>
              <a:rPr lang="de-DE" sz="1200" b="1" kern="1200" dirty="0" smtClean="0">
                <a:solidFill>
                  <a:schemeClr val="tx1"/>
                </a:solidFill>
                <a:effectLst/>
                <a:latin typeface="+mn-lt"/>
                <a:ea typeface="+mn-ea"/>
                <a:cs typeface="+mn-cs"/>
              </a:rPr>
              <a:t> et al., 2011);</a:t>
            </a:r>
          </a:p>
          <a:p>
            <a:pPr marL="228600" indent="-228600">
              <a:buAutoNum type="alphaLcParenR"/>
            </a:pPr>
            <a:r>
              <a:rPr lang="de-DE" sz="1200" b="1" kern="1200" dirty="0" smtClean="0">
                <a:solidFill>
                  <a:schemeClr val="tx1"/>
                </a:solidFill>
                <a:effectLst/>
                <a:latin typeface="+mn-lt"/>
                <a:ea typeface="+mn-ea"/>
                <a:cs typeface="+mn-cs"/>
              </a:rPr>
              <a:t>Sauerstoffisotopen-Zeitreihe aus Höhlensintern der Spannagel-Höhle (COMNISPA II; </a:t>
            </a:r>
            <a:r>
              <a:rPr lang="de-DE" sz="1200" b="1" kern="1200" dirty="0" err="1" smtClean="0">
                <a:solidFill>
                  <a:schemeClr val="tx1"/>
                </a:solidFill>
                <a:effectLst/>
                <a:latin typeface="+mn-lt"/>
                <a:ea typeface="+mn-ea"/>
                <a:cs typeface="+mn-cs"/>
              </a:rPr>
              <a:t>Fohlmeister</a:t>
            </a:r>
            <a:r>
              <a:rPr lang="de-DE" sz="1200" b="1" kern="1200" dirty="0" smtClean="0">
                <a:solidFill>
                  <a:schemeClr val="tx1"/>
                </a:solidFill>
                <a:effectLst/>
                <a:latin typeface="+mn-lt"/>
                <a:ea typeface="+mn-ea"/>
                <a:cs typeface="+mn-cs"/>
              </a:rPr>
              <a:t> et al., 2013);</a:t>
            </a:r>
          </a:p>
          <a:p>
            <a:pPr marL="228600" indent="-228600">
              <a:buAutoNum type="alphaLcParenR"/>
            </a:pPr>
            <a:r>
              <a:rPr lang="de-DE" sz="1200" b="1" kern="1200" dirty="0" smtClean="0">
                <a:solidFill>
                  <a:schemeClr val="tx1"/>
                </a:solidFill>
                <a:effectLst/>
                <a:latin typeface="+mn-lt"/>
                <a:ea typeface="+mn-ea"/>
                <a:cs typeface="+mn-cs"/>
              </a:rPr>
              <a:t>Seehochstände des Lago di </a:t>
            </a:r>
            <a:r>
              <a:rPr lang="de-DE" sz="1200" b="1" kern="1200" dirty="0" err="1" smtClean="0">
                <a:solidFill>
                  <a:schemeClr val="tx1"/>
                </a:solidFill>
                <a:effectLst/>
                <a:latin typeface="+mn-lt"/>
                <a:ea typeface="+mn-ea"/>
                <a:cs typeface="+mn-cs"/>
              </a:rPr>
              <a:t>Ledro</a:t>
            </a:r>
            <a:r>
              <a:rPr lang="de-DE" sz="1200" b="1" kern="1200" dirty="0" smtClean="0">
                <a:solidFill>
                  <a:schemeClr val="tx1"/>
                </a:solidFill>
                <a:effectLst/>
                <a:latin typeface="+mn-lt"/>
                <a:ea typeface="+mn-ea"/>
                <a:cs typeface="+mn-cs"/>
              </a:rPr>
              <a:t> in den</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letzten 5000 Jahren (</a:t>
            </a:r>
            <a:r>
              <a:rPr lang="de-DE" sz="1200" b="1" kern="1200" dirty="0" err="1" smtClean="0">
                <a:solidFill>
                  <a:schemeClr val="tx1"/>
                </a:solidFill>
                <a:effectLst/>
                <a:latin typeface="+mn-lt"/>
                <a:ea typeface="+mn-ea"/>
                <a:cs typeface="+mn-cs"/>
              </a:rPr>
              <a:t>Magny</a:t>
            </a:r>
            <a:r>
              <a:rPr lang="de-DE" sz="1200" b="1" kern="1200" dirty="0" smtClean="0">
                <a:solidFill>
                  <a:schemeClr val="tx1"/>
                </a:solidFill>
                <a:effectLst/>
                <a:latin typeface="+mn-lt"/>
                <a:ea typeface="+mn-ea"/>
                <a:cs typeface="+mn-cs"/>
              </a:rPr>
              <a:t> et al., 2009);</a:t>
            </a:r>
          </a:p>
          <a:p>
            <a:pPr marL="228600" indent="-228600">
              <a:buAutoNum type="alphaLcParenR"/>
            </a:pPr>
            <a:r>
              <a:rPr lang="de-DE" sz="1200" b="1" kern="1200" dirty="0" smtClean="0">
                <a:solidFill>
                  <a:schemeClr val="tx1"/>
                </a:solidFill>
                <a:effectLst/>
                <a:latin typeface="+mn-lt"/>
                <a:ea typeface="+mn-ea"/>
                <a:cs typeface="+mn-cs"/>
              </a:rPr>
              <a:t>Seehochstände im Vorland der NW-Alpen bzw. im Jura (</a:t>
            </a:r>
            <a:r>
              <a:rPr lang="de-DE" sz="1200" b="1" kern="1200" dirty="0" err="1" smtClean="0">
                <a:solidFill>
                  <a:schemeClr val="tx1"/>
                </a:solidFill>
                <a:effectLst/>
                <a:latin typeface="+mn-lt"/>
                <a:ea typeface="+mn-ea"/>
                <a:cs typeface="+mn-cs"/>
              </a:rPr>
              <a:t>Magny</a:t>
            </a:r>
            <a:r>
              <a:rPr lang="de-DE" sz="1200" b="1" kern="1200" dirty="0" smtClean="0">
                <a:solidFill>
                  <a:schemeClr val="tx1"/>
                </a:solidFill>
                <a:effectLst/>
                <a:latin typeface="+mn-lt"/>
                <a:ea typeface="+mn-ea"/>
                <a:cs typeface="+mn-cs"/>
              </a:rPr>
              <a:t>, 2004) (AAR14, B1K3, Seite 259)</a:t>
            </a:r>
          </a:p>
        </p:txBody>
      </p:sp>
      <p:sp>
        <p:nvSpPr>
          <p:cNvPr id="4" name="Foliennummernplatzhalter 3"/>
          <p:cNvSpPr>
            <a:spLocks noGrp="1"/>
          </p:cNvSpPr>
          <p:nvPr>
            <p:ph type="sldNum" sz="quarter" idx="10"/>
          </p:nvPr>
        </p:nvSpPr>
        <p:spPr/>
        <p:txBody>
          <a:bodyPr/>
          <a:lstStyle/>
          <a:p>
            <a:fld id="{9BC39545-3DE9-4D46-9C56-3010817E2D96}" type="slidenum">
              <a:rPr lang="de-DE" smtClean="0"/>
              <a:t>12</a:t>
            </a:fld>
            <a:endParaRPr lang="de-DE"/>
          </a:p>
        </p:txBody>
      </p:sp>
    </p:spTree>
    <p:extLst>
      <p:ext uri="{BB962C8B-B14F-4D97-AF65-F5344CB8AC3E}">
        <p14:creationId xmlns:p14="http://schemas.microsoft.com/office/powerpoint/2010/main" val="4125141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smtClean="0">
                <a:solidFill>
                  <a:schemeClr val="tx1"/>
                </a:solidFill>
                <a:effectLst/>
                <a:latin typeface="+mn-lt"/>
                <a:ea typeface="+mn-ea"/>
                <a:cs typeface="+mn-cs"/>
              </a:rPr>
              <a:t>Anomalien der Jahresmittel der Lufttemperatur zum</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Mittel des 20. Jahrhunderts für Österreich (1768 bis 2011) und</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für das globale Mittel (1850 bis 2011). Einzeljahre und 20-jährig</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geglättet</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a:t>
            </a:r>
            <a:r>
              <a:rPr lang="de-DE" sz="1200" b="1" kern="1200" dirty="0" err="1" smtClean="0">
                <a:solidFill>
                  <a:schemeClr val="tx1"/>
                </a:solidFill>
                <a:effectLst/>
                <a:latin typeface="+mn-lt"/>
                <a:ea typeface="+mn-ea"/>
                <a:cs typeface="+mn-cs"/>
              </a:rPr>
              <a:t>Gauß’scher</a:t>
            </a:r>
            <a:r>
              <a:rPr lang="de-DE" sz="1200" b="1" kern="1200" dirty="0" smtClean="0">
                <a:solidFill>
                  <a:schemeClr val="tx1"/>
                </a:solidFill>
                <a:effectLst/>
                <a:latin typeface="+mn-lt"/>
                <a:ea typeface="+mn-ea"/>
                <a:cs typeface="+mn-cs"/>
              </a:rPr>
              <a:t> Tiefpass). Grafik: Böhm (2012), erstellt aus</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HISTALP- und CRU-Daten (http://</a:t>
            </a:r>
            <a:r>
              <a:rPr lang="de-DE" sz="1200" b="1" kern="1200" dirty="0" err="1" smtClean="0">
                <a:solidFill>
                  <a:schemeClr val="tx1"/>
                </a:solidFill>
                <a:effectLst/>
                <a:latin typeface="+mn-lt"/>
                <a:ea typeface="+mn-ea"/>
                <a:cs typeface="+mn-cs"/>
              </a:rPr>
              <a:t>www.cru.uea.ac.uk</a:t>
            </a:r>
            <a:r>
              <a:rPr lang="de-DE" sz="1200" b="1" kern="1200" dirty="0" smtClean="0">
                <a:solidFill>
                  <a:schemeClr val="tx1"/>
                </a:solidFill>
                <a:effectLst/>
                <a:latin typeface="+mn-lt"/>
                <a:ea typeface="+mn-ea"/>
                <a:cs typeface="+mn-cs"/>
              </a:rPr>
              <a:t>/</a:t>
            </a:r>
            <a:r>
              <a:rPr lang="de-DE" sz="1200" b="1" kern="1200" dirty="0" err="1" smtClean="0">
                <a:solidFill>
                  <a:schemeClr val="tx1"/>
                </a:solidFill>
                <a:effectLst/>
                <a:latin typeface="+mn-lt"/>
                <a:ea typeface="+mn-ea"/>
                <a:cs typeface="+mn-cs"/>
              </a:rPr>
              <a:t>data</a:t>
            </a:r>
            <a:r>
              <a:rPr lang="de-DE" sz="1200" b="1" kern="1200" dirty="0" smtClean="0">
                <a:solidFill>
                  <a:schemeClr val="tx1"/>
                </a:solidFill>
                <a:effectLst/>
                <a:latin typeface="+mn-lt"/>
                <a:ea typeface="+mn-ea"/>
                <a:cs typeface="+mn-cs"/>
              </a:rPr>
              <a:t>)</a:t>
            </a:r>
          </a:p>
          <a:p>
            <a:r>
              <a:rPr lang="de-DE" sz="1200" kern="1200" dirty="0" smtClean="0">
                <a:solidFill>
                  <a:schemeClr val="tx1"/>
                </a:solidFill>
                <a:effectLst/>
                <a:latin typeface="+mn-lt"/>
                <a:ea typeface="+mn-ea"/>
                <a:cs typeface="+mn-cs"/>
              </a:rPr>
              <a:t>Die Lufttemperatur hat in der Region nach einer leichten Abkühlung während des 19. Jahrhunderts seit den 1880er Jahren in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zwei Schüben um insgesamt rund 2 °C zugenommen. Bis etwa</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1950</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gab es einen Anstieg um rund 1 °C, wie auch die vorangegangene Abkühlung überwiegend auf natürliche Klimaantriebe und interne Reaktionen des Klimasystems zurückzuführen ist. Die darauf folgende Phase von rund drei Jahrzehnten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mit stagnierenden bis abnehmenden Temperaturen war bereits</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anthropogen überformt, wobei vermutet werden kann, dass</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die starke Luftverschmutzung über die insgesamt abkühlende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Wirkung der Aerosole zunächst noch die ebenfalls bereits in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Anstieg begriffenen Treibhausgasemissionen maskiert hat.</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Der endgültige Durchbruch der anthropogenen Treibhausgase als dominanter Klimaantrieb manifestierte sich in der zweiten Erwärmungsphase des 20. Jahrhunderts, die in den beiden Jahrzehnten von 1980 bis 2000 noch einmal 1 °C betragen hat. Danach stagnierte die Temperatur</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in Österreich</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auf hohem</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Niveau, das dasjenige der beiden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Anomalien um 1950 und um 1800 signifikant übertrifft. Die 20-jährig geglätteten Daten zeigen für die Zeit nach</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2000 einen deutlich abgeschwächten Anstieg.</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Die besonders starke negative dekadische Anomalie von 1870 bis 1900 und die besonders starke positive der aktuellen drei Jahrzehnte führte insgesamt zu einem</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in Österreich (und auch im gesamten Großraum Alpen) etwa</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doppelt so starken Temperaturanstieg wie im globalen Mittel. </a:t>
            </a:r>
            <a:r>
              <a:rPr lang="de-DE" sz="1200" b="1" kern="1200" dirty="0" smtClean="0">
                <a:solidFill>
                  <a:schemeClr val="tx1"/>
                </a:solidFill>
                <a:effectLst/>
                <a:latin typeface="+mn-lt"/>
                <a:ea typeface="+mn-ea"/>
                <a:cs typeface="+mn-cs"/>
              </a:rPr>
              <a:t>(AAR14, B1K3, Seite 267)</a:t>
            </a:r>
          </a:p>
          <a:p>
            <a:endParaRPr lang="de-DE" dirty="0"/>
          </a:p>
        </p:txBody>
      </p:sp>
      <p:sp>
        <p:nvSpPr>
          <p:cNvPr id="4" name="Foliennummernplatzhalter 3"/>
          <p:cNvSpPr>
            <a:spLocks noGrp="1"/>
          </p:cNvSpPr>
          <p:nvPr>
            <p:ph type="sldNum" sz="quarter" idx="10"/>
          </p:nvPr>
        </p:nvSpPr>
        <p:spPr/>
        <p:txBody>
          <a:bodyPr/>
          <a:lstStyle/>
          <a:p>
            <a:fld id="{9BC39545-3DE9-4D46-9C56-3010817E2D96}" type="slidenum">
              <a:rPr lang="de-DE" smtClean="0"/>
              <a:t>13</a:t>
            </a:fld>
            <a:endParaRPr lang="de-DE"/>
          </a:p>
        </p:txBody>
      </p:sp>
    </p:spTree>
    <p:extLst>
      <p:ext uri="{BB962C8B-B14F-4D97-AF65-F5344CB8AC3E}">
        <p14:creationId xmlns:p14="http://schemas.microsoft.com/office/powerpoint/2010/main" val="1621431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smtClean="0">
                <a:solidFill>
                  <a:schemeClr val="tx1"/>
                </a:solidFill>
                <a:effectLst/>
                <a:latin typeface="+mn-lt"/>
                <a:ea typeface="+mn-ea"/>
                <a:cs typeface="+mn-cs"/>
              </a:rPr>
              <a:t>Räumliche Verteilung des erwarteten Klimawandels im Sommer (JJA) und Winter (DJF) in den Alpen: Temperatur (T), Niederschlag (P)</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im Vergleich zur Referenzperiode 1961-1990.</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Links:</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2021</a:t>
            </a:r>
            <a:r>
              <a:rPr lang="de-DE" sz="1200" b="1" kern="1200" baseline="0" dirty="0" smtClean="0">
                <a:solidFill>
                  <a:schemeClr val="tx1"/>
                </a:solidFill>
                <a:effectLst/>
                <a:latin typeface="+mn-lt"/>
                <a:ea typeface="+mn-ea"/>
                <a:cs typeface="+mn-cs"/>
              </a:rPr>
              <a:t>-</a:t>
            </a:r>
            <a:r>
              <a:rPr lang="de-DE" sz="1200" b="1" kern="1200" dirty="0" smtClean="0">
                <a:solidFill>
                  <a:schemeClr val="tx1"/>
                </a:solidFill>
                <a:effectLst/>
                <a:latin typeface="+mn-lt"/>
                <a:ea typeface="+mn-ea"/>
                <a:cs typeface="+mn-cs"/>
              </a:rPr>
              <a:t>2050, rechts: 2069–2098. Quelle: </a:t>
            </a:r>
            <a:r>
              <a:rPr lang="de-DE" sz="1200" b="1" kern="1200" dirty="0" err="1" smtClean="0">
                <a:solidFill>
                  <a:schemeClr val="tx1"/>
                </a:solidFill>
                <a:effectLst/>
                <a:latin typeface="+mn-lt"/>
                <a:ea typeface="+mn-ea"/>
                <a:cs typeface="+mn-cs"/>
              </a:rPr>
              <a:t>Gobiet</a:t>
            </a:r>
            <a:r>
              <a:rPr lang="de-DE" sz="1200" b="1" kern="1200" dirty="0" smtClean="0">
                <a:solidFill>
                  <a:schemeClr val="tx1"/>
                </a:solidFill>
                <a:effectLst/>
                <a:latin typeface="+mn-lt"/>
                <a:ea typeface="+mn-ea"/>
                <a:cs typeface="+mn-cs"/>
              </a:rPr>
              <a:t> et al. (2014)</a:t>
            </a:r>
          </a:p>
          <a:p>
            <a:r>
              <a:rPr lang="de-DE" sz="1200" kern="1200" dirty="0" smtClean="0">
                <a:solidFill>
                  <a:schemeClr val="tx1"/>
                </a:solidFill>
                <a:effectLst/>
                <a:latin typeface="+mn-lt"/>
                <a:ea typeface="+mn-ea"/>
                <a:cs typeface="+mn-cs"/>
              </a:rPr>
              <a:t>Basis für die zukünftige Entwicklung stellt ein Szenario mit sehr raschem Wirtschaftswachstum, Stabilisierung der</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Weltbevölkerung Mitte des Jahrhunderts, rascher Verbreitung</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neuer, effizienterer</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Technologien und ausgewogener Mischung</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von Energieträgern dar (SRES Szenario A1B). Die Temperaturänderung zeigt in der ersten Hälfte des 21. Jahrhunderts eine mittlere Erwärmung des Alpenraumes von 1,6 °C (0,27 °C / Jahrzehnt) im Winter und 1,7 °C (0,28 °C / Jahrzehnt) im Sommer.</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Damit liegt der Alpenraum im Winter nahe dem Europa-Mittel der Erwärmung und im Sommer</a:t>
            </a:r>
            <a:r>
              <a:rPr lang="de-DE" sz="1200" kern="1200" baseline="0" dirty="0" smtClean="0">
                <a:solidFill>
                  <a:schemeClr val="tx1"/>
                </a:solidFill>
                <a:effectLst/>
                <a:latin typeface="+mn-lt"/>
                <a:ea typeface="+mn-ea"/>
                <a:cs typeface="+mn-cs"/>
              </a:rPr>
              <a:t> leicht darüber. D</a:t>
            </a:r>
            <a:r>
              <a:rPr lang="de-DE" sz="1200" kern="1200" dirty="0" smtClean="0">
                <a:solidFill>
                  <a:schemeClr val="tx1"/>
                </a:solidFill>
                <a:effectLst/>
                <a:latin typeface="+mn-lt"/>
                <a:ea typeface="+mn-ea"/>
                <a:cs typeface="+mn-cs"/>
              </a:rPr>
              <a:t>ie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Unterschiede zwischen den Modellen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sind im Vergleich zum Multimodell-Mittelwert klein (Variationskoeffizient meist kleiner als 0,5) und alle Modelle zeigen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eine Erwärmung an. Daher ist es praktisch sicher, dass sich unter Annahme des A1B-Emissionsszenarios der Alpenraum im 21. Jahrhundert weiter erwärmen wird. </a:t>
            </a:r>
            <a:r>
              <a:rPr lang="de-DE" sz="1200" b="1" kern="1200" dirty="0" smtClean="0">
                <a:solidFill>
                  <a:schemeClr val="tx1"/>
                </a:solidFill>
                <a:effectLst/>
                <a:latin typeface="+mn-lt"/>
                <a:ea typeface="+mn-ea"/>
                <a:cs typeface="+mn-cs"/>
              </a:rPr>
              <a:t>(AAR14,</a:t>
            </a:r>
            <a:r>
              <a:rPr lang="de-DE" sz="1200" b="1" kern="1200" baseline="0" dirty="0" smtClean="0">
                <a:solidFill>
                  <a:schemeClr val="tx1"/>
                </a:solidFill>
                <a:effectLst/>
                <a:latin typeface="+mn-lt"/>
                <a:ea typeface="+mn-ea"/>
                <a:cs typeface="+mn-cs"/>
              </a:rPr>
              <a:t> B1K4, Seite 319)</a:t>
            </a:r>
            <a:endParaRPr lang="de-DE"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9BC39545-3DE9-4D46-9C56-3010817E2D96}" type="slidenum">
              <a:rPr lang="de-DE" smtClean="0"/>
              <a:t>16</a:t>
            </a:fld>
            <a:endParaRPr lang="de-DE"/>
          </a:p>
        </p:txBody>
      </p:sp>
    </p:spTree>
    <p:extLst>
      <p:ext uri="{BB962C8B-B14F-4D97-AF65-F5344CB8AC3E}">
        <p14:creationId xmlns:p14="http://schemas.microsoft.com/office/powerpoint/2010/main" val="938222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smtClean="0">
                <a:solidFill>
                  <a:schemeClr val="tx1"/>
                </a:solidFill>
                <a:effectLst/>
                <a:latin typeface="+mn-lt"/>
                <a:ea typeface="+mn-ea"/>
                <a:cs typeface="+mn-cs"/>
              </a:rPr>
              <a:t>Räumliche Verteilung des erwarteten Klimawandels im Sommer (JJA) und Winter (DJF) in den Alpen: Temperatur (T), Niederschlag (P)</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im Vergleich zur Referenzperiode 1961-1990.</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Oben:</a:t>
            </a:r>
            <a:r>
              <a:rPr lang="de-DE" sz="1200" b="1" kern="1200" baseline="0" dirty="0" smtClean="0">
                <a:solidFill>
                  <a:schemeClr val="tx1"/>
                </a:solidFill>
                <a:effectLst/>
                <a:latin typeface="+mn-lt"/>
                <a:ea typeface="+mn-ea"/>
                <a:cs typeface="+mn-cs"/>
              </a:rPr>
              <a:t> </a:t>
            </a:r>
            <a:r>
              <a:rPr lang="de-DE" sz="1200" b="1" kern="1200" dirty="0" smtClean="0">
                <a:solidFill>
                  <a:schemeClr val="tx1"/>
                </a:solidFill>
                <a:effectLst/>
                <a:latin typeface="+mn-lt"/>
                <a:ea typeface="+mn-ea"/>
                <a:cs typeface="+mn-cs"/>
              </a:rPr>
              <a:t>2021</a:t>
            </a:r>
            <a:r>
              <a:rPr lang="de-DE" sz="1200" b="1" kern="1200" baseline="0" dirty="0" smtClean="0">
                <a:solidFill>
                  <a:schemeClr val="tx1"/>
                </a:solidFill>
                <a:effectLst/>
                <a:latin typeface="+mn-lt"/>
                <a:ea typeface="+mn-ea"/>
                <a:cs typeface="+mn-cs"/>
              </a:rPr>
              <a:t>-</a:t>
            </a:r>
            <a:r>
              <a:rPr lang="de-DE" sz="1200" b="1" kern="1200" dirty="0" smtClean="0">
                <a:solidFill>
                  <a:schemeClr val="tx1"/>
                </a:solidFill>
                <a:effectLst/>
                <a:latin typeface="+mn-lt"/>
                <a:ea typeface="+mn-ea"/>
                <a:cs typeface="+mn-cs"/>
              </a:rPr>
              <a:t>2050, unten: 2069–2098. Quelle: </a:t>
            </a:r>
            <a:r>
              <a:rPr lang="de-DE" sz="1200" b="1" kern="1200" dirty="0" err="1" smtClean="0">
                <a:solidFill>
                  <a:schemeClr val="tx1"/>
                </a:solidFill>
                <a:effectLst/>
                <a:latin typeface="+mn-lt"/>
                <a:ea typeface="+mn-ea"/>
                <a:cs typeface="+mn-cs"/>
              </a:rPr>
              <a:t>Gobiet</a:t>
            </a:r>
            <a:r>
              <a:rPr lang="de-DE" sz="1200" b="1" kern="1200" dirty="0" smtClean="0">
                <a:solidFill>
                  <a:schemeClr val="tx1"/>
                </a:solidFill>
                <a:effectLst/>
                <a:latin typeface="+mn-lt"/>
                <a:ea typeface="+mn-ea"/>
                <a:cs typeface="+mn-cs"/>
              </a:rPr>
              <a:t> et al. (2014)</a:t>
            </a:r>
          </a:p>
          <a:p>
            <a:r>
              <a:rPr lang="de-DE" sz="1200" kern="1200" dirty="0" smtClean="0">
                <a:solidFill>
                  <a:schemeClr val="tx1"/>
                </a:solidFill>
                <a:effectLst/>
                <a:latin typeface="+mn-lt"/>
                <a:ea typeface="+mn-ea"/>
                <a:cs typeface="+mn-cs"/>
              </a:rPr>
              <a:t>Basis für die zukünftige Entwicklung stellt ein Szenario mit sehr raschem Wirtschaftswachstum, Stabilisierung der</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Weltbevölkerung Mitte des Jahrhunderts, rascher Verbreitung</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neuer, effizienterer</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Technologien und ausgewogener Mischung</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von Energieträgern dar (SRES Szenario A1B). Die Temperaturänderung zeigt in der ersten Hälfte des 21. Jahrhunderts eine mittlere Erwärmung des Alpenraumes von 1,6 °C (0,27 °C / Jahrzehnt) im Winter und 1,7 °C (0,28 °C / Jahrzehnt) im Sommer.</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Damit liegt der Alpenraum im Winter nahe dem Europa-Mittel der Erwärmung und im Sommer</a:t>
            </a:r>
            <a:r>
              <a:rPr lang="de-DE" sz="1200" kern="1200" baseline="0" dirty="0" smtClean="0">
                <a:solidFill>
                  <a:schemeClr val="tx1"/>
                </a:solidFill>
                <a:effectLst/>
                <a:latin typeface="+mn-lt"/>
                <a:ea typeface="+mn-ea"/>
                <a:cs typeface="+mn-cs"/>
              </a:rPr>
              <a:t> leicht darüber. D</a:t>
            </a:r>
            <a:r>
              <a:rPr lang="de-DE" sz="1200" kern="1200" dirty="0" smtClean="0">
                <a:solidFill>
                  <a:schemeClr val="tx1"/>
                </a:solidFill>
                <a:effectLst/>
                <a:latin typeface="+mn-lt"/>
                <a:ea typeface="+mn-ea"/>
                <a:cs typeface="+mn-cs"/>
              </a:rPr>
              <a:t>ie</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Unterschiede zwischen den Modellen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sind im Vergleich zum Multimodell-Mittelwert klein (Variationskoeffizient meist kleiner als 0,5) und alle Modelle zeigen</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eine Erwärmung an. Daher ist es praktisch sicher, dass sich unter Annahme des A1B-Emissionsszenarios der Alpenraum im 21. Jahrhundert weiter erwärmen wird. </a:t>
            </a:r>
            <a:r>
              <a:rPr lang="de-DE" sz="1200" b="1" kern="1200" dirty="0" smtClean="0">
                <a:solidFill>
                  <a:schemeClr val="tx1"/>
                </a:solidFill>
                <a:effectLst/>
                <a:latin typeface="+mn-lt"/>
                <a:ea typeface="+mn-ea"/>
                <a:cs typeface="+mn-cs"/>
              </a:rPr>
              <a:t>(AAR14,</a:t>
            </a:r>
            <a:r>
              <a:rPr lang="de-DE" sz="1200" b="1" kern="1200" baseline="0" dirty="0" smtClean="0">
                <a:solidFill>
                  <a:schemeClr val="tx1"/>
                </a:solidFill>
                <a:effectLst/>
                <a:latin typeface="+mn-lt"/>
                <a:ea typeface="+mn-ea"/>
                <a:cs typeface="+mn-cs"/>
              </a:rPr>
              <a:t> B1K4, Seite 319)</a:t>
            </a:r>
            <a:endParaRPr lang="de-DE"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9BC39545-3DE9-4D46-9C56-3010817E2D96}" type="slidenum">
              <a:rPr lang="de-DE" smtClean="0"/>
              <a:t>17</a:t>
            </a:fld>
            <a:endParaRPr lang="de-DE"/>
          </a:p>
        </p:txBody>
      </p:sp>
    </p:spTree>
    <p:extLst>
      <p:ext uri="{BB962C8B-B14F-4D97-AF65-F5344CB8AC3E}">
        <p14:creationId xmlns:p14="http://schemas.microsoft.com/office/powerpoint/2010/main" val="9382226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20" name="Bild 19" descr="background_title.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 name="Textfeld 8"/>
          <p:cNvSpPr txBox="1"/>
          <p:nvPr userDrawn="1"/>
        </p:nvSpPr>
        <p:spPr>
          <a:xfrm>
            <a:off x="508001" y="292221"/>
            <a:ext cx="8140699" cy="1323439"/>
          </a:xfrm>
          <a:prstGeom prst="rect">
            <a:avLst/>
          </a:prstGeom>
          <a:noFill/>
        </p:spPr>
        <p:txBody>
          <a:bodyPr wrap="square" rtlCol="0">
            <a:spAutoFit/>
          </a:bodyPr>
          <a:lstStyle/>
          <a:p>
            <a:pPr algn="r"/>
            <a:r>
              <a:rPr lang="de-DE" sz="4000" b="1" dirty="0" smtClean="0">
                <a:solidFill>
                  <a:schemeClr val="bg1"/>
                </a:solidFill>
                <a:effectLst>
                  <a:outerShdw blurRad="38100" dist="38100" dir="2700000" algn="tl">
                    <a:srgbClr val="000000">
                      <a:alpha val="43137"/>
                    </a:srgbClr>
                  </a:outerShdw>
                </a:effectLst>
                <a:latin typeface="Calibri"/>
                <a:cs typeface="Calibri"/>
              </a:rPr>
              <a:t>Österreichischer</a:t>
            </a:r>
            <a:r>
              <a:rPr lang="de-DE" sz="4000" b="1" baseline="0" dirty="0" smtClean="0">
                <a:solidFill>
                  <a:schemeClr val="bg1"/>
                </a:solidFill>
                <a:effectLst>
                  <a:outerShdw blurRad="38100" dist="38100" dir="2700000" algn="tl">
                    <a:srgbClr val="000000">
                      <a:alpha val="43137"/>
                    </a:srgbClr>
                  </a:outerShdw>
                </a:effectLst>
                <a:latin typeface="Calibri"/>
                <a:cs typeface="Calibri"/>
              </a:rPr>
              <a:t> Sachstandsbericht</a:t>
            </a:r>
            <a:br>
              <a:rPr lang="de-DE" sz="4000" b="1" baseline="0" dirty="0" smtClean="0">
                <a:solidFill>
                  <a:schemeClr val="bg1"/>
                </a:solidFill>
                <a:effectLst>
                  <a:outerShdw blurRad="38100" dist="38100" dir="2700000" algn="tl">
                    <a:srgbClr val="000000">
                      <a:alpha val="43137"/>
                    </a:srgbClr>
                  </a:outerShdw>
                </a:effectLst>
                <a:latin typeface="Calibri"/>
                <a:cs typeface="Calibri"/>
              </a:rPr>
            </a:br>
            <a:r>
              <a:rPr lang="de-DE" sz="4000" b="1" baseline="0" dirty="0" smtClean="0">
                <a:solidFill>
                  <a:schemeClr val="bg1"/>
                </a:solidFill>
                <a:effectLst>
                  <a:outerShdw blurRad="38100" dist="38100" dir="2700000" algn="tl">
                    <a:srgbClr val="000000">
                      <a:alpha val="43137"/>
                    </a:srgbClr>
                  </a:outerShdw>
                </a:effectLst>
                <a:latin typeface="Calibri"/>
                <a:cs typeface="Calibri"/>
              </a:rPr>
              <a:t>Klimawandel 2014</a:t>
            </a:r>
            <a:endParaRPr lang="de-DE" sz="4000" b="1" dirty="0">
              <a:solidFill>
                <a:schemeClr val="bg1"/>
              </a:solidFill>
              <a:effectLst>
                <a:outerShdw blurRad="38100" dist="38100" dir="2700000" algn="tl">
                  <a:srgbClr val="000000">
                    <a:alpha val="43137"/>
                  </a:srgbClr>
                </a:outerShdw>
              </a:effectLst>
              <a:latin typeface="Calibri"/>
              <a:cs typeface="Calibri"/>
            </a:endParaRPr>
          </a:p>
        </p:txBody>
      </p:sp>
      <p:sp>
        <p:nvSpPr>
          <p:cNvPr id="10" name="Textfeld 9"/>
          <p:cNvSpPr txBox="1"/>
          <p:nvPr userDrawn="1"/>
        </p:nvSpPr>
        <p:spPr>
          <a:xfrm>
            <a:off x="4838008" y="5906833"/>
            <a:ext cx="3988494" cy="800219"/>
          </a:xfrm>
          <a:prstGeom prst="rect">
            <a:avLst/>
          </a:prstGeom>
          <a:noFill/>
        </p:spPr>
        <p:txBody>
          <a:bodyPr wrap="square" rtlCol="0">
            <a:spAutoFit/>
          </a:bodyPr>
          <a:lstStyle/>
          <a:p>
            <a:pPr algn="r"/>
            <a:r>
              <a:rPr lang="de-DE" sz="3300" b="1" dirty="0" err="1" smtClean="0">
                <a:solidFill>
                  <a:schemeClr val="bg1"/>
                </a:solidFill>
                <a:effectLst>
                  <a:outerShdw blurRad="50800" dist="38100" algn="l" rotWithShape="0">
                    <a:prstClr val="black">
                      <a:alpha val="40000"/>
                    </a:prstClr>
                  </a:outerShdw>
                </a:effectLst>
                <a:latin typeface="Garamond"/>
                <a:cs typeface="Garamond"/>
              </a:rPr>
              <a:t>apcc</a:t>
            </a:r>
            <a:r>
              <a:rPr lang="de-DE" sz="3300" b="1" dirty="0" smtClean="0">
                <a:solidFill>
                  <a:schemeClr val="bg1"/>
                </a:solidFill>
                <a:effectLst>
                  <a:outerShdw blurRad="50800" dist="38100" algn="l" rotWithShape="0">
                    <a:prstClr val="black">
                      <a:alpha val="40000"/>
                    </a:prstClr>
                  </a:outerShdw>
                </a:effectLst>
                <a:latin typeface="Garamond"/>
                <a:cs typeface="Garamond"/>
              </a:rPr>
              <a:t/>
            </a:r>
            <a:br>
              <a:rPr lang="de-DE" sz="3300" b="1" dirty="0" smtClean="0">
                <a:solidFill>
                  <a:schemeClr val="bg1"/>
                </a:solidFill>
                <a:effectLst>
                  <a:outerShdw blurRad="50800" dist="38100" algn="l" rotWithShape="0">
                    <a:prstClr val="black">
                      <a:alpha val="40000"/>
                    </a:prstClr>
                  </a:outerShdw>
                </a:effectLst>
                <a:latin typeface="Garamond"/>
                <a:cs typeface="Garamond"/>
              </a:rPr>
            </a:br>
            <a:r>
              <a:rPr lang="de-DE" sz="1300" b="1" dirty="0" smtClean="0">
                <a:solidFill>
                  <a:schemeClr val="bg1"/>
                </a:solidFill>
                <a:effectLst>
                  <a:outerShdw blurRad="50800" dist="38100" algn="l" rotWithShape="0">
                    <a:prstClr val="black">
                      <a:alpha val="40000"/>
                    </a:prstClr>
                  </a:outerShdw>
                </a:effectLst>
                <a:latin typeface="Garamond"/>
                <a:cs typeface="Garamond"/>
              </a:rPr>
              <a:t>AUSTRIAN PANEL ON CLIMATE</a:t>
            </a:r>
            <a:r>
              <a:rPr lang="de-DE" sz="1300" b="1" baseline="0" dirty="0" smtClean="0">
                <a:solidFill>
                  <a:schemeClr val="bg1"/>
                </a:solidFill>
                <a:effectLst>
                  <a:outerShdw blurRad="50800" dist="38100" algn="l" rotWithShape="0">
                    <a:prstClr val="black">
                      <a:alpha val="40000"/>
                    </a:prstClr>
                  </a:outerShdw>
                </a:effectLst>
                <a:latin typeface="Garamond"/>
                <a:cs typeface="Garamond"/>
              </a:rPr>
              <a:t> CHANGE</a:t>
            </a:r>
            <a:endParaRPr lang="de-DE" sz="1300" b="1" dirty="0" smtClean="0">
              <a:solidFill>
                <a:schemeClr val="bg1"/>
              </a:solidFill>
              <a:effectLst>
                <a:outerShdw blurRad="50800" dist="38100" algn="l" rotWithShape="0">
                  <a:prstClr val="black">
                    <a:alpha val="40000"/>
                  </a:prstClr>
                </a:outerShdw>
              </a:effectLst>
              <a:latin typeface="Garamond"/>
              <a:cs typeface="Garamond"/>
            </a:endParaRPr>
          </a:p>
        </p:txBody>
      </p:sp>
      <p:sp>
        <p:nvSpPr>
          <p:cNvPr id="11" name="Textfeld 10"/>
          <p:cNvSpPr txBox="1"/>
          <p:nvPr userDrawn="1"/>
        </p:nvSpPr>
        <p:spPr>
          <a:xfrm>
            <a:off x="93134" y="5383613"/>
            <a:ext cx="6684433" cy="523220"/>
          </a:xfrm>
          <a:prstGeom prst="rect">
            <a:avLst/>
          </a:prstGeom>
          <a:noFill/>
        </p:spPr>
        <p:txBody>
          <a:bodyPr wrap="square" rtlCol="0">
            <a:spAutoFit/>
          </a:bodyPr>
          <a:lstStyle/>
          <a:p>
            <a:pPr algn="r"/>
            <a:r>
              <a:rPr lang="de-DE" sz="2800" b="1" dirty="0" smtClean="0">
                <a:solidFill>
                  <a:schemeClr val="tx1"/>
                </a:solidFill>
                <a:effectLst/>
                <a:latin typeface="Calibri"/>
                <a:cs typeface="Calibri"/>
              </a:rPr>
              <a:t>Austrian Assessment</a:t>
            </a:r>
            <a:r>
              <a:rPr lang="de-DE" sz="2800" b="1" baseline="0" dirty="0" smtClean="0">
                <a:solidFill>
                  <a:schemeClr val="tx1"/>
                </a:solidFill>
                <a:effectLst/>
                <a:latin typeface="Calibri"/>
                <a:cs typeface="Calibri"/>
              </a:rPr>
              <a:t> Report 2014 (AAR14)</a:t>
            </a:r>
            <a:endParaRPr lang="de-DE" sz="2800" b="1" dirty="0">
              <a:solidFill>
                <a:schemeClr val="tx1"/>
              </a:solidFill>
              <a:effectLst/>
              <a:latin typeface="Calibri"/>
              <a:cs typeface="Calibri"/>
            </a:endParaRPr>
          </a:p>
        </p:txBody>
      </p:sp>
      <p:sp>
        <p:nvSpPr>
          <p:cNvPr id="4" name="Titel 3"/>
          <p:cNvSpPr>
            <a:spLocks noGrp="1"/>
          </p:cNvSpPr>
          <p:nvPr>
            <p:ph type="title" hasCustomPrompt="1"/>
          </p:nvPr>
        </p:nvSpPr>
        <p:spPr>
          <a:xfrm>
            <a:off x="285865" y="1828821"/>
            <a:ext cx="8540636" cy="1143000"/>
          </a:xfrm>
          <a:prstGeom prst="rect">
            <a:avLst/>
          </a:prstGeom>
        </p:spPr>
        <p:txBody>
          <a:bodyPr vert="horz"/>
          <a:lstStyle>
            <a:lvl1pPr algn="ctr">
              <a:defRPr sz="4400" b="1">
                <a:solidFill>
                  <a:schemeClr val="bg1"/>
                </a:solidFill>
                <a:effectLst>
                  <a:outerShdw blurRad="38100" dist="38100" dir="2700000" algn="tl">
                    <a:srgbClr val="000000">
                      <a:alpha val="43137"/>
                    </a:srgbClr>
                  </a:outerShdw>
                </a:effectLst>
                <a:latin typeface="+mj-lt"/>
              </a:defRPr>
            </a:lvl1pPr>
          </a:lstStyle>
          <a:p>
            <a:r>
              <a:rPr lang="de-AT" dirty="0" smtClean="0"/>
              <a:t>[Titel hier einfügen]</a:t>
            </a:r>
            <a:endParaRPr lang="de-DE" dirty="0"/>
          </a:p>
        </p:txBody>
      </p:sp>
      <p:pic>
        <p:nvPicPr>
          <p:cNvPr id="6" name="Bild 5" descr="06_KlimaFondpow.pdf"/>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533562" y="5987052"/>
            <a:ext cx="1932632" cy="720000"/>
          </a:xfrm>
          <a:prstGeom prst="rect">
            <a:avLst/>
          </a:prstGeom>
        </p:spPr>
      </p:pic>
      <p:pic>
        <p:nvPicPr>
          <p:cNvPr id="7" name="Bild 6" descr="CCCA_Logo_CMYK.pdf"/>
          <p:cNvPicPr>
            <a:picLocks noChangeAspect="1"/>
          </p:cNvPicPr>
          <p:nvPr userDrawn="1"/>
        </p:nvPicPr>
        <p:blipFill rotWithShape="1">
          <a:blip r:embed="rId4" cstate="print">
            <a:extLst>
              <a:ext uri="{28A0092B-C50C-407E-A947-70E740481C1C}">
                <a14:useLocalDpi xmlns:a14="http://schemas.microsoft.com/office/drawing/2010/main"/>
              </a:ext>
            </a:extLst>
          </a:blip>
          <a:srcRect l="9202" t="17874" r="9366" b="17874"/>
          <a:stretch/>
        </p:blipFill>
        <p:spPr>
          <a:xfrm>
            <a:off x="508001" y="5987052"/>
            <a:ext cx="1798624" cy="720000"/>
          </a:xfrm>
          <a:prstGeom prst="rect">
            <a:avLst/>
          </a:prstGeom>
        </p:spPr>
      </p:pic>
    </p:spTree>
    <p:extLst>
      <p:ext uri="{BB962C8B-B14F-4D97-AF65-F5344CB8AC3E}">
        <p14:creationId xmlns:p14="http://schemas.microsoft.com/office/powerpoint/2010/main" val="1148958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 Zusammenfassung">
    <p:spTree>
      <p:nvGrpSpPr>
        <p:cNvPr id="1" name=""/>
        <p:cNvGrpSpPr/>
        <p:nvPr/>
      </p:nvGrpSpPr>
      <p:grpSpPr>
        <a:xfrm>
          <a:off x="0" y="0"/>
          <a:ext cx="0" cy="0"/>
          <a:chOff x="0" y="0"/>
          <a:chExt cx="0" cy="0"/>
        </a:xfrm>
      </p:grpSpPr>
      <p:pic>
        <p:nvPicPr>
          <p:cNvPr id="19" name="Bild 18" descr="leiste_unten.png"/>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0" y="6120000"/>
            <a:ext cx="9180000" cy="738000"/>
          </a:xfrm>
          <a:prstGeom prst="rect">
            <a:avLst/>
          </a:prstGeom>
        </p:spPr>
      </p:pic>
      <p:sp>
        <p:nvSpPr>
          <p:cNvPr id="18" name="Rechteck 17"/>
          <p:cNvSpPr/>
          <p:nvPr userDrawn="1"/>
        </p:nvSpPr>
        <p:spPr>
          <a:xfrm>
            <a:off x="8964000" y="0"/>
            <a:ext cx="180000" cy="6118949"/>
          </a:xfrm>
          <a:prstGeom prst="rect">
            <a:avLst/>
          </a:prstGeom>
          <a:solidFill>
            <a:srgbClr val="4212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Textfeld 6"/>
          <p:cNvSpPr txBox="1"/>
          <p:nvPr userDrawn="1"/>
        </p:nvSpPr>
        <p:spPr>
          <a:xfrm>
            <a:off x="5651500" y="6118949"/>
            <a:ext cx="3403600" cy="707886"/>
          </a:xfrm>
          <a:prstGeom prst="rect">
            <a:avLst/>
          </a:prstGeom>
          <a:noFill/>
        </p:spPr>
        <p:txBody>
          <a:bodyPr wrap="square" rtlCol="0">
            <a:spAutoFit/>
          </a:bodyPr>
          <a:lstStyle/>
          <a:p>
            <a:pPr algn="r"/>
            <a:r>
              <a:rPr lang="de-DE" sz="3000" b="1" dirty="0" err="1" smtClean="0">
                <a:solidFill>
                  <a:schemeClr val="bg1"/>
                </a:solidFill>
                <a:effectLst>
                  <a:outerShdw blurRad="50800" dist="38100" algn="l" rotWithShape="0">
                    <a:prstClr val="black">
                      <a:alpha val="40000"/>
                    </a:prstClr>
                  </a:outerShdw>
                </a:effectLst>
                <a:latin typeface="Garamond"/>
                <a:cs typeface="Garamond"/>
              </a:rPr>
              <a:t>apcc</a:t>
            </a:r>
            <a:r>
              <a:rPr lang="de-DE" sz="3000" b="1" dirty="0" smtClean="0">
                <a:solidFill>
                  <a:schemeClr val="bg1"/>
                </a:solidFill>
                <a:effectLst>
                  <a:outerShdw blurRad="50800" dist="38100" algn="l" rotWithShape="0">
                    <a:prstClr val="black">
                      <a:alpha val="40000"/>
                    </a:prstClr>
                  </a:outerShdw>
                </a:effectLst>
                <a:latin typeface="Garamond"/>
                <a:cs typeface="Garamond"/>
              </a:rPr>
              <a:t/>
            </a:r>
            <a:br>
              <a:rPr lang="de-DE" sz="3000" b="1" dirty="0" smtClean="0">
                <a:solidFill>
                  <a:schemeClr val="bg1"/>
                </a:solidFill>
                <a:effectLst>
                  <a:outerShdw blurRad="50800" dist="38100" algn="l" rotWithShape="0">
                    <a:prstClr val="black">
                      <a:alpha val="40000"/>
                    </a:prstClr>
                  </a:outerShdw>
                </a:effectLst>
                <a:latin typeface="Garamond"/>
                <a:cs typeface="Garamond"/>
              </a:rPr>
            </a:br>
            <a:r>
              <a:rPr lang="de-DE" sz="1000" b="1" dirty="0" smtClean="0">
                <a:solidFill>
                  <a:schemeClr val="bg1"/>
                </a:solidFill>
                <a:effectLst>
                  <a:outerShdw blurRad="50800" dist="38100" algn="l" rotWithShape="0">
                    <a:prstClr val="black">
                      <a:alpha val="40000"/>
                    </a:prstClr>
                  </a:outerShdw>
                </a:effectLst>
                <a:latin typeface="Garamond"/>
                <a:cs typeface="Garamond"/>
              </a:rPr>
              <a:t>AUSTRIAN PANEL ON CLIMATE</a:t>
            </a:r>
            <a:r>
              <a:rPr lang="de-DE" sz="1000" b="1" baseline="0" dirty="0" smtClean="0">
                <a:solidFill>
                  <a:schemeClr val="bg1"/>
                </a:solidFill>
                <a:effectLst>
                  <a:outerShdw blurRad="50800" dist="38100" algn="l" rotWithShape="0">
                    <a:prstClr val="black">
                      <a:alpha val="40000"/>
                    </a:prstClr>
                  </a:outerShdw>
                </a:effectLst>
                <a:latin typeface="Garamond"/>
                <a:cs typeface="Garamond"/>
              </a:rPr>
              <a:t> CHANGE</a:t>
            </a:r>
            <a:endParaRPr lang="de-DE" sz="1000" b="1" dirty="0" smtClean="0">
              <a:solidFill>
                <a:schemeClr val="bg1"/>
              </a:solidFill>
              <a:effectLst>
                <a:outerShdw blurRad="50800" dist="38100" algn="l" rotWithShape="0">
                  <a:prstClr val="black">
                    <a:alpha val="40000"/>
                  </a:prstClr>
                </a:outerShdw>
              </a:effectLst>
              <a:latin typeface="Garamond"/>
              <a:cs typeface="Garamond"/>
            </a:endParaRPr>
          </a:p>
        </p:txBody>
      </p:sp>
      <p:sp>
        <p:nvSpPr>
          <p:cNvPr id="8" name="Textfeld 7"/>
          <p:cNvSpPr txBox="1"/>
          <p:nvPr userDrawn="1"/>
        </p:nvSpPr>
        <p:spPr>
          <a:xfrm>
            <a:off x="4291895" y="6300784"/>
            <a:ext cx="1989666" cy="400110"/>
          </a:xfrm>
          <a:prstGeom prst="rect">
            <a:avLst/>
          </a:prstGeom>
          <a:noFill/>
        </p:spPr>
        <p:txBody>
          <a:bodyPr wrap="square" rtlCol="0">
            <a:spAutoFit/>
          </a:bodyPr>
          <a:lstStyle/>
          <a:p>
            <a:r>
              <a:rPr lang="de-DE" sz="2000" dirty="0" err="1" smtClean="0">
                <a:solidFill>
                  <a:srgbClr val="FFFFFF"/>
                </a:solidFill>
                <a:latin typeface="Calibri"/>
                <a:cs typeface="Calibri"/>
              </a:rPr>
              <a:t>www.apcc.ac.at</a:t>
            </a:r>
            <a:endParaRPr lang="de-DE" sz="2000" dirty="0">
              <a:solidFill>
                <a:srgbClr val="FFFFFF"/>
              </a:solidFill>
              <a:latin typeface="Calibri"/>
              <a:cs typeface="Calibri"/>
            </a:endParaRPr>
          </a:p>
        </p:txBody>
      </p:sp>
      <p:sp>
        <p:nvSpPr>
          <p:cNvPr id="13" name="Foliennummernplatzhalter 12"/>
          <p:cNvSpPr>
            <a:spLocks noGrp="1"/>
          </p:cNvSpPr>
          <p:nvPr>
            <p:ph type="sldNum" sz="quarter" idx="12"/>
          </p:nvPr>
        </p:nvSpPr>
        <p:spPr>
          <a:xfrm>
            <a:off x="8040553" y="5812949"/>
            <a:ext cx="923447" cy="306000"/>
          </a:xfrm>
        </p:spPr>
        <p:txBody>
          <a:bodyPr/>
          <a:lstStyle/>
          <a:p>
            <a:r>
              <a:rPr lang="de-DE" dirty="0" smtClean="0"/>
              <a:t>Folie </a:t>
            </a:r>
            <a:fld id="{32956C53-6A8F-0143-9AB8-E18F2462DC70}" type="slidenum">
              <a:rPr lang="de-DE" smtClean="0"/>
              <a:t>‹Nr.›</a:t>
            </a:fld>
            <a:endParaRPr lang="de-DE" dirty="0"/>
          </a:p>
        </p:txBody>
      </p:sp>
      <p:pic>
        <p:nvPicPr>
          <p:cNvPr id="21" name="Bild 20" descr="06_KlimaFondpow.pdf"/>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07686" y="6221409"/>
            <a:ext cx="1546105" cy="576000"/>
          </a:xfrm>
          <a:prstGeom prst="rect">
            <a:avLst/>
          </a:prstGeom>
        </p:spPr>
      </p:pic>
      <p:pic>
        <p:nvPicPr>
          <p:cNvPr id="22" name="Bild 21" descr="CCCA_Logo_CMYK.pdf"/>
          <p:cNvPicPr>
            <a:picLocks noChangeAspect="1"/>
          </p:cNvPicPr>
          <p:nvPr userDrawn="1"/>
        </p:nvPicPr>
        <p:blipFill rotWithShape="1">
          <a:blip r:embed="rId4" cstate="print">
            <a:extLst>
              <a:ext uri="{28A0092B-C50C-407E-A947-70E740481C1C}">
                <a14:useLocalDpi xmlns:a14="http://schemas.microsoft.com/office/drawing/2010/main"/>
              </a:ext>
            </a:extLst>
          </a:blip>
          <a:srcRect l="9201" t="17974" r="8839" b="19698"/>
          <a:stretch/>
        </p:blipFill>
        <p:spPr>
          <a:xfrm>
            <a:off x="262422" y="6187335"/>
            <a:ext cx="1492892" cy="576000"/>
          </a:xfrm>
          <a:prstGeom prst="rect">
            <a:avLst/>
          </a:prstGeom>
        </p:spPr>
      </p:pic>
    </p:spTree>
    <p:extLst>
      <p:ext uri="{BB962C8B-B14F-4D97-AF65-F5344CB8AC3E}">
        <p14:creationId xmlns:p14="http://schemas.microsoft.com/office/powerpoint/2010/main" val="1961185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halt Band 1">
    <p:spTree>
      <p:nvGrpSpPr>
        <p:cNvPr id="1" name=""/>
        <p:cNvGrpSpPr/>
        <p:nvPr/>
      </p:nvGrpSpPr>
      <p:grpSpPr>
        <a:xfrm>
          <a:off x="0" y="0"/>
          <a:ext cx="0" cy="0"/>
          <a:chOff x="0" y="0"/>
          <a:chExt cx="0" cy="0"/>
        </a:xfrm>
      </p:grpSpPr>
      <p:pic>
        <p:nvPicPr>
          <p:cNvPr id="19" name="Bild 18" descr="leiste_unten.png"/>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0" y="6120000"/>
            <a:ext cx="9180000" cy="738000"/>
          </a:xfrm>
          <a:prstGeom prst="rect">
            <a:avLst/>
          </a:prstGeom>
        </p:spPr>
      </p:pic>
      <p:sp>
        <p:nvSpPr>
          <p:cNvPr id="18" name="Rechteck 17"/>
          <p:cNvSpPr/>
          <p:nvPr userDrawn="1"/>
        </p:nvSpPr>
        <p:spPr>
          <a:xfrm>
            <a:off x="8964000" y="0"/>
            <a:ext cx="180000" cy="6118949"/>
          </a:xfrm>
          <a:prstGeom prst="rect">
            <a:avLst/>
          </a:prstGeom>
          <a:solidFill>
            <a:srgbClr val="1B21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Textfeld 6"/>
          <p:cNvSpPr txBox="1"/>
          <p:nvPr userDrawn="1"/>
        </p:nvSpPr>
        <p:spPr>
          <a:xfrm>
            <a:off x="5651500" y="6118949"/>
            <a:ext cx="3403600" cy="707886"/>
          </a:xfrm>
          <a:prstGeom prst="rect">
            <a:avLst/>
          </a:prstGeom>
          <a:noFill/>
        </p:spPr>
        <p:txBody>
          <a:bodyPr wrap="square" rtlCol="0">
            <a:spAutoFit/>
          </a:bodyPr>
          <a:lstStyle/>
          <a:p>
            <a:pPr algn="r"/>
            <a:r>
              <a:rPr lang="de-DE" sz="3000" b="1" dirty="0" err="1" smtClean="0">
                <a:solidFill>
                  <a:schemeClr val="bg1"/>
                </a:solidFill>
                <a:effectLst>
                  <a:outerShdw blurRad="50800" dist="38100" algn="l" rotWithShape="0">
                    <a:prstClr val="black">
                      <a:alpha val="40000"/>
                    </a:prstClr>
                  </a:outerShdw>
                </a:effectLst>
                <a:latin typeface="Garamond"/>
                <a:cs typeface="Garamond"/>
              </a:rPr>
              <a:t>apcc</a:t>
            </a:r>
            <a:r>
              <a:rPr lang="de-DE" sz="3000" b="1" dirty="0" smtClean="0">
                <a:solidFill>
                  <a:schemeClr val="bg1"/>
                </a:solidFill>
                <a:effectLst>
                  <a:outerShdw blurRad="50800" dist="38100" algn="l" rotWithShape="0">
                    <a:prstClr val="black">
                      <a:alpha val="40000"/>
                    </a:prstClr>
                  </a:outerShdw>
                </a:effectLst>
                <a:latin typeface="Garamond"/>
                <a:cs typeface="Garamond"/>
              </a:rPr>
              <a:t/>
            </a:r>
            <a:br>
              <a:rPr lang="de-DE" sz="3000" b="1" dirty="0" smtClean="0">
                <a:solidFill>
                  <a:schemeClr val="bg1"/>
                </a:solidFill>
                <a:effectLst>
                  <a:outerShdw blurRad="50800" dist="38100" algn="l" rotWithShape="0">
                    <a:prstClr val="black">
                      <a:alpha val="40000"/>
                    </a:prstClr>
                  </a:outerShdw>
                </a:effectLst>
                <a:latin typeface="Garamond"/>
                <a:cs typeface="Garamond"/>
              </a:rPr>
            </a:br>
            <a:r>
              <a:rPr lang="de-DE" sz="1000" b="1" dirty="0" smtClean="0">
                <a:solidFill>
                  <a:schemeClr val="bg1"/>
                </a:solidFill>
                <a:effectLst>
                  <a:outerShdw blurRad="50800" dist="38100" algn="l" rotWithShape="0">
                    <a:prstClr val="black">
                      <a:alpha val="40000"/>
                    </a:prstClr>
                  </a:outerShdw>
                </a:effectLst>
                <a:latin typeface="Garamond"/>
                <a:cs typeface="Garamond"/>
              </a:rPr>
              <a:t>AUSTRIAN PANEL ON CLIMATE</a:t>
            </a:r>
            <a:r>
              <a:rPr lang="de-DE" sz="1000" b="1" baseline="0" dirty="0" smtClean="0">
                <a:solidFill>
                  <a:schemeClr val="bg1"/>
                </a:solidFill>
                <a:effectLst>
                  <a:outerShdw blurRad="50800" dist="38100" algn="l" rotWithShape="0">
                    <a:prstClr val="black">
                      <a:alpha val="40000"/>
                    </a:prstClr>
                  </a:outerShdw>
                </a:effectLst>
                <a:latin typeface="Garamond"/>
                <a:cs typeface="Garamond"/>
              </a:rPr>
              <a:t> CHANGE</a:t>
            </a:r>
            <a:endParaRPr lang="de-DE" sz="1000" b="1" dirty="0" smtClean="0">
              <a:solidFill>
                <a:schemeClr val="bg1"/>
              </a:solidFill>
              <a:effectLst>
                <a:outerShdw blurRad="50800" dist="38100" algn="l" rotWithShape="0">
                  <a:prstClr val="black">
                    <a:alpha val="40000"/>
                  </a:prstClr>
                </a:outerShdw>
              </a:effectLst>
              <a:latin typeface="Garamond"/>
              <a:cs typeface="Garamond"/>
            </a:endParaRPr>
          </a:p>
        </p:txBody>
      </p:sp>
      <p:sp>
        <p:nvSpPr>
          <p:cNvPr id="8" name="Textfeld 7"/>
          <p:cNvSpPr txBox="1"/>
          <p:nvPr userDrawn="1"/>
        </p:nvSpPr>
        <p:spPr>
          <a:xfrm>
            <a:off x="4291895" y="6300784"/>
            <a:ext cx="1989666" cy="400110"/>
          </a:xfrm>
          <a:prstGeom prst="rect">
            <a:avLst/>
          </a:prstGeom>
          <a:noFill/>
        </p:spPr>
        <p:txBody>
          <a:bodyPr wrap="square" rtlCol="0">
            <a:spAutoFit/>
          </a:bodyPr>
          <a:lstStyle/>
          <a:p>
            <a:r>
              <a:rPr lang="de-DE" sz="2000" dirty="0" err="1" smtClean="0">
                <a:solidFill>
                  <a:srgbClr val="FFFFFF"/>
                </a:solidFill>
                <a:latin typeface="Calibri"/>
                <a:cs typeface="Calibri"/>
              </a:rPr>
              <a:t>www.apcc.ac.at</a:t>
            </a:r>
            <a:endParaRPr lang="de-DE" sz="2000" dirty="0">
              <a:solidFill>
                <a:srgbClr val="FFFFFF"/>
              </a:solidFill>
              <a:latin typeface="Calibri"/>
              <a:cs typeface="Calibri"/>
            </a:endParaRPr>
          </a:p>
        </p:txBody>
      </p:sp>
      <p:sp>
        <p:nvSpPr>
          <p:cNvPr id="13" name="Foliennummernplatzhalter 12"/>
          <p:cNvSpPr>
            <a:spLocks noGrp="1"/>
          </p:cNvSpPr>
          <p:nvPr>
            <p:ph type="sldNum" sz="quarter" idx="12"/>
          </p:nvPr>
        </p:nvSpPr>
        <p:spPr>
          <a:xfrm>
            <a:off x="8040553" y="5812949"/>
            <a:ext cx="923447" cy="306000"/>
          </a:xfrm>
        </p:spPr>
        <p:txBody>
          <a:bodyPr/>
          <a:lstStyle/>
          <a:p>
            <a:r>
              <a:rPr lang="de-DE" dirty="0" smtClean="0"/>
              <a:t>Folie </a:t>
            </a:r>
            <a:fld id="{32956C53-6A8F-0143-9AB8-E18F2462DC70}" type="slidenum">
              <a:rPr lang="de-DE" smtClean="0"/>
              <a:t>‹Nr.›</a:t>
            </a:fld>
            <a:endParaRPr lang="de-DE" dirty="0"/>
          </a:p>
        </p:txBody>
      </p:sp>
      <p:pic>
        <p:nvPicPr>
          <p:cNvPr id="21" name="Bild 20" descr="06_KlimaFondpow.pdf"/>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07686" y="6221409"/>
            <a:ext cx="1546105" cy="576000"/>
          </a:xfrm>
          <a:prstGeom prst="rect">
            <a:avLst/>
          </a:prstGeom>
        </p:spPr>
      </p:pic>
      <p:pic>
        <p:nvPicPr>
          <p:cNvPr id="22" name="Bild 21" descr="CCCA_Logo_CMYK.pdf"/>
          <p:cNvPicPr>
            <a:picLocks noChangeAspect="1"/>
          </p:cNvPicPr>
          <p:nvPr userDrawn="1"/>
        </p:nvPicPr>
        <p:blipFill rotWithShape="1">
          <a:blip r:embed="rId4" cstate="print">
            <a:extLst>
              <a:ext uri="{28A0092B-C50C-407E-A947-70E740481C1C}">
                <a14:useLocalDpi xmlns:a14="http://schemas.microsoft.com/office/drawing/2010/main"/>
              </a:ext>
            </a:extLst>
          </a:blip>
          <a:srcRect l="9201" t="17974" r="8839" b="19698"/>
          <a:stretch/>
        </p:blipFill>
        <p:spPr>
          <a:xfrm>
            <a:off x="262422" y="6187335"/>
            <a:ext cx="1492892" cy="576000"/>
          </a:xfrm>
          <a:prstGeom prst="rect">
            <a:avLst/>
          </a:prstGeom>
        </p:spPr>
      </p:pic>
    </p:spTree>
    <p:extLst>
      <p:ext uri="{BB962C8B-B14F-4D97-AF65-F5344CB8AC3E}">
        <p14:creationId xmlns:p14="http://schemas.microsoft.com/office/powerpoint/2010/main" val="399457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 Band 2">
    <p:spTree>
      <p:nvGrpSpPr>
        <p:cNvPr id="1" name=""/>
        <p:cNvGrpSpPr/>
        <p:nvPr/>
      </p:nvGrpSpPr>
      <p:grpSpPr>
        <a:xfrm>
          <a:off x="0" y="0"/>
          <a:ext cx="0" cy="0"/>
          <a:chOff x="0" y="0"/>
          <a:chExt cx="0" cy="0"/>
        </a:xfrm>
      </p:grpSpPr>
      <p:pic>
        <p:nvPicPr>
          <p:cNvPr id="19" name="Bild 18" descr="leiste_unten.png"/>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0" y="6120000"/>
            <a:ext cx="9180000" cy="738000"/>
          </a:xfrm>
          <a:prstGeom prst="rect">
            <a:avLst/>
          </a:prstGeom>
        </p:spPr>
      </p:pic>
      <p:sp>
        <p:nvSpPr>
          <p:cNvPr id="18" name="Rechteck 17"/>
          <p:cNvSpPr/>
          <p:nvPr userDrawn="1"/>
        </p:nvSpPr>
        <p:spPr>
          <a:xfrm>
            <a:off x="8964000" y="0"/>
            <a:ext cx="180000" cy="6118949"/>
          </a:xfrm>
          <a:prstGeom prst="rect">
            <a:avLst/>
          </a:prstGeom>
          <a:solidFill>
            <a:srgbClr val="87B6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Textfeld 6"/>
          <p:cNvSpPr txBox="1"/>
          <p:nvPr userDrawn="1"/>
        </p:nvSpPr>
        <p:spPr>
          <a:xfrm>
            <a:off x="5651500" y="6118949"/>
            <a:ext cx="3403600" cy="707886"/>
          </a:xfrm>
          <a:prstGeom prst="rect">
            <a:avLst/>
          </a:prstGeom>
          <a:noFill/>
        </p:spPr>
        <p:txBody>
          <a:bodyPr wrap="square" rtlCol="0">
            <a:spAutoFit/>
          </a:bodyPr>
          <a:lstStyle/>
          <a:p>
            <a:pPr algn="r"/>
            <a:r>
              <a:rPr lang="de-DE" sz="3000" b="1" dirty="0" err="1" smtClean="0">
                <a:solidFill>
                  <a:schemeClr val="bg1"/>
                </a:solidFill>
                <a:effectLst>
                  <a:outerShdw blurRad="50800" dist="38100" algn="l" rotWithShape="0">
                    <a:prstClr val="black">
                      <a:alpha val="40000"/>
                    </a:prstClr>
                  </a:outerShdw>
                </a:effectLst>
                <a:latin typeface="Garamond"/>
                <a:cs typeface="Garamond"/>
              </a:rPr>
              <a:t>apcc</a:t>
            </a:r>
            <a:r>
              <a:rPr lang="de-DE" sz="3000" b="1" dirty="0" smtClean="0">
                <a:solidFill>
                  <a:schemeClr val="bg1"/>
                </a:solidFill>
                <a:effectLst>
                  <a:outerShdw blurRad="50800" dist="38100" algn="l" rotWithShape="0">
                    <a:prstClr val="black">
                      <a:alpha val="40000"/>
                    </a:prstClr>
                  </a:outerShdw>
                </a:effectLst>
                <a:latin typeface="Garamond"/>
                <a:cs typeface="Garamond"/>
              </a:rPr>
              <a:t/>
            </a:r>
            <a:br>
              <a:rPr lang="de-DE" sz="3000" b="1" dirty="0" smtClean="0">
                <a:solidFill>
                  <a:schemeClr val="bg1"/>
                </a:solidFill>
                <a:effectLst>
                  <a:outerShdw blurRad="50800" dist="38100" algn="l" rotWithShape="0">
                    <a:prstClr val="black">
                      <a:alpha val="40000"/>
                    </a:prstClr>
                  </a:outerShdw>
                </a:effectLst>
                <a:latin typeface="Garamond"/>
                <a:cs typeface="Garamond"/>
              </a:rPr>
            </a:br>
            <a:r>
              <a:rPr lang="de-DE" sz="1000" b="1" dirty="0" smtClean="0">
                <a:solidFill>
                  <a:schemeClr val="bg1"/>
                </a:solidFill>
                <a:effectLst>
                  <a:outerShdw blurRad="50800" dist="38100" algn="l" rotWithShape="0">
                    <a:prstClr val="black">
                      <a:alpha val="40000"/>
                    </a:prstClr>
                  </a:outerShdw>
                </a:effectLst>
                <a:latin typeface="Garamond"/>
                <a:cs typeface="Garamond"/>
              </a:rPr>
              <a:t>AUSTRIAN PANEL ON CLIMATE</a:t>
            </a:r>
            <a:r>
              <a:rPr lang="de-DE" sz="1000" b="1" baseline="0" dirty="0" smtClean="0">
                <a:solidFill>
                  <a:schemeClr val="bg1"/>
                </a:solidFill>
                <a:effectLst>
                  <a:outerShdw blurRad="50800" dist="38100" algn="l" rotWithShape="0">
                    <a:prstClr val="black">
                      <a:alpha val="40000"/>
                    </a:prstClr>
                  </a:outerShdw>
                </a:effectLst>
                <a:latin typeface="Garamond"/>
                <a:cs typeface="Garamond"/>
              </a:rPr>
              <a:t> CHANGE</a:t>
            </a:r>
            <a:endParaRPr lang="de-DE" sz="1000" b="1" dirty="0" smtClean="0">
              <a:solidFill>
                <a:schemeClr val="bg1"/>
              </a:solidFill>
              <a:effectLst>
                <a:outerShdw blurRad="50800" dist="38100" algn="l" rotWithShape="0">
                  <a:prstClr val="black">
                    <a:alpha val="40000"/>
                  </a:prstClr>
                </a:outerShdw>
              </a:effectLst>
              <a:latin typeface="Garamond"/>
              <a:cs typeface="Garamond"/>
            </a:endParaRPr>
          </a:p>
        </p:txBody>
      </p:sp>
      <p:sp>
        <p:nvSpPr>
          <p:cNvPr id="8" name="Textfeld 7"/>
          <p:cNvSpPr txBox="1"/>
          <p:nvPr userDrawn="1"/>
        </p:nvSpPr>
        <p:spPr>
          <a:xfrm>
            <a:off x="4291895" y="6300784"/>
            <a:ext cx="1989666" cy="400110"/>
          </a:xfrm>
          <a:prstGeom prst="rect">
            <a:avLst/>
          </a:prstGeom>
          <a:noFill/>
        </p:spPr>
        <p:txBody>
          <a:bodyPr wrap="square" rtlCol="0">
            <a:spAutoFit/>
          </a:bodyPr>
          <a:lstStyle/>
          <a:p>
            <a:r>
              <a:rPr lang="de-DE" sz="2000" dirty="0" err="1" smtClean="0">
                <a:solidFill>
                  <a:srgbClr val="FFFFFF"/>
                </a:solidFill>
                <a:latin typeface="Calibri"/>
                <a:cs typeface="Calibri"/>
              </a:rPr>
              <a:t>www.apcc.ac.at</a:t>
            </a:r>
            <a:endParaRPr lang="de-DE" sz="2000" dirty="0">
              <a:solidFill>
                <a:srgbClr val="FFFFFF"/>
              </a:solidFill>
              <a:latin typeface="Calibri"/>
              <a:cs typeface="Calibri"/>
            </a:endParaRPr>
          </a:p>
        </p:txBody>
      </p:sp>
      <p:sp>
        <p:nvSpPr>
          <p:cNvPr id="13" name="Foliennummernplatzhalter 12"/>
          <p:cNvSpPr>
            <a:spLocks noGrp="1"/>
          </p:cNvSpPr>
          <p:nvPr>
            <p:ph type="sldNum" sz="quarter" idx="12"/>
          </p:nvPr>
        </p:nvSpPr>
        <p:spPr>
          <a:xfrm>
            <a:off x="8040553" y="5812949"/>
            <a:ext cx="923447" cy="306000"/>
          </a:xfrm>
        </p:spPr>
        <p:txBody>
          <a:bodyPr/>
          <a:lstStyle/>
          <a:p>
            <a:r>
              <a:rPr lang="de-DE" dirty="0" smtClean="0"/>
              <a:t>Folie </a:t>
            </a:r>
            <a:fld id="{32956C53-6A8F-0143-9AB8-E18F2462DC70}" type="slidenum">
              <a:rPr lang="de-DE" smtClean="0"/>
              <a:t>‹Nr.›</a:t>
            </a:fld>
            <a:endParaRPr lang="de-DE" dirty="0"/>
          </a:p>
        </p:txBody>
      </p:sp>
      <p:pic>
        <p:nvPicPr>
          <p:cNvPr id="21" name="Bild 20" descr="06_KlimaFondpow.pdf"/>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07686" y="6221409"/>
            <a:ext cx="1546105" cy="576000"/>
          </a:xfrm>
          <a:prstGeom prst="rect">
            <a:avLst/>
          </a:prstGeom>
        </p:spPr>
      </p:pic>
      <p:pic>
        <p:nvPicPr>
          <p:cNvPr id="22" name="Bild 21" descr="CCCA_Logo_CMYK.pdf"/>
          <p:cNvPicPr>
            <a:picLocks noChangeAspect="1"/>
          </p:cNvPicPr>
          <p:nvPr userDrawn="1"/>
        </p:nvPicPr>
        <p:blipFill rotWithShape="1">
          <a:blip r:embed="rId4" cstate="print">
            <a:extLst>
              <a:ext uri="{28A0092B-C50C-407E-A947-70E740481C1C}">
                <a14:useLocalDpi xmlns:a14="http://schemas.microsoft.com/office/drawing/2010/main"/>
              </a:ext>
            </a:extLst>
          </a:blip>
          <a:srcRect l="9201" t="17974" r="8839" b="19698"/>
          <a:stretch/>
        </p:blipFill>
        <p:spPr>
          <a:xfrm>
            <a:off x="262422" y="6187335"/>
            <a:ext cx="1492892" cy="576000"/>
          </a:xfrm>
          <a:prstGeom prst="rect">
            <a:avLst/>
          </a:prstGeom>
        </p:spPr>
      </p:pic>
    </p:spTree>
    <p:extLst>
      <p:ext uri="{BB962C8B-B14F-4D97-AF65-F5344CB8AC3E}">
        <p14:creationId xmlns:p14="http://schemas.microsoft.com/office/powerpoint/2010/main" val="2205354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 Band 3">
    <p:spTree>
      <p:nvGrpSpPr>
        <p:cNvPr id="1" name=""/>
        <p:cNvGrpSpPr/>
        <p:nvPr/>
      </p:nvGrpSpPr>
      <p:grpSpPr>
        <a:xfrm>
          <a:off x="0" y="0"/>
          <a:ext cx="0" cy="0"/>
          <a:chOff x="0" y="0"/>
          <a:chExt cx="0" cy="0"/>
        </a:xfrm>
      </p:grpSpPr>
      <p:pic>
        <p:nvPicPr>
          <p:cNvPr id="19" name="Bild 18" descr="leiste_unten.png"/>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0" y="6120000"/>
            <a:ext cx="9180000" cy="738000"/>
          </a:xfrm>
          <a:prstGeom prst="rect">
            <a:avLst/>
          </a:prstGeom>
        </p:spPr>
      </p:pic>
      <p:sp>
        <p:nvSpPr>
          <p:cNvPr id="18" name="Rechteck 17"/>
          <p:cNvSpPr/>
          <p:nvPr userDrawn="1"/>
        </p:nvSpPr>
        <p:spPr>
          <a:xfrm>
            <a:off x="8964000" y="0"/>
            <a:ext cx="180000" cy="6118949"/>
          </a:xfrm>
          <a:prstGeom prst="rect">
            <a:avLst/>
          </a:prstGeom>
          <a:solidFill>
            <a:srgbClr val="E378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Textfeld 6"/>
          <p:cNvSpPr txBox="1"/>
          <p:nvPr userDrawn="1"/>
        </p:nvSpPr>
        <p:spPr>
          <a:xfrm>
            <a:off x="5651500" y="6118949"/>
            <a:ext cx="3403600" cy="707886"/>
          </a:xfrm>
          <a:prstGeom prst="rect">
            <a:avLst/>
          </a:prstGeom>
          <a:noFill/>
        </p:spPr>
        <p:txBody>
          <a:bodyPr wrap="square" rtlCol="0">
            <a:spAutoFit/>
          </a:bodyPr>
          <a:lstStyle/>
          <a:p>
            <a:pPr algn="r"/>
            <a:r>
              <a:rPr lang="de-DE" sz="3000" b="1" dirty="0" err="1" smtClean="0">
                <a:solidFill>
                  <a:schemeClr val="bg1"/>
                </a:solidFill>
                <a:effectLst>
                  <a:outerShdw blurRad="50800" dist="38100" algn="l" rotWithShape="0">
                    <a:prstClr val="black">
                      <a:alpha val="40000"/>
                    </a:prstClr>
                  </a:outerShdw>
                </a:effectLst>
                <a:latin typeface="Garamond"/>
                <a:cs typeface="Garamond"/>
              </a:rPr>
              <a:t>apcc</a:t>
            </a:r>
            <a:r>
              <a:rPr lang="de-DE" sz="3000" b="1" dirty="0" smtClean="0">
                <a:solidFill>
                  <a:schemeClr val="bg1"/>
                </a:solidFill>
                <a:effectLst>
                  <a:outerShdw blurRad="50800" dist="38100" algn="l" rotWithShape="0">
                    <a:prstClr val="black">
                      <a:alpha val="40000"/>
                    </a:prstClr>
                  </a:outerShdw>
                </a:effectLst>
                <a:latin typeface="Garamond"/>
                <a:cs typeface="Garamond"/>
              </a:rPr>
              <a:t/>
            </a:r>
            <a:br>
              <a:rPr lang="de-DE" sz="3000" b="1" dirty="0" smtClean="0">
                <a:solidFill>
                  <a:schemeClr val="bg1"/>
                </a:solidFill>
                <a:effectLst>
                  <a:outerShdw blurRad="50800" dist="38100" algn="l" rotWithShape="0">
                    <a:prstClr val="black">
                      <a:alpha val="40000"/>
                    </a:prstClr>
                  </a:outerShdw>
                </a:effectLst>
                <a:latin typeface="Garamond"/>
                <a:cs typeface="Garamond"/>
              </a:rPr>
            </a:br>
            <a:r>
              <a:rPr lang="de-DE" sz="1000" b="1" dirty="0" smtClean="0">
                <a:solidFill>
                  <a:schemeClr val="bg1"/>
                </a:solidFill>
                <a:effectLst>
                  <a:outerShdw blurRad="50800" dist="38100" algn="l" rotWithShape="0">
                    <a:prstClr val="black">
                      <a:alpha val="40000"/>
                    </a:prstClr>
                  </a:outerShdw>
                </a:effectLst>
                <a:latin typeface="Garamond"/>
                <a:cs typeface="Garamond"/>
              </a:rPr>
              <a:t>AUSTRIAN PANEL ON CLIMATE</a:t>
            </a:r>
            <a:r>
              <a:rPr lang="de-DE" sz="1000" b="1" baseline="0" dirty="0" smtClean="0">
                <a:solidFill>
                  <a:schemeClr val="bg1"/>
                </a:solidFill>
                <a:effectLst>
                  <a:outerShdw blurRad="50800" dist="38100" algn="l" rotWithShape="0">
                    <a:prstClr val="black">
                      <a:alpha val="40000"/>
                    </a:prstClr>
                  </a:outerShdw>
                </a:effectLst>
                <a:latin typeface="Garamond"/>
                <a:cs typeface="Garamond"/>
              </a:rPr>
              <a:t> CHANGE</a:t>
            </a:r>
            <a:endParaRPr lang="de-DE" sz="1000" b="1" dirty="0" smtClean="0">
              <a:solidFill>
                <a:schemeClr val="bg1"/>
              </a:solidFill>
              <a:effectLst>
                <a:outerShdw blurRad="50800" dist="38100" algn="l" rotWithShape="0">
                  <a:prstClr val="black">
                    <a:alpha val="40000"/>
                  </a:prstClr>
                </a:outerShdw>
              </a:effectLst>
              <a:latin typeface="Garamond"/>
              <a:cs typeface="Garamond"/>
            </a:endParaRPr>
          </a:p>
        </p:txBody>
      </p:sp>
      <p:sp>
        <p:nvSpPr>
          <p:cNvPr id="8" name="Textfeld 7"/>
          <p:cNvSpPr txBox="1"/>
          <p:nvPr userDrawn="1"/>
        </p:nvSpPr>
        <p:spPr>
          <a:xfrm>
            <a:off x="4291895" y="6300784"/>
            <a:ext cx="1989666" cy="400110"/>
          </a:xfrm>
          <a:prstGeom prst="rect">
            <a:avLst/>
          </a:prstGeom>
          <a:noFill/>
        </p:spPr>
        <p:txBody>
          <a:bodyPr wrap="square" rtlCol="0">
            <a:spAutoFit/>
          </a:bodyPr>
          <a:lstStyle/>
          <a:p>
            <a:r>
              <a:rPr lang="de-DE" sz="2000" dirty="0" err="1" smtClean="0">
                <a:solidFill>
                  <a:srgbClr val="FFFFFF"/>
                </a:solidFill>
                <a:latin typeface="Calibri"/>
                <a:cs typeface="Calibri"/>
              </a:rPr>
              <a:t>www.apcc.ac.at</a:t>
            </a:r>
            <a:endParaRPr lang="de-DE" sz="2000" dirty="0">
              <a:solidFill>
                <a:srgbClr val="FFFFFF"/>
              </a:solidFill>
              <a:latin typeface="Calibri"/>
              <a:cs typeface="Calibri"/>
            </a:endParaRPr>
          </a:p>
        </p:txBody>
      </p:sp>
      <p:sp>
        <p:nvSpPr>
          <p:cNvPr id="13" name="Foliennummernplatzhalter 12"/>
          <p:cNvSpPr>
            <a:spLocks noGrp="1"/>
          </p:cNvSpPr>
          <p:nvPr>
            <p:ph type="sldNum" sz="quarter" idx="12"/>
          </p:nvPr>
        </p:nvSpPr>
        <p:spPr>
          <a:xfrm>
            <a:off x="8040553" y="5812949"/>
            <a:ext cx="923447" cy="306000"/>
          </a:xfrm>
        </p:spPr>
        <p:txBody>
          <a:bodyPr/>
          <a:lstStyle/>
          <a:p>
            <a:r>
              <a:rPr lang="de-DE" dirty="0" smtClean="0"/>
              <a:t>Folie </a:t>
            </a:r>
            <a:fld id="{32956C53-6A8F-0143-9AB8-E18F2462DC70}" type="slidenum">
              <a:rPr lang="de-DE" smtClean="0"/>
              <a:t>‹Nr.›</a:t>
            </a:fld>
            <a:endParaRPr lang="de-DE" dirty="0"/>
          </a:p>
        </p:txBody>
      </p:sp>
      <p:pic>
        <p:nvPicPr>
          <p:cNvPr id="21" name="Bild 20" descr="06_KlimaFondpow.pdf"/>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07686" y="6221409"/>
            <a:ext cx="1546105" cy="576000"/>
          </a:xfrm>
          <a:prstGeom prst="rect">
            <a:avLst/>
          </a:prstGeom>
        </p:spPr>
      </p:pic>
      <p:pic>
        <p:nvPicPr>
          <p:cNvPr id="22" name="Bild 21" descr="CCCA_Logo_CMYK.pdf"/>
          <p:cNvPicPr>
            <a:picLocks noChangeAspect="1"/>
          </p:cNvPicPr>
          <p:nvPr userDrawn="1"/>
        </p:nvPicPr>
        <p:blipFill rotWithShape="1">
          <a:blip r:embed="rId4" cstate="print">
            <a:extLst>
              <a:ext uri="{28A0092B-C50C-407E-A947-70E740481C1C}">
                <a14:useLocalDpi xmlns:a14="http://schemas.microsoft.com/office/drawing/2010/main"/>
              </a:ext>
            </a:extLst>
          </a:blip>
          <a:srcRect l="9201" t="17974" r="8839" b="19698"/>
          <a:stretch/>
        </p:blipFill>
        <p:spPr>
          <a:xfrm>
            <a:off x="262422" y="6187335"/>
            <a:ext cx="1492892" cy="576000"/>
          </a:xfrm>
          <a:prstGeom prst="rect">
            <a:avLst/>
          </a:prstGeom>
        </p:spPr>
      </p:pic>
    </p:spTree>
    <p:extLst>
      <p:ext uri="{BB962C8B-B14F-4D97-AF65-F5344CB8AC3E}">
        <p14:creationId xmlns:p14="http://schemas.microsoft.com/office/powerpoint/2010/main" val="25058488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Foliennummernplatzhalter 2"/>
          <p:cNvSpPr>
            <a:spLocks noGrp="1"/>
          </p:cNvSpPr>
          <p:nvPr>
            <p:ph type="sldNum" sz="quarter" idx="4"/>
          </p:nvPr>
        </p:nvSpPr>
        <p:spPr>
          <a:xfrm>
            <a:off x="7010400" y="5814000"/>
            <a:ext cx="2133600" cy="306000"/>
          </a:xfrm>
          <a:prstGeom prst="rect">
            <a:avLst/>
          </a:prstGeom>
        </p:spPr>
        <p:txBody>
          <a:bodyPr vert="horz" lIns="91440" tIns="45720" rIns="91440" bIns="45720" rtlCol="0" anchor="ctr"/>
          <a:lstStyle>
            <a:lvl1pPr algn="r">
              <a:defRPr sz="1400">
                <a:solidFill>
                  <a:schemeClr val="tx1"/>
                </a:solidFill>
                <a:latin typeface="Calibri"/>
                <a:cs typeface="Calibri"/>
              </a:defRPr>
            </a:lvl1pPr>
          </a:lstStyle>
          <a:p>
            <a:r>
              <a:rPr lang="de-DE" dirty="0" smtClean="0"/>
              <a:t>Folie </a:t>
            </a:r>
            <a:fld id="{32956C53-6A8F-0143-9AB8-E18F2462DC70}" type="slidenum">
              <a:rPr lang="de-DE" smtClean="0"/>
              <a:pPr/>
              <a:t>‹Nr.›</a:t>
            </a:fld>
            <a:endParaRPr lang="de-DE" dirty="0"/>
          </a:p>
        </p:txBody>
      </p:sp>
    </p:spTree>
    <p:extLst>
      <p:ext uri="{BB962C8B-B14F-4D97-AF65-F5344CB8AC3E}">
        <p14:creationId xmlns:p14="http://schemas.microsoft.com/office/powerpoint/2010/main" val="14258038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5865" y="2232235"/>
            <a:ext cx="8540636" cy="1143000"/>
          </a:xfrm>
        </p:spPr>
        <p:txBody>
          <a:bodyPr/>
          <a:lstStyle/>
          <a:p>
            <a:r>
              <a:rPr lang="de-DE" dirty="0"/>
              <a:t>Band 1, Kapitel 1: </a:t>
            </a:r>
            <a:r>
              <a:rPr lang="de-DE" dirty="0" smtClean="0"/>
              <a:t/>
            </a:r>
            <a:br>
              <a:rPr lang="de-DE" dirty="0" smtClean="0"/>
            </a:br>
            <a:r>
              <a:rPr lang="de-DE" dirty="0" smtClean="0"/>
              <a:t>Das </a:t>
            </a:r>
            <a:r>
              <a:rPr lang="de-DE" dirty="0"/>
              <a:t>globale Klimasystem und Ursachen des Klimawandels</a:t>
            </a:r>
            <a:br>
              <a:rPr lang="de-DE" dirty="0"/>
            </a:br>
            <a:endParaRPr lang="de-DE" dirty="0"/>
          </a:p>
        </p:txBody>
      </p:sp>
    </p:spTree>
    <p:extLst>
      <p:ext uri="{BB962C8B-B14F-4D97-AF65-F5344CB8AC3E}">
        <p14:creationId xmlns:p14="http://schemas.microsoft.com/office/powerpoint/2010/main" val="15886536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10</a:t>
            </a:fld>
            <a:endParaRPr lang="de-DE" dirty="0"/>
          </a:p>
        </p:txBody>
      </p:sp>
      <p:sp>
        <p:nvSpPr>
          <p:cNvPr id="4" name="Textfeld 3"/>
          <p:cNvSpPr txBox="1"/>
          <p:nvPr/>
        </p:nvSpPr>
        <p:spPr>
          <a:xfrm>
            <a:off x="-2" y="1204943"/>
            <a:ext cx="8820151" cy="4893647"/>
          </a:xfrm>
          <a:prstGeom prst="rect">
            <a:avLst/>
          </a:prstGeom>
          <a:noFill/>
        </p:spPr>
        <p:txBody>
          <a:bodyPr wrap="square" rtlCol="0">
            <a:spAutoFit/>
          </a:bodyPr>
          <a:lstStyle/>
          <a:p>
            <a:pPr marL="342900" indent="-342900">
              <a:buFont typeface="Arial"/>
              <a:buChar char="•"/>
            </a:pPr>
            <a:r>
              <a:rPr lang="de-DE" sz="2400" dirty="0" smtClean="0">
                <a:latin typeface="+mj-lt"/>
              </a:rPr>
              <a:t>Das Quartär war ein Wechselspiel zwischen langen Glazial- und kurzen Interglazialzeiten, gesteuert durch Erdbahnparameter; aktuell herrscht eine Warmzeit innerhalb eines Eiszeitalters</a:t>
            </a:r>
          </a:p>
          <a:p>
            <a:pPr marL="342900" indent="-342900">
              <a:buFont typeface="Arial"/>
              <a:buChar char="•"/>
            </a:pPr>
            <a:r>
              <a:rPr lang="de-DE" sz="2400" dirty="0" smtClean="0">
                <a:latin typeface="+mj-lt"/>
              </a:rPr>
              <a:t>Seit 1880 hat die Jahresmitteltemperatur in Ö. um rund 2°C zugenommen, etwa doppelt so stark wie global</a:t>
            </a:r>
          </a:p>
          <a:p>
            <a:pPr marL="342900" indent="-342900">
              <a:buFont typeface="Arial"/>
              <a:buChar char="•"/>
            </a:pPr>
            <a:r>
              <a:rPr lang="de-AT" sz="2400" dirty="0" smtClean="0">
                <a:latin typeface="+mj-lt"/>
              </a:rPr>
              <a:t>Die Niederschlagsentwicklung </a:t>
            </a:r>
            <a:r>
              <a:rPr lang="de-AT" sz="2400" dirty="0">
                <a:latin typeface="+mj-lt"/>
              </a:rPr>
              <a:t>in </a:t>
            </a:r>
            <a:r>
              <a:rPr lang="de-AT" sz="2400" dirty="0" smtClean="0">
                <a:latin typeface="+mj-lt"/>
              </a:rPr>
              <a:t>Ö. weist deutliche regionale Unterschiede auf und zeigt eine langfristige </a:t>
            </a:r>
            <a:r>
              <a:rPr lang="de-AT" sz="2400" dirty="0">
                <a:latin typeface="+mj-lt"/>
              </a:rPr>
              <a:t>Gegenläufigkeit der </a:t>
            </a:r>
            <a:r>
              <a:rPr lang="de-AT" sz="2400" dirty="0" smtClean="0">
                <a:latin typeface="+mj-lt"/>
              </a:rPr>
              <a:t>Niederschlagsentwicklung </a:t>
            </a:r>
            <a:r>
              <a:rPr lang="de-AT" sz="2400" dirty="0">
                <a:latin typeface="+mj-lt"/>
              </a:rPr>
              <a:t>im Nordwesten </a:t>
            </a:r>
            <a:r>
              <a:rPr lang="de-AT" sz="2400" dirty="0" smtClean="0">
                <a:latin typeface="+mj-lt"/>
              </a:rPr>
              <a:t>(feuchter) gegenüber dem Südosten </a:t>
            </a:r>
            <a:r>
              <a:rPr lang="de-AT" sz="2400" dirty="0">
                <a:latin typeface="+mj-lt"/>
              </a:rPr>
              <a:t>des </a:t>
            </a:r>
            <a:r>
              <a:rPr lang="de-AT" sz="2400" dirty="0" smtClean="0">
                <a:latin typeface="+mj-lt"/>
              </a:rPr>
              <a:t>Alpenbogens (trockener)</a:t>
            </a:r>
            <a:endParaRPr lang="de-DE" sz="2400" dirty="0" smtClean="0">
              <a:latin typeface="+mj-lt"/>
            </a:endParaRPr>
          </a:p>
          <a:p>
            <a:pPr marL="342900" indent="-342900">
              <a:buFont typeface="Arial"/>
              <a:buChar char="•"/>
            </a:pPr>
            <a:r>
              <a:rPr lang="de-AT" sz="2400" dirty="0">
                <a:latin typeface="+mj-lt"/>
              </a:rPr>
              <a:t>Von großer Bedeutung – aber statistisch </a:t>
            </a:r>
            <a:r>
              <a:rPr lang="de-AT" sz="2400" dirty="0" smtClean="0">
                <a:latin typeface="+mj-lt"/>
              </a:rPr>
              <a:t>wesentlich schwerer </a:t>
            </a:r>
            <a:r>
              <a:rPr lang="de-AT" sz="2400" dirty="0">
                <a:latin typeface="+mj-lt"/>
              </a:rPr>
              <a:t>zu erfassen – sind langfristige Änderungen </a:t>
            </a:r>
            <a:r>
              <a:rPr lang="de-AT" sz="2400" dirty="0" smtClean="0">
                <a:latin typeface="+mj-lt"/>
              </a:rPr>
              <a:t>der Extremereignisse. Heiße Tage und warme Nächte nehmen zu, kalte Tage und Nächte markant ab; kein signifikanter Trend bei Niederschlag</a:t>
            </a:r>
            <a:endParaRPr lang="de-DE" sz="2400" dirty="0" smtClean="0">
              <a:latin typeface="+mj-lt"/>
            </a:endParaRPr>
          </a:p>
        </p:txBody>
      </p:sp>
      <p:sp>
        <p:nvSpPr>
          <p:cNvPr id="5" name="Textfeld 4"/>
          <p:cNvSpPr txBox="1"/>
          <p:nvPr/>
        </p:nvSpPr>
        <p:spPr>
          <a:xfrm>
            <a:off x="223668" y="123112"/>
            <a:ext cx="8410152" cy="954107"/>
          </a:xfrm>
          <a:prstGeom prst="rect">
            <a:avLst/>
          </a:prstGeom>
          <a:noFill/>
        </p:spPr>
        <p:txBody>
          <a:bodyPr wrap="square" rtlCol="0">
            <a:spAutoFit/>
          </a:bodyPr>
          <a:lstStyle/>
          <a:p>
            <a:r>
              <a:rPr lang="de-DE" sz="2800" b="1" dirty="0" smtClean="0">
                <a:latin typeface="+mj-lt"/>
              </a:rPr>
              <a:t>Zusammenfassung der wichtigsten Botschaften</a:t>
            </a:r>
          </a:p>
          <a:p>
            <a:endParaRPr lang="de-DE" sz="1400" b="1" dirty="0" smtClean="0">
              <a:latin typeface="+mj-lt"/>
            </a:endParaRPr>
          </a:p>
          <a:p>
            <a:pPr algn="r"/>
            <a:r>
              <a:rPr lang="de-DE" sz="1400" b="1" dirty="0" smtClean="0">
                <a:latin typeface="+mj-lt"/>
              </a:rPr>
              <a:t>Zur vollständige Liste der Kernaussagen siehe  AAR14, B1K3, Seite 229 -233</a:t>
            </a:r>
            <a:endParaRPr lang="de-DE" sz="1400" b="1" dirty="0">
              <a:latin typeface="+mj-lt"/>
            </a:endParaRPr>
          </a:p>
        </p:txBody>
      </p:sp>
    </p:spTree>
    <p:extLst>
      <p:ext uri="{BB962C8B-B14F-4D97-AF65-F5344CB8AC3E}">
        <p14:creationId xmlns:p14="http://schemas.microsoft.com/office/powerpoint/2010/main" val="37635759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11</a:t>
            </a:fld>
            <a:endParaRPr lang="de-DE" dirty="0"/>
          </a:p>
        </p:txBody>
      </p:sp>
      <p:pic>
        <p:nvPicPr>
          <p:cNvPr id="3" name="Bild 2" descr="Abb.3.2.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7143" y="140568"/>
            <a:ext cx="7618877" cy="5311966"/>
          </a:xfrm>
          <a:prstGeom prst="rect">
            <a:avLst/>
          </a:prstGeom>
        </p:spPr>
      </p:pic>
      <p:sp>
        <p:nvSpPr>
          <p:cNvPr id="4" name="Textfeld 3"/>
          <p:cNvSpPr txBox="1"/>
          <p:nvPr/>
        </p:nvSpPr>
        <p:spPr>
          <a:xfrm>
            <a:off x="618634" y="5591280"/>
            <a:ext cx="7358419" cy="338554"/>
          </a:xfrm>
          <a:prstGeom prst="rect">
            <a:avLst/>
          </a:prstGeom>
          <a:noFill/>
        </p:spPr>
        <p:txBody>
          <a:bodyPr wrap="square" rtlCol="0">
            <a:spAutoFit/>
          </a:bodyPr>
          <a:lstStyle/>
          <a:p>
            <a:r>
              <a:rPr lang="de-DE" sz="1600" b="1" dirty="0" smtClean="0">
                <a:latin typeface="Calibri"/>
                <a:cs typeface="Calibri"/>
              </a:rPr>
              <a:t>Abb.3.2: </a:t>
            </a:r>
            <a:r>
              <a:rPr lang="de-DE" sz="1600" dirty="0">
                <a:latin typeface="Calibri"/>
                <a:cs typeface="Calibri"/>
              </a:rPr>
              <a:t>Die maximale Eisausdehnung im Alpenraum während des letzten </a:t>
            </a:r>
            <a:r>
              <a:rPr lang="de-DE" sz="1600" dirty="0" err="1">
                <a:latin typeface="Calibri"/>
                <a:cs typeface="Calibri"/>
              </a:rPr>
              <a:t>Hochglazials</a:t>
            </a:r>
            <a:endParaRPr lang="de-DE" sz="1600" dirty="0">
              <a:latin typeface="Calibri"/>
              <a:cs typeface="Calibri"/>
            </a:endParaRPr>
          </a:p>
        </p:txBody>
      </p:sp>
    </p:spTree>
    <p:extLst>
      <p:ext uri="{BB962C8B-B14F-4D97-AF65-F5344CB8AC3E}">
        <p14:creationId xmlns:p14="http://schemas.microsoft.com/office/powerpoint/2010/main" val="16425296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12</a:t>
            </a:fld>
            <a:endParaRPr lang="de-DE" dirty="0"/>
          </a:p>
        </p:txBody>
      </p:sp>
      <p:pic>
        <p:nvPicPr>
          <p:cNvPr id="3" name="Bild 2" descr="Abb.3.5.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8298" y="0"/>
            <a:ext cx="5032031" cy="6118949"/>
          </a:xfrm>
          <a:prstGeom prst="rect">
            <a:avLst/>
          </a:prstGeom>
        </p:spPr>
      </p:pic>
      <p:sp>
        <p:nvSpPr>
          <p:cNvPr id="4" name="Textfeld 3"/>
          <p:cNvSpPr txBox="1"/>
          <p:nvPr/>
        </p:nvSpPr>
        <p:spPr>
          <a:xfrm>
            <a:off x="5865188" y="1701069"/>
            <a:ext cx="2148629" cy="2554545"/>
          </a:xfrm>
          <a:prstGeom prst="rect">
            <a:avLst/>
          </a:prstGeom>
          <a:noFill/>
        </p:spPr>
        <p:txBody>
          <a:bodyPr wrap="square" rtlCol="0">
            <a:spAutoFit/>
          </a:bodyPr>
          <a:lstStyle/>
          <a:p>
            <a:r>
              <a:rPr lang="de-DE" sz="1600" b="1" dirty="0" smtClean="0">
                <a:latin typeface="Calibri"/>
                <a:cs typeface="Calibri"/>
              </a:rPr>
              <a:t>Abb.3.5: </a:t>
            </a:r>
            <a:r>
              <a:rPr lang="de-DE" sz="1600" dirty="0" smtClean="0">
                <a:latin typeface="Calibri"/>
                <a:cs typeface="Calibri"/>
              </a:rPr>
              <a:t>Holozäne </a:t>
            </a:r>
            <a:r>
              <a:rPr lang="de-DE" sz="1600" dirty="0">
                <a:latin typeface="Calibri"/>
                <a:cs typeface="Calibri"/>
              </a:rPr>
              <a:t>Proxy-Datensätze </a:t>
            </a:r>
            <a:r>
              <a:rPr lang="de-DE" sz="1600" dirty="0" smtClean="0">
                <a:latin typeface="Calibri"/>
                <a:cs typeface="Calibri"/>
              </a:rPr>
              <a:t>bzw. </a:t>
            </a:r>
            <a:r>
              <a:rPr lang="de-DE" sz="1600" dirty="0">
                <a:latin typeface="Calibri"/>
                <a:cs typeface="Calibri"/>
              </a:rPr>
              <a:t>Proxy-basierte Klimarekonstruktionen aus </a:t>
            </a:r>
            <a:r>
              <a:rPr lang="de-DE" sz="1600" dirty="0" smtClean="0">
                <a:latin typeface="Calibri"/>
                <a:cs typeface="Calibri"/>
              </a:rPr>
              <a:t>dem </a:t>
            </a:r>
            <a:r>
              <a:rPr lang="de-DE" sz="1600" dirty="0">
                <a:latin typeface="Calibri"/>
                <a:cs typeface="Calibri"/>
              </a:rPr>
              <a:t>gesamten </a:t>
            </a:r>
          </a:p>
          <a:p>
            <a:r>
              <a:rPr lang="de-DE" sz="1600" dirty="0">
                <a:latin typeface="Calibri"/>
                <a:cs typeface="Calibri"/>
              </a:rPr>
              <a:t>Alpenraum </a:t>
            </a:r>
            <a:r>
              <a:rPr lang="de-DE" sz="1600" dirty="0" smtClean="0">
                <a:latin typeface="Calibri"/>
                <a:cs typeface="Calibri"/>
              </a:rPr>
              <a:t>im </a:t>
            </a:r>
            <a:r>
              <a:rPr lang="de-DE" sz="1600" dirty="0">
                <a:latin typeface="Calibri"/>
                <a:cs typeface="Calibri"/>
              </a:rPr>
              <a:t>Vergleich zu ausgewählten Klimaantrieben</a:t>
            </a:r>
          </a:p>
          <a:p>
            <a:endParaRPr lang="de-DE" sz="1600" dirty="0">
              <a:latin typeface="Calibri"/>
              <a:cs typeface="Calibri"/>
            </a:endParaRPr>
          </a:p>
        </p:txBody>
      </p:sp>
    </p:spTree>
    <p:extLst>
      <p:ext uri="{BB962C8B-B14F-4D97-AF65-F5344CB8AC3E}">
        <p14:creationId xmlns:p14="http://schemas.microsoft.com/office/powerpoint/2010/main" val="39166641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13</a:t>
            </a:fld>
            <a:endParaRPr lang="de-DE" dirty="0"/>
          </a:p>
        </p:txBody>
      </p:sp>
      <p:pic>
        <p:nvPicPr>
          <p:cNvPr id="3" name="Bild 2" descr="Abb.3.9.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7186" y="189831"/>
            <a:ext cx="7633367" cy="5180880"/>
          </a:xfrm>
          <a:prstGeom prst="rect">
            <a:avLst/>
          </a:prstGeom>
        </p:spPr>
      </p:pic>
      <p:sp>
        <p:nvSpPr>
          <p:cNvPr id="4" name="Textfeld 3"/>
          <p:cNvSpPr txBox="1"/>
          <p:nvPr/>
        </p:nvSpPr>
        <p:spPr>
          <a:xfrm>
            <a:off x="130135" y="5370711"/>
            <a:ext cx="8051338" cy="584776"/>
          </a:xfrm>
          <a:prstGeom prst="rect">
            <a:avLst/>
          </a:prstGeom>
          <a:noFill/>
        </p:spPr>
        <p:txBody>
          <a:bodyPr wrap="square" rtlCol="0">
            <a:spAutoFit/>
          </a:bodyPr>
          <a:lstStyle/>
          <a:p>
            <a:r>
              <a:rPr lang="de-DE" sz="1600" b="1" dirty="0" smtClean="0">
                <a:latin typeface="Calibri"/>
                <a:cs typeface="Calibri"/>
              </a:rPr>
              <a:t>Abb.3.9: </a:t>
            </a:r>
            <a:r>
              <a:rPr lang="de-DE" sz="1600" dirty="0" smtClean="0">
                <a:latin typeface="Calibri"/>
                <a:cs typeface="Calibri"/>
              </a:rPr>
              <a:t>Abweichungen </a:t>
            </a:r>
            <a:r>
              <a:rPr lang="de-DE" sz="1600" dirty="0">
                <a:latin typeface="Calibri"/>
                <a:cs typeface="Calibri"/>
              </a:rPr>
              <a:t>der </a:t>
            </a:r>
            <a:r>
              <a:rPr lang="de-DE" sz="1600" dirty="0" smtClean="0">
                <a:latin typeface="Calibri"/>
                <a:cs typeface="Calibri"/>
              </a:rPr>
              <a:t>mittleren Jahrestemperaturen </a:t>
            </a:r>
            <a:r>
              <a:rPr lang="de-DE" sz="1600" dirty="0" smtClean="0">
                <a:cs typeface="Calibri"/>
              </a:rPr>
              <a:t>von </a:t>
            </a:r>
            <a:r>
              <a:rPr lang="de-DE" sz="1600" dirty="0">
                <a:cs typeface="Calibri"/>
              </a:rPr>
              <a:t>Österreich (1768 bis 2011) und global (1850 bis 2011</a:t>
            </a:r>
            <a:r>
              <a:rPr lang="de-DE" sz="1600" dirty="0" smtClean="0">
                <a:cs typeface="Calibri"/>
              </a:rPr>
              <a:t>) </a:t>
            </a:r>
            <a:r>
              <a:rPr lang="de-DE" sz="1600" dirty="0" smtClean="0">
                <a:latin typeface="Calibri"/>
                <a:cs typeface="Calibri"/>
              </a:rPr>
              <a:t>zum Mittel </a:t>
            </a:r>
            <a:r>
              <a:rPr lang="de-DE" sz="1600" dirty="0">
                <a:latin typeface="Calibri"/>
                <a:cs typeface="Calibri"/>
              </a:rPr>
              <a:t>des 20. </a:t>
            </a:r>
            <a:r>
              <a:rPr lang="de-DE" sz="1600" dirty="0" smtClean="0">
                <a:latin typeface="Calibri"/>
                <a:cs typeface="Calibri"/>
              </a:rPr>
              <a:t>Jahrhunderts</a:t>
            </a:r>
            <a:endParaRPr lang="de-DE" sz="1600" dirty="0">
              <a:latin typeface="Calibri"/>
              <a:cs typeface="Calibri"/>
            </a:endParaRPr>
          </a:p>
        </p:txBody>
      </p:sp>
    </p:spTree>
    <p:extLst>
      <p:ext uri="{BB962C8B-B14F-4D97-AF65-F5344CB8AC3E}">
        <p14:creationId xmlns:p14="http://schemas.microsoft.com/office/powerpoint/2010/main" val="12428687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85865" y="2476330"/>
            <a:ext cx="8540636" cy="1807195"/>
          </a:xfrm>
        </p:spPr>
        <p:txBody>
          <a:bodyPr/>
          <a:lstStyle/>
          <a:p>
            <a:r>
              <a:rPr lang="de-DE" dirty="0"/>
              <a:t>Band 1, Kapitel 4</a:t>
            </a:r>
            <a:r>
              <a:rPr lang="de-DE" dirty="0" smtClean="0"/>
              <a:t>:</a:t>
            </a:r>
            <a:br>
              <a:rPr lang="de-DE" dirty="0" smtClean="0"/>
            </a:br>
            <a:r>
              <a:rPr lang="de-DE" dirty="0" smtClean="0"/>
              <a:t>Zukünftige </a:t>
            </a:r>
            <a:r>
              <a:rPr lang="de-DE" dirty="0"/>
              <a:t>Klimaentwicklung</a:t>
            </a:r>
            <a:br>
              <a:rPr lang="de-DE" dirty="0"/>
            </a:br>
            <a:endParaRPr lang="de-DE" dirty="0"/>
          </a:p>
        </p:txBody>
      </p:sp>
    </p:spTree>
    <p:extLst>
      <p:ext uri="{BB962C8B-B14F-4D97-AF65-F5344CB8AC3E}">
        <p14:creationId xmlns:p14="http://schemas.microsoft.com/office/powerpoint/2010/main" val="22571959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15</a:t>
            </a:fld>
            <a:endParaRPr lang="de-DE" dirty="0"/>
          </a:p>
        </p:txBody>
      </p:sp>
      <p:sp>
        <p:nvSpPr>
          <p:cNvPr id="4" name="Textfeld 3"/>
          <p:cNvSpPr txBox="1"/>
          <p:nvPr/>
        </p:nvSpPr>
        <p:spPr>
          <a:xfrm>
            <a:off x="223668" y="1077219"/>
            <a:ext cx="8410152" cy="5632310"/>
          </a:xfrm>
          <a:prstGeom prst="rect">
            <a:avLst/>
          </a:prstGeom>
          <a:noFill/>
        </p:spPr>
        <p:txBody>
          <a:bodyPr wrap="square" rtlCol="0">
            <a:spAutoFit/>
          </a:bodyPr>
          <a:lstStyle/>
          <a:p>
            <a:pPr marL="342900" indent="-342900">
              <a:buFont typeface="Arial"/>
              <a:buChar char="•"/>
            </a:pPr>
            <a:r>
              <a:rPr lang="de-DE" sz="2400" dirty="0" smtClean="0">
                <a:latin typeface="+mj-lt"/>
              </a:rPr>
              <a:t>Weiterer Temperaturanstieg in Ö. ist zu erwarten; dieser ist bis 2050 aufgrund der Trägheit des Klimasystems und der Langlebigkeit von Treibhausgasen (THG) in der Atmosphäre nur wenig von den Emissionen beeinflussbar und beträgt ca. 1,4°C</a:t>
            </a:r>
          </a:p>
          <a:p>
            <a:pPr marL="342900" indent="-342900">
              <a:buFont typeface="Arial"/>
              <a:buChar char="•"/>
            </a:pPr>
            <a:r>
              <a:rPr lang="de-DE" sz="2400" dirty="0" smtClean="0">
                <a:latin typeface="+mj-lt"/>
              </a:rPr>
              <a:t>Danach bestimmen die THG-Emissionen der kommenden Jahre sehr stark die weitere Temperaturentwicklung</a:t>
            </a:r>
          </a:p>
          <a:p>
            <a:pPr marL="342900" indent="-342900">
              <a:buFont typeface="Arial"/>
              <a:buChar char="•"/>
            </a:pPr>
            <a:r>
              <a:rPr lang="de-DE" sz="2400" dirty="0" smtClean="0">
                <a:latin typeface="+mj-lt"/>
              </a:rPr>
              <a:t>Extremereignisse: Die </a:t>
            </a:r>
            <a:r>
              <a:rPr lang="de-DE" sz="2400" dirty="0">
                <a:latin typeface="+mj-lt"/>
              </a:rPr>
              <a:t>Anzahl heißer Tage wird im 21. Jhdt. deutlich </a:t>
            </a:r>
            <a:r>
              <a:rPr lang="de-DE" sz="2400" dirty="0" smtClean="0">
                <a:latin typeface="+mj-lt"/>
              </a:rPr>
              <a:t>steigen, Klimamodelle lassen eine Zunahme der Niederschläge im Winter und eine Abnahme im Sommer erwarten</a:t>
            </a:r>
          </a:p>
          <a:p>
            <a:pPr marL="342900" indent="-342900">
              <a:buFont typeface="Arial"/>
              <a:buChar char="•"/>
            </a:pPr>
            <a:r>
              <a:rPr lang="de-DE" sz="2400" dirty="0" smtClean="0">
                <a:latin typeface="+mj-lt"/>
              </a:rPr>
              <a:t>Wichtigste Herausforderung für regionale Klimamodellierung in Ö. ist die bessere Abbildung relevanter Prozesse für den Alpenraum</a:t>
            </a:r>
          </a:p>
          <a:p>
            <a:pPr marL="342900" indent="-342900">
              <a:buFont typeface="Arial"/>
              <a:buChar char="•"/>
            </a:pPr>
            <a:endParaRPr lang="de-DE" sz="2400" dirty="0" smtClean="0">
              <a:latin typeface="+mj-lt"/>
            </a:endParaRPr>
          </a:p>
          <a:p>
            <a:pPr marL="342900" indent="-342900">
              <a:buFont typeface="Arial"/>
              <a:buChar char="•"/>
            </a:pPr>
            <a:endParaRPr lang="de-DE" sz="2400" dirty="0" smtClean="0">
              <a:latin typeface="+mj-lt"/>
            </a:endParaRPr>
          </a:p>
        </p:txBody>
      </p:sp>
      <p:sp>
        <p:nvSpPr>
          <p:cNvPr id="5" name="Textfeld 4"/>
          <p:cNvSpPr txBox="1"/>
          <p:nvPr/>
        </p:nvSpPr>
        <p:spPr>
          <a:xfrm>
            <a:off x="223668" y="123112"/>
            <a:ext cx="8410152" cy="954107"/>
          </a:xfrm>
          <a:prstGeom prst="rect">
            <a:avLst/>
          </a:prstGeom>
          <a:noFill/>
        </p:spPr>
        <p:txBody>
          <a:bodyPr wrap="square" rtlCol="0">
            <a:spAutoFit/>
          </a:bodyPr>
          <a:lstStyle/>
          <a:p>
            <a:r>
              <a:rPr lang="de-DE" sz="2800" b="1" dirty="0" smtClean="0">
                <a:latin typeface="+mj-lt"/>
              </a:rPr>
              <a:t>Zusammenfassung der wichtigsten Botschaften</a:t>
            </a:r>
          </a:p>
          <a:p>
            <a:endParaRPr lang="de-DE" sz="1400" b="1" dirty="0" smtClean="0">
              <a:latin typeface="+mj-lt"/>
            </a:endParaRPr>
          </a:p>
          <a:p>
            <a:pPr algn="r"/>
            <a:r>
              <a:rPr lang="de-DE" sz="1400" b="1" dirty="0" smtClean="0">
                <a:latin typeface="+mj-lt"/>
              </a:rPr>
              <a:t>Zur vollständige Liste der Kernaussagen siehe  AAR14, B1K4, Seite 302 f</a:t>
            </a:r>
            <a:endParaRPr lang="de-DE" sz="1400" b="1" dirty="0">
              <a:latin typeface="+mj-lt"/>
            </a:endParaRPr>
          </a:p>
        </p:txBody>
      </p:sp>
    </p:spTree>
    <p:extLst>
      <p:ext uri="{BB962C8B-B14F-4D97-AF65-F5344CB8AC3E}">
        <p14:creationId xmlns:p14="http://schemas.microsoft.com/office/powerpoint/2010/main" val="40182770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16</a:t>
            </a:fld>
            <a:endParaRPr lang="de-DE" dirty="0"/>
          </a:p>
        </p:txBody>
      </p:sp>
      <p:sp>
        <p:nvSpPr>
          <p:cNvPr id="8" name="Textfeld 7"/>
          <p:cNvSpPr txBox="1"/>
          <p:nvPr/>
        </p:nvSpPr>
        <p:spPr>
          <a:xfrm>
            <a:off x="101322" y="5237833"/>
            <a:ext cx="8520549" cy="830997"/>
          </a:xfrm>
          <a:prstGeom prst="rect">
            <a:avLst/>
          </a:prstGeom>
          <a:noFill/>
        </p:spPr>
        <p:txBody>
          <a:bodyPr wrap="square" rtlCol="0">
            <a:spAutoFit/>
          </a:bodyPr>
          <a:lstStyle/>
          <a:p>
            <a:r>
              <a:rPr lang="de-DE" sz="1600" b="1" dirty="0" smtClean="0">
                <a:latin typeface="Calibri"/>
                <a:cs typeface="Calibri"/>
              </a:rPr>
              <a:t>Abb.4.9: </a:t>
            </a:r>
            <a:r>
              <a:rPr lang="de-DE" sz="1600" dirty="0" smtClean="0">
                <a:latin typeface="Calibri"/>
                <a:cs typeface="Calibri"/>
              </a:rPr>
              <a:t>Räumliche Verteilung </a:t>
            </a:r>
            <a:r>
              <a:rPr lang="de-DE" sz="1600" dirty="0">
                <a:latin typeface="Calibri"/>
                <a:cs typeface="Calibri"/>
              </a:rPr>
              <a:t>des </a:t>
            </a:r>
            <a:r>
              <a:rPr lang="de-DE" sz="1600" dirty="0" smtClean="0">
                <a:latin typeface="Calibri"/>
                <a:cs typeface="Calibri"/>
              </a:rPr>
              <a:t>erwarteten Klimawandels </a:t>
            </a:r>
            <a:r>
              <a:rPr lang="de-DE" sz="1600" dirty="0">
                <a:latin typeface="Calibri"/>
                <a:cs typeface="Calibri"/>
              </a:rPr>
              <a:t>im </a:t>
            </a:r>
            <a:r>
              <a:rPr lang="de-DE" sz="1600" dirty="0" smtClean="0">
                <a:latin typeface="Calibri"/>
                <a:cs typeface="Calibri"/>
              </a:rPr>
              <a:t>Sommer (</a:t>
            </a:r>
            <a:r>
              <a:rPr lang="de-DE" sz="1600" dirty="0">
                <a:latin typeface="Calibri"/>
                <a:cs typeface="Calibri"/>
              </a:rPr>
              <a:t>JJA) und Winter (DJF) in </a:t>
            </a:r>
            <a:r>
              <a:rPr lang="de-DE" sz="1600" dirty="0" smtClean="0">
                <a:latin typeface="Calibri"/>
                <a:cs typeface="Calibri"/>
              </a:rPr>
              <a:t>den Alpen für die Jahre 2021-2050 sowie 2069-2098, verglichen mit der Periode 1961-1990: </a:t>
            </a:r>
          </a:p>
          <a:p>
            <a:r>
              <a:rPr lang="de-DE" sz="1600" dirty="0" smtClean="0">
                <a:latin typeface="Calibri"/>
                <a:cs typeface="Calibri"/>
              </a:rPr>
              <a:t>Temperatur </a:t>
            </a:r>
            <a:r>
              <a:rPr lang="de-DE" sz="1600" dirty="0">
                <a:latin typeface="Calibri"/>
                <a:cs typeface="Calibri"/>
              </a:rPr>
              <a:t>(T</a:t>
            </a:r>
            <a:r>
              <a:rPr lang="de-DE" sz="1600" dirty="0" smtClean="0">
                <a:latin typeface="Calibri"/>
                <a:cs typeface="Calibri"/>
              </a:rPr>
              <a:t>)</a:t>
            </a:r>
            <a:endParaRPr lang="de-DE" sz="1600" dirty="0">
              <a:latin typeface="Calibri"/>
              <a:cs typeface="Calibri"/>
            </a:endParaRPr>
          </a:p>
        </p:txBody>
      </p:sp>
      <p:pic>
        <p:nvPicPr>
          <p:cNvPr id="4" name="Bild 3" descr="Abb.4.9_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4157" y="478635"/>
            <a:ext cx="6635810" cy="2379374"/>
          </a:xfrm>
          <a:prstGeom prst="rect">
            <a:avLst/>
          </a:prstGeom>
        </p:spPr>
      </p:pic>
      <p:pic>
        <p:nvPicPr>
          <p:cNvPr id="9" name="Bild 8" descr="Abb.4.9_T2.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4157" y="2858009"/>
            <a:ext cx="6635810" cy="2374642"/>
          </a:xfrm>
          <a:prstGeom prst="rect">
            <a:avLst/>
          </a:prstGeom>
        </p:spPr>
      </p:pic>
      <p:pic>
        <p:nvPicPr>
          <p:cNvPr id="10" name="Bild 9" descr="Abb.4.9_TLegend.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40553" y="864413"/>
            <a:ext cx="581318" cy="4045500"/>
          </a:xfrm>
          <a:prstGeom prst="rect">
            <a:avLst/>
          </a:prstGeom>
        </p:spPr>
      </p:pic>
      <p:sp>
        <p:nvSpPr>
          <p:cNvPr id="11" name="Textfeld 10"/>
          <p:cNvSpPr txBox="1"/>
          <p:nvPr/>
        </p:nvSpPr>
        <p:spPr>
          <a:xfrm>
            <a:off x="1225030" y="63136"/>
            <a:ext cx="1154549" cy="338554"/>
          </a:xfrm>
          <a:prstGeom prst="rect">
            <a:avLst/>
          </a:prstGeom>
          <a:noFill/>
        </p:spPr>
        <p:txBody>
          <a:bodyPr wrap="square" rtlCol="0">
            <a:spAutoFit/>
          </a:bodyPr>
          <a:lstStyle/>
          <a:p>
            <a:r>
              <a:rPr lang="de-DE" sz="1600" b="1" dirty="0" smtClean="0">
                <a:latin typeface="Calibri"/>
                <a:cs typeface="Calibri"/>
              </a:rPr>
              <a:t>SOMMER</a:t>
            </a:r>
            <a:endParaRPr lang="de-DE" sz="1600" dirty="0">
              <a:latin typeface="Calibri"/>
              <a:cs typeface="Calibri"/>
            </a:endParaRPr>
          </a:p>
        </p:txBody>
      </p:sp>
      <p:sp>
        <p:nvSpPr>
          <p:cNvPr id="12" name="Textfeld 11"/>
          <p:cNvSpPr txBox="1"/>
          <p:nvPr/>
        </p:nvSpPr>
        <p:spPr>
          <a:xfrm>
            <a:off x="4732905" y="63136"/>
            <a:ext cx="895201" cy="338554"/>
          </a:xfrm>
          <a:prstGeom prst="rect">
            <a:avLst/>
          </a:prstGeom>
          <a:noFill/>
        </p:spPr>
        <p:txBody>
          <a:bodyPr wrap="square" rtlCol="0">
            <a:spAutoFit/>
          </a:bodyPr>
          <a:lstStyle/>
          <a:p>
            <a:r>
              <a:rPr lang="de-DE" sz="1600" b="1" dirty="0" smtClean="0">
                <a:latin typeface="Calibri"/>
                <a:cs typeface="Calibri"/>
              </a:rPr>
              <a:t>WINTER</a:t>
            </a:r>
            <a:endParaRPr lang="de-DE" sz="1600" dirty="0">
              <a:latin typeface="Calibri"/>
              <a:cs typeface="Calibri"/>
            </a:endParaRPr>
          </a:p>
        </p:txBody>
      </p:sp>
      <p:sp>
        <p:nvSpPr>
          <p:cNvPr id="13" name="Textfeld 12"/>
          <p:cNvSpPr txBox="1"/>
          <p:nvPr/>
        </p:nvSpPr>
        <p:spPr>
          <a:xfrm rot="5400000">
            <a:off x="6693548" y="1458800"/>
            <a:ext cx="1154549" cy="338554"/>
          </a:xfrm>
          <a:prstGeom prst="rect">
            <a:avLst/>
          </a:prstGeom>
          <a:noFill/>
        </p:spPr>
        <p:txBody>
          <a:bodyPr wrap="square" rtlCol="0">
            <a:spAutoFit/>
          </a:bodyPr>
          <a:lstStyle/>
          <a:p>
            <a:r>
              <a:rPr lang="de-DE" sz="1600" b="1" dirty="0" smtClean="0">
                <a:latin typeface="Calibri"/>
                <a:cs typeface="Calibri"/>
              </a:rPr>
              <a:t>2021-2050</a:t>
            </a:r>
          </a:p>
        </p:txBody>
      </p:sp>
      <p:sp>
        <p:nvSpPr>
          <p:cNvPr id="14" name="Textfeld 13"/>
          <p:cNvSpPr txBox="1"/>
          <p:nvPr/>
        </p:nvSpPr>
        <p:spPr>
          <a:xfrm rot="5400000">
            <a:off x="6693548" y="3843727"/>
            <a:ext cx="1154549" cy="338554"/>
          </a:xfrm>
          <a:prstGeom prst="rect">
            <a:avLst/>
          </a:prstGeom>
          <a:noFill/>
        </p:spPr>
        <p:txBody>
          <a:bodyPr wrap="square" rtlCol="0">
            <a:spAutoFit/>
          </a:bodyPr>
          <a:lstStyle/>
          <a:p>
            <a:r>
              <a:rPr lang="de-DE" sz="1600" b="1" dirty="0" smtClean="0">
                <a:latin typeface="Calibri"/>
                <a:cs typeface="Calibri"/>
              </a:rPr>
              <a:t>2069-2098</a:t>
            </a:r>
          </a:p>
        </p:txBody>
      </p:sp>
    </p:spTree>
    <p:extLst>
      <p:ext uri="{BB962C8B-B14F-4D97-AF65-F5344CB8AC3E}">
        <p14:creationId xmlns:p14="http://schemas.microsoft.com/office/powerpoint/2010/main" val="35201818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17</a:t>
            </a:fld>
            <a:endParaRPr lang="de-DE" dirty="0"/>
          </a:p>
        </p:txBody>
      </p:sp>
      <p:sp>
        <p:nvSpPr>
          <p:cNvPr id="4" name="Textfeld 3"/>
          <p:cNvSpPr txBox="1"/>
          <p:nvPr/>
        </p:nvSpPr>
        <p:spPr>
          <a:xfrm>
            <a:off x="101322" y="5237833"/>
            <a:ext cx="8520549" cy="830997"/>
          </a:xfrm>
          <a:prstGeom prst="rect">
            <a:avLst/>
          </a:prstGeom>
          <a:noFill/>
        </p:spPr>
        <p:txBody>
          <a:bodyPr wrap="square" rtlCol="0">
            <a:spAutoFit/>
          </a:bodyPr>
          <a:lstStyle/>
          <a:p>
            <a:r>
              <a:rPr lang="de-DE" sz="1600" b="1" dirty="0" smtClean="0">
                <a:latin typeface="Calibri"/>
                <a:cs typeface="Calibri"/>
              </a:rPr>
              <a:t>Abb.4.9: </a:t>
            </a:r>
            <a:r>
              <a:rPr lang="de-DE" sz="1600" dirty="0" smtClean="0">
                <a:latin typeface="Calibri"/>
                <a:cs typeface="Calibri"/>
              </a:rPr>
              <a:t>Räumliche Verteilung </a:t>
            </a:r>
            <a:r>
              <a:rPr lang="de-DE" sz="1600" dirty="0">
                <a:latin typeface="Calibri"/>
                <a:cs typeface="Calibri"/>
              </a:rPr>
              <a:t>des </a:t>
            </a:r>
            <a:r>
              <a:rPr lang="de-DE" sz="1600" dirty="0" smtClean="0">
                <a:latin typeface="Calibri"/>
                <a:cs typeface="Calibri"/>
              </a:rPr>
              <a:t>erwarteten Klimawandels </a:t>
            </a:r>
            <a:r>
              <a:rPr lang="de-DE" sz="1600" dirty="0">
                <a:latin typeface="Calibri"/>
                <a:cs typeface="Calibri"/>
              </a:rPr>
              <a:t>im </a:t>
            </a:r>
            <a:r>
              <a:rPr lang="de-DE" sz="1600" dirty="0" smtClean="0">
                <a:latin typeface="Calibri"/>
                <a:cs typeface="Calibri"/>
              </a:rPr>
              <a:t>Sommer (</a:t>
            </a:r>
            <a:r>
              <a:rPr lang="de-DE" sz="1600" dirty="0">
                <a:latin typeface="Calibri"/>
                <a:cs typeface="Calibri"/>
              </a:rPr>
              <a:t>JJA) und Winter (DJF) in </a:t>
            </a:r>
            <a:r>
              <a:rPr lang="de-DE" sz="1600" dirty="0" smtClean="0">
                <a:latin typeface="Calibri"/>
                <a:cs typeface="Calibri"/>
              </a:rPr>
              <a:t>den Alpen für die Jahre 2021-2050 sowie 2069-2098, verglichen mit der Periode 1961-1990: </a:t>
            </a:r>
          </a:p>
          <a:p>
            <a:r>
              <a:rPr lang="de-DE" sz="1600" dirty="0" smtClean="0">
                <a:latin typeface="Calibri"/>
                <a:cs typeface="Calibri"/>
              </a:rPr>
              <a:t>Niederschlag (P)</a:t>
            </a:r>
            <a:endParaRPr lang="de-DE" sz="1600" dirty="0">
              <a:latin typeface="Calibri"/>
              <a:cs typeface="Calibri"/>
            </a:endParaRPr>
          </a:p>
        </p:txBody>
      </p:sp>
      <p:pic>
        <p:nvPicPr>
          <p:cNvPr id="3" name="Bild 2" descr="Abb.4.9_P.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6727" y="393406"/>
            <a:ext cx="6791694" cy="2396277"/>
          </a:xfrm>
          <a:prstGeom prst="rect">
            <a:avLst/>
          </a:prstGeom>
        </p:spPr>
      </p:pic>
      <p:pic>
        <p:nvPicPr>
          <p:cNvPr id="5" name="Bild 4" descr="Abb.4.9_P2.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6726" y="2827454"/>
            <a:ext cx="6791695" cy="2398656"/>
          </a:xfrm>
          <a:prstGeom prst="rect">
            <a:avLst/>
          </a:prstGeom>
        </p:spPr>
      </p:pic>
      <p:pic>
        <p:nvPicPr>
          <p:cNvPr id="6" name="Bild 5" descr="Abb.4.9_PLegend.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40720" y="731934"/>
            <a:ext cx="581151" cy="4115498"/>
          </a:xfrm>
          <a:prstGeom prst="rect">
            <a:avLst/>
          </a:prstGeom>
        </p:spPr>
      </p:pic>
      <p:sp>
        <p:nvSpPr>
          <p:cNvPr id="9" name="Textfeld 8"/>
          <p:cNvSpPr txBox="1"/>
          <p:nvPr/>
        </p:nvSpPr>
        <p:spPr>
          <a:xfrm>
            <a:off x="1225030" y="54852"/>
            <a:ext cx="1154549" cy="338554"/>
          </a:xfrm>
          <a:prstGeom prst="rect">
            <a:avLst/>
          </a:prstGeom>
          <a:noFill/>
        </p:spPr>
        <p:txBody>
          <a:bodyPr wrap="square" rtlCol="0">
            <a:spAutoFit/>
          </a:bodyPr>
          <a:lstStyle/>
          <a:p>
            <a:r>
              <a:rPr lang="de-DE" sz="1600" b="1" dirty="0" smtClean="0">
                <a:latin typeface="Calibri"/>
                <a:cs typeface="Calibri"/>
              </a:rPr>
              <a:t>SOMMER</a:t>
            </a:r>
            <a:endParaRPr lang="de-DE" sz="1600" dirty="0">
              <a:latin typeface="Calibri"/>
              <a:cs typeface="Calibri"/>
            </a:endParaRPr>
          </a:p>
        </p:txBody>
      </p:sp>
      <p:sp>
        <p:nvSpPr>
          <p:cNvPr id="10" name="Textfeld 9"/>
          <p:cNvSpPr txBox="1"/>
          <p:nvPr/>
        </p:nvSpPr>
        <p:spPr>
          <a:xfrm>
            <a:off x="4842282" y="54852"/>
            <a:ext cx="895201" cy="338554"/>
          </a:xfrm>
          <a:prstGeom prst="rect">
            <a:avLst/>
          </a:prstGeom>
          <a:noFill/>
        </p:spPr>
        <p:txBody>
          <a:bodyPr wrap="square" rtlCol="0">
            <a:spAutoFit/>
          </a:bodyPr>
          <a:lstStyle/>
          <a:p>
            <a:r>
              <a:rPr lang="de-DE" sz="1600" b="1" dirty="0" smtClean="0">
                <a:latin typeface="Calibri"/>
                <a:cs typeface="Calibri"/>
              </a:rPr>
              <a:t>WINTER</a:t>
            </a:r>
            <a:endParaRPr lang="de-DE" sz="1600" dirty="0">
              <a:latin typeface="Calibri"/>
              <a:cs typeface="Calibri"/>
            </a:endParaRPr>
          </a:p>
        </p:txBody>
      </p:sp>
      <p:sp>
        <p:nvSpPr>
          <p:cNvPr id="11" name="Textfeld 10"/>
          <p:cNvSpPr txBox="1"/>
          <p:nvPr/>
        </p:nvSpPr>
        <p:spPr>
          <a:xfrm rot="5400000">
            <a:off x="6693548" y="1458800"/>
            <a:ext cx="1154549" cy="338554"/>
          </a:xfrm>
          <a:prstGeom prst="rect">
            <a:avLst/>
          </a:prstGeom>
          <a:noFill/>
        </p:spPr>
        <p:txBody>
          <a:bodyPr wrap="square" rtlCol="0">
            <a:spAutoFit/>
          </a:bodyPr>
          <a:lstStyle/>
          <a:p>
            <a:r>
              <a:rPr lang="de-DE" sz="1600" b="1" dirty="0" smtClean="0">
                <a:latin typeface="Calibri"/>
                <a:cs typeface="Calibri"/>
              </a:rPr>
              <a:t>2021-2050</a:t>
            </a:r>
          </a:p>
        </p:txBody>
      </p:sp>
      <p:sp>
        <p:nvSpPr>
          <p:cNvPr id="12" name="Textfeld 11"/>
          <p:cNvSpPr txBox="1"/>
          <p:nvPr/>
        </p:nvSpPr>
        <p:spPr>
          <a:xfrm rot="5400000">
            <a:off x="6693548" y="3843727"/>
            <a:ext cx="1154549" cy="338554"/>
          </a:xfrm>
          <a:prstGeom prst="rect">
            <a:avLst/>
          </a:prstGeom>
          <a:noFill/>
        </p:spPr>
        <p:txBody>
          <a:bodyPr wrap="square" rtlCol="0">
            <a:spAutoFit/>
          </a:bodyPr>
          <a:lstStyle/>
          <a:p>
            <a:r>
              <a:rPr lang="de-DE" sz="1600" b="1" dirty="0" smtClean="0">
                <a:latin typeface="Calibri"/>
                <a:cs typeface="Calibri"/>
              </a:rPr>
              <a:t>2069-2098</a:t>
            </a:r>
          </a:p>
        </p:txBody>
      </p:sp>
    </p:spTree>
    <p:extLst>
      <p:ext uri="{BB962C8B-B14F-4D97-AF65-F5344CB8AC3E}">
        <p14:creationId xmlns:p14="http://schemas.microsoft.com/office/powerpoint/2010/main" val="11547945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18</a:t>
            </a:fld>
            <a:endParaRPr lang="de-DE" dirty="0"/>
          </a:p>
        </p:txBody>
      </p:sp>
      <p:pic>
        <p:nvPicPr>
          <p:cNvPr id="4" name="Bild 3" descr="Abb.4.10_part.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1474" y="0"/>
            <a:ext cx="7634900" cy="5519729"/>
          </a:xfrm>
          <a:prstGeom prst="rect">
            <a:avLst/>
          </a:prstGeom>
        </p:spPr>
      </p:pic>
      <p:sp>
        <p:nvSpPr>
          <p:cNvPr id="5" name="Textfeld 4"/>
          <p:cNvSpPr txBox="1"/>
          <p:nvPr/>
        </p:nvSpPr>
        <p:spPr>
          <a:xfrm>
            <a:off x="0" y="5520841"/>
            <a:ext cx="8964000" cy="584776"/>
          </a:xfrm>
          <a:prstGeom prst="rect">
            <a:avLst/>
          </a:prstGeom>
          <a:noFill/>
        </p:spPr>
        <p:txBody>
          <a:bodyPr wrap="square" rtlCol="0">
            <a:spAutoFit/>
          </a:bodyPr>
          <a:lstStyle/>
          <a:p>
            <a:r>
              <a:rPr lang="de-DE" sz="1600" b="1" dirty="0" smtClean="0">
                <a:latin typeface="Calibri"/>
                <a:cs typeface="Calibri"/>
              </a:rPr>
              <a:t>Abb.4.10: </a:t>
            </a:r>
            <a:r>
              <a:rPr lang="de-DE" sz="1600" dirty="0">
                <a:latin typeface="Calibri"/>
                <a:cs typeface="Calibri"/>
              </a:rPr>
              <a:t>Jahresgang des erwarteten Klimawandels in den Alpen: Änderung der Temperatur (T), </a:t>
            </a:r>
            <a:r>
              <a:rPr lang="de-DE" sz="1600" dirty="0" smtClean="0">
                <a:latin typeface="Calibri"/>
                <a:cs typeface="Calibri"/>
              </a:rPr>
              <a:t>			        Niederschlag </a:t>
            </a:r>
            <a:r>
              <a:rPr lang="de-DE" sz="1600" dirty="0">
                <a:latin typeface="Calibri"/>
                <a:cs typeface="Calibri"/>
              </a:rPr>
              <a:t>(P), Globalstrahlung (G)</a:t>
            </a:r>
          </a:p>
        </p:txBody>
      </p:sp>
    </p:spTree>
    <p:extLst>
      <p:ext uri="{BB962C8B-B14F-4D97-AF65-F5344CB8AC3E}">
        <p14:creationId xmlns:p14="http://schemas.microsoft.com/office/powerpoint/2010/main" val="3758646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Band 1, Kapitel 5</a:t>
            </a:r>
            <a:r>
              <a:rPr lang="de-DE" dirty="0" smtClean="0"/>
              <a:t>:</a:t>
            </a:r>
            <a:br>
              <a:rPr lang="de-DE" dirty="0" smtClean="0"/>
            </a:br>
            <a:r>
              <a:rPr lang="de-DE" dirty="0" smtClean="0"/>
              <a:t>Zusammenschau</a:t>
            </a:r>
            <a:r>
              <a:rPr lang="de-DE" dirty="0"/>
              <a:t>, Schlussfolgerungen und Perspektiven</a:t>
            </a:r>
          </a:p>
        </p:txBody>
      </p:sp>
    </p:spTree>
    <p:extLst>
      <p:ext uri="{BB962C8B-B14F-4D97-AF65-F5344CB8AC3E}">
        <p14:creationId xmlns:p14="http://schemas.microsoft.com/office/powerpoint/2010/main" val="3792621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r>
              <a:rPr lang="de-DE" smtClean="0"/>
              <a:t>Folie </a:t>
            </a:r>
            <a:fld id="{32956C53-6A8F-0143-9AB8-E18F2462DC70}" type="slidenum">
              <a:rPr lang="de-DE" smtClean="0"/>
              <a:t>2</a:t>
            </a:fld>
            <a:endParaRPr lang="de-DE" dirty="0"/>
          </a:p>
        </p:txBody>
      </p:sp>
      <p:sp>
        <p:nvSpPr>
          <p:cNvPr id="6" name="Textfeld 5"/>
          <p:cNvSpPr txBox="1"/>
          <p:nvPr/>
        </p:nvSpPr>
        <p:spPr>
          <a:xfrm>
            <a:off x="223668" y="247301"/>
            <a:ext cx="8410152" cy="954107"/>
          </a:xfrm>
          <a:prstGeom prst="rect">
            <a:avLst/>
          </a:prstGeom>
          <a:noFill/>
        </p:spPr>
        <p:txBody>
          <a:bodyPr wrap="square" rtlCol="0">
            <a:spAutoFit/>
          </a:bodyPr>
          <a:lstStyle/>
          <a:p>
            <a:r>
              <a:rPr lang="de-DE" sz="2800" b="1" dirty="0" smtClean="0">
                <a:latin typeface="+mj-lt"/>
              </a:rPr>
              <a:t>Zusammenfassung der wichtigsten Botschaften</a:t>
            </a:r>
          </a:p>
          <a:p>
            <a:endParaRPr lang="de-DE" sz="1400" b="1" dirty="0" smtClean="0">
              <a:latin typeface="+mj-lt"/>
            </a:endParaRPr>
          </a:p>
          <a:p>
            <a:pPr algn="r"/>
            <a:r>
              <a:rPr lang="de-DE" sz="1400" b="1" dirty="0" smtClean="0">
                <a:latin typeface="+mj-lt"/>
              </a:rPr>
              <a:t>Zur vollständige Liste der Kernaussagen siehe  AAR14, B1K1, Seite 139</a:t>
            </a:r>
            <a:endParaRPr lang="de-DE" sz="1400" b="1" dirty="0">
              <a:latin typeface="+mj-lt"/>
            </a:endParaRPr>
          </a:p>
        </p:txBody>
      </p:sp>
      <p:sp>
        <p:nvSpPr>
          <p:cNvPr id="7" name="Textfeld 6"/>
          <p:cNvSpPr txBox="1"/>
          <p:nvPr/>
        </p:nvSpPr>
        <p:spPr>
          <a:xfrm>
            <a:off x="223668" y="1365086"/>
            <a:ext cx="8410152" cy="4154983"/>
          </a:xfrm>
          <a:prstGeom prst="rect">
            <a:avLst/>
          </a:prstGeom>
          <a:noFill/>
        </p:spPr>
        <p:txBody>
          <a:bodyPr wrap="square" rtlCol="0">
            <a:spAutoFit/>
          </a:bodyPr>
          <a:lstStyle/>
          <a:p>
            <a:pPr marL="342900" indent="-342900">
              <a:buFont typeface="Arial"/>
              <a:buChar char="•"/>
            </a:pPr>
            <a:r>
              <a:rPr lang="de-DE" sz="2400" dirty="0" smtClean="0">
                <a:latin typeface="+mj-lt"/>
              </a:rPr>
              <a:t>Temperaturanstieg der letzten 100 Jahre anthropogen mit verursacht, lässt sich nicht ausschließlich durch natürliche Variabilität des Klimasystems erklären</a:t>
            </a:r>
          </a:p>
          <a:p>
            <a:pPr marL="342900" indent="-342900">
              <a:buFont typeface="Arial"/>
              <a:buChar char="•"/>
            </a:pPr>
            <a:r>
              <a:rPr lang="de-AT" sz="2400" dirty="0">
                <a:latin typeface="+mj-lt"/>
              </a:rPr>
              <a:t>Erwärmung bis 2100 beträgt je nach </a:t>
            </a:r>
            <a:r>
              <a:rPr lang="de-AT" sz="2400" dirty="0" smtClean="0">
                <a:latin typeface="+mj-lt"/>
              </a:rPr>
              <a:t>Szenario </a:t>
            </a:r>
            <a:r>
              <a:rPr lang="de-AT" sz="2400" dirty="0">
                <a:latin typeface="+mj-lt"/>
              </a:rPr>
              <a:t>ca. 1,5°C - </a:t>
            </a:r>
            <a:r>
              <a:rPr lang="de-AT" sz="2400" dirty="0" smtClean="0">
                <a:latin typeface="+mj-lt"/>
              </a:rPr>
              <a:t>4,5°C gegenüber </a:t>
            </a:r>
            <a:r>
              <a:rPr lang="de-AT" sz="2400" dirty="0">
                <a:latin typeface="+mj-lt"/>
              </a:rPr>
              <a:t>dem vorindustriellen </a:t>
            </a:r>
            <a:r>
              <a:rPr lang="de-AT" sz="2400" dirty="0" smtClean="0">
                <a:latin typeface="+mj-lt"/>
              </a:rPr>
              <a:t>Niveau</a:t>
            </a:r>
          </a:p>
          <a:p>
            <a:pPr marL="342900" indent="-342900">
              <a:buFont typeface="Arial"/>
              <a:buChar char="•"/>
            </a:pPr>
            <a:r>
              <a:rPr lang="de-DE" sz="2400" dirty="0" smtClean="0">
                <a:latin typeface="+mj-lt"/>
              </a:rPr>
              <a:t>Anstieg des Meeresspiegels je nach Szenario ca. um</a:t>
            </a:r>
            <a:br>
              <a:rPr lang="de-DE" sz="2400" dirty="0" smtClean="0">
                <a:latin typeface="+mj-lt"/>
              </a:rPr>
            </a:br>
            <a:r>
              <a:rPr lang="de-DE" sz="2400" dirty="0" smtClean="0">
                <a:latin typeface="+mj-lt"/>
              </a:rPr>
              <a:t>0,25 - 1,0 Meter bis 2100, verglichen mit 2000</a:t>
            </a:r>
          </a:p>
          <a:p>
            <a:pPr marL="342900" indent="-342900">
              <a:buFont typeface="Arial"/>
              <a:buChar char="•"/>
            </a:pPr>
            <a:r>
              <a:rPr lang="de-DE" sz="2400" dirty="0" smtClean="0">
                <a:latin typeface="+mj-lt"/>
              </a:rPr>
              <a:t>pH-Wert im Ozean nimmt durch erhöhte CO</a:t>
            </a:r>
            <a:r>
              <a:rPr lang="de-DE" sz="2400" baseline="-25000" dirty="0" smtClean="0">
                <a:latin typeface="+mj-lt"/>
              </a:rPr>
              <a:t>2</a:t>
            </a:r>
            <a:r>
              <a:rPr lang="de-DE" sz="2400" dirty="0" smtClean="0">
                <a:latin typeface="+mj-lt"/>
              </a:rPr>
              <a:t>-Aufnahme ab, mit unkalkulierbaren ökologischen Konsequenzen</a:t>
            </a:r>
          </a:p>
          <a:p>
            <a:pPr marL="342900" indent="-342900">
              <a:buFont typeface="Arial"/>
              <a:buChar char="•"/>
            </a:pPr>
            <a:r>
              <a:rPr lang="de-DE" sz="2400" dirty="0" smtClean="0">
                <a:latin typeface="+mj-lt"/>
              </a:rPr>
              <a:t>Begrenzung der globalen Erwärmung auf 2°C bis 2100 setzt erhebliche Anstrengungen zur Emissionsreduktion voraus</a:t>
            </a:r>
          </a:p>
        </p:txBody>
      </p:sp>
    </p:spTree>
    <p:extLst>
      <p:ext uri="{BB962C8B-B14F-4D97-AF65-F5344CB8AC3E}">
        <p14:creationId xmlns:p14="http://schemas.microsoft.com/office/powerpoint/2010/main" val="38283273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20</a:t>
            </a:fld>
            <a:endParaRPr lang="de-DE" dirty="0"/>
          </a:p>
        </p:txBody>
      </p:sp>
      <p:sp>
        <p:nvSpPr>
          <p:cNvPr id="4" name="Textfeld 3"/>
          <p:cNvSpPr txBox="1"/>
          <p:nvPr/>
        </p:nvSpPr>
        <p:spPr>
          <a:xfrm>
            <a:off x="223668" y="1077219"/>
            <a:ext cx="8410152" cy="4893647"/>
          </a:xfrm>
          <a:prstGeom prst="rect">
            <a:avLst/>
          </a:prstGeom>
          <a:noFill/>
        </p:spPr>
        <p:txBody>
          <a:bodyPr wrap="square" rtlCol="0">
            <a:spAutoFit/>
          </a:bodyPr>
          <a:lstStyle/>
          <a:p>
            <a:pPr marL="342900" indent="-342900">
              <a:buFont typeface="Arial"/>
              <a:buChar char="•"/>
            </a:pPr>
            <a:r>
              <a:rPr lang="de-DE" sz="2400" dirty="0" smtClean="0">
                <a:latin typeface="+mj-lt"/>
              </a:rPr>
              <a:t>In den letzten Jahrzehnten ist ein schlüssiges Bild des globalen Klimawandels, seiner Ursachen und der spezifischen Ausprägungen in Ö. entstanden, wobei Aussagen über mittlere Änderungen belastbarer sind als über Extremereignisse</a:t>
            </a:r>
          </a:p>
          <a:p>
            <a:pPr marL="342900" indent="-342900">
              <a:buFont typeface="Arial"/>
              <a:buChar char="•"/>
            </a:pPr>
            <a:r>
              <a:rPr lang="de-DE" sz="2400" dirty="0" smtClean="0">
                <a:latin typeface="+mj-lt"/>
              </a:rPr>
              <a:t>Die in den letzten 250 Jahren beobachteten Änderungen sind, unabhängig vom Szenario, gering gegenüber den zu erwartenden Änderungen bis 2100</a:t>
            </a:r>
          </a:p>
          <a:p>
            <a:pPr marL="342900" indent="-342900">
              <a:buFont typeface="Arial"/>
              <a:buChar char="•"/>
            </a:pPr>
            <a:r>
              <a:rPr lang="de-DE" sz="2400" dirty="0" smtClean="0">
                <a:latin typeface="+mj-lt"/>
              </a:rPr>
              <a:t>Messungen in Ö. zeigen konsistentes Bild der Klimaänderungen</a:t>
            </a:r>
          </a:p>
          <a:p>
            <a:pPr marL="342900" indent="-342900">
              <a:buFont typeface="Arial"/>
              <a:buChar char="•"/>
            </a:pPr>
            <a:r>
              <a:rPr lang="de-DE" sz="2400" dirty="0" smtClean="0">
                <a:latin typeface="+mj-lt"/>
              </a:rPr>
              <a:t>Für das Hochwasserrisiko in Ö. ist das Klima im Mittelmeerraum besonders entscheidend</a:t>
            </a:r>
          </a:p>
          <a:p>
            <a:pPr marL="342900" indent="-342900">
              <a:buFont typeface="Arial"/>
              <a:buChar char="•"/>
            </a:pPr>
            <a:r>
              <a:rPr lang="de-DE" sz="2400" dirty="0" smtClean="0">
                <a:latin typeface="+mj-lt"/>
              </a:rPr>
              <a:t>Die Klimawissenschaft muss die gesamte Bandbreite möglicher Auswirkungen darstellen, inkl. abrupter Änderungen und Kipppunkte</a:t>
            </a:r>
          </a:p>
        </p:txBody>
      </p:sp>
      <p:sp>
        <p:nvSpPr>
          <p:cNvPr id="5" name="Textfeld 4"/>
          <p:cNvSpPr txBox="1"/>
          <p:nvPr/>
        </p:nvSpPr>
        <p:spPr>
          <a:xfrm>
            <a:off x="223668" y="123112"/>
            <a:ext cx="8410152" cy="954107"/>
          </a:xfrm>
          <a:prstGeom prst="rect">
            <a:avLst/>
          </a:prstGeom>
          <a:noFill/>
        </p:spPr>
        <p:txBody>
          <a:bodyPr wrap="square" rtlCol="0">
            <a:spAutoFit/>
          </a:bodyPr>
          <a:lstStyle/>
          <a:p>
            <a:r>
              <a:rPr lang="de-DE" sz="2800" b="1" dirty="0" smtClean="0">
                <a:latin typeface="+mj-lt"/>
              </a:rPr>
              <a:t>Zusammenfassung der wichtigsten Botschaften</a:t>
            </a:r>
          </a:p>
          <a:p>
            <a:endParaRPr lang="de-DE" sz="1400" b="1" dirty="0" smtClean="0">
              <a:latin typeface="+mj-lt"/>
            </a:endParaRPr>
          </a:p>
          <a:p>
            <a:pPr algn="r"/>
            <a:r>
              <a:rPr lang="de-DE" sz="1400" b="1" dirty="0" smtClean="0">
                <a:latin typeface="+mj-lt"/>
              </a:rPr>
              <a:t>Zur vollständige Liste der Kernaussagen siehe  AAR14, B1K5, Seite 349</a:t>
            </a:r>
            <a:endParaRPr lang="de-DE" sz="1400" b="1" dirty="0">
              <a:latin typeface="+mj-lt"/>
            </a:endParaRPr>
          </a:p>
        </p:txBody>
      </p:sp>
    </p:spTree>
    <p:extLst>
      <p:ext uri="{BB962C8B-B14F-4D97-AF65-F5344CB8AC3E}">
        <p14:creationId xmlns:p14="http://schemas.microsoft.com/office/powerpoint/2010/main" val="505584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21</a:t>
            </a:fld>
            <a:endParaRPr lang="de-DE" dirty="0"/>
          </a:p>
        </p:txBody>
      </p:sp>
      <p:pic>
        <p:nvPicPr>
          <p:cNvPr id="3" name="Bild 2" descr="Abb.S.1.10.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0149" y="254803"/>
            <a:ext cx="7750404" cy="5013158"/>
          </a:xfrm>
          <a:prstGeom prst="rect">
            <a:avLst/>
          </a:prstGeom>
        </p:spPr>
      </p:pic>
      <p:sp>
        <p:nvSpPr>
          <p:cNvPr id="4" name="Textfeld 3"/>
          <p:cNvSpPr txBox="1"/>
          <p:nvPr/>
        </p:nvSpPr>
        <p:spPr>
          <a:xfrm>
            <a:off x="180000" y="5361540"/>
            <a:ext cx="8268842" cy="584776"/>
          </a:xfrm>
          <a:prstGeom prst="rect">
            <a:avLst/>
          </a:prstGeom>
          <a:noFill/>
        </p:spPr>
        <p:txBody>
          <a:bodyPr wrap="square" rtlCol="0">
            <a:spAutoFit/>
          </a:bodyPr>
          <a:lstStyle/>
          <a:p>
            <a:r>
              <a:rPr lang="de-DE" sz="1600" b="1" dirty="0" smtClean="0">
                <a:latin typeface="Calibri"/>
                <a:cs typeface="Calibri"/>
              </a:rPr>
              <a:t>Abb.S.1.10: </a:t>
            </a:r>
            <a:r>
              <a:rPr lang="de-DE" sz="1600" dirty="0" smtClean="0">
                <a:latin typeface="Calibri"/>
                <a:cs typeface="Calibri"/>
              </a:rPr>
              <a:t>Gemessene und simulierte (A1B-Szenario) Temperaturänderungen in Österreich von 		  1800-2100 im Vergleich zum Mittel der Periode 1971-2000</a:t>
            </a:r>
            <a:endParaRPr lang="de-DE" sz="1600" dirty="0">
              <a:latin typeface="Calibri"/>
              <a:cs typeface="Calibri"/>
            </a:endParaRPr>
          </a:p>
        </p:txBody>
      </p:sp>
    </p:spTree>
    <p:extLst>
      <p:ext uri="{BB962C8B-B14F-4D97-AF65-F5344CB8AC3E}">
        <p14:creationId xmlns:p14="http://schemas.microsoft.com/office/powerpoint/2010/main" val="42896927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22</a:t>
            </a:fld>
            <a:endParaRPr lang="de-DE" dirty="0"/>
          </a:p>
        </p:txBody>
      </p:sp>
      <p:sp>
        <p:nvSpPr>
          <p:cNvPr id="4" name="Textfeld 3"/>
          <p:cNvSpPr txBox="1"/>
          <p:nvPr/>
        </p:nvSpPr>
        <p:spPr>
          <a:xfrm>
            <a:off x="22826" y="5228173"/>
            <a:ext cx="8964000" cy="584776"/>
          </a:xfrm>
          <a:prstGeom prst="rect">
            <a:avLst/>
          </a:prstGeom>
          <a:noFill/>
        </p:spPr>
        <p:txBody>
          <a:bodyPr wrap="square" rtlCol="0">
            <a:spAutoFit/>
          </a:bodyPr>
          <a:lstStyle/>
          <a:p>
            <a:r>
              <a:rPr lang="de-DE" sz="1600" b="1" dirty="0" smtClean="0">
                <a:latin typeface="Calibri"/>
                <a:cs typeface="Calibri"/>
              </a:rPr>
              <a:t>Abb.5.2: </a:t>
            </a:r>
            <a:r>
              <a:rPr lang="de-DE" sz="1600" dirty="0" smtClean="0">
                <a:latin typeface="Calibri"/>
                <a:cs typeface="Calibri"/>
              </a:rPr>
              <a:t>Gemessene </a:t>
            </a:r>
            <a:r>
              <a:rPr lang="de-DE" sz="1600" dirty="0">
                <a:latin typeface="Calibri"/>
                <a:cs typeface="Calibri"/>
              </a:rPr>
              <a:t>und simulierte </a:t>
            </a:r>
            <a:r>
              <a:rPr lang="de-DE" sz="1600" dirty="0" smtClean="0">
                <a:latin typeface="Calibri"/>
                <a:cs typeface="Calibri"/>
              </a:rPr>
              <a:t>Niederschlagsentwicklung in </a:t>
            </a:r>
            <a:r>
              <a:rPr lang="de-DE" sz="1600" dirty="0">
                <a:latin typeface="Calibri"/>
                <a:cs typeface="Calibri"/>
              </a:rPr>
              <a:t>Österreich </a:t>
            </a:r>
            <a:r>
              <a:rPr lang="de-DE" sz="1600" dirty="0" smtClean="0">
                <a:latin typeface="Calibri"/>
                <a:cs typeface="Calibri"/>
              </a:rPr>
              <a:t>von 1800</a:t>
            </a:r>
            <a:r>
              <a:rPr lang="de-DE" sz="1600" dirty="0">
                <a:latin typeface="Calibri"/>
                <a:cs typeface="Calibri"/>
              </a:rPr>
              <a:t>-2100 im Vergleich </a:t>
            </a:r>
            <a:r>
              <a:rPr lang="de-DE" sz="1600" dirty="0" smtClean="0">
                <a:latin typeface="Calibri"/>
                <a:cs typeface="Calibri"/>
              </a:rPr>
              <a:t>		       zum </a:t>
            </a:r>
            <a:r>
              <a:rPr lang="de-DE" sz="1600" dirty="0">
                <a:latin typeface="Calibri"/>
                <a:cs typeface="Calibri"/>
              </a:rPr>
              <a:t>Mittel der Periode 1971-</a:t>
            </a:r>
            <a:r>
              <a:rPr lang="de-DE" sz="1600" dirty="0" smtClean="0">
                <a:latin typeface="Calibri"/>
                <a:cs typeface="Calibri"/>
              </a:rPr>
              <a:t>2000</a:t>
            </a:r>
            <a:r>
              <a:rPr lang="de-DE" sz="1600" dirty="0">
                <a:latin typeface="Calibri"/>
                <a:cs typeface="Calibri"/>
              </a:rPr>
              <a:t> </a:t>
            </a:r>
            <a:r>
              <a:rPr lang="de-DE" sz="1600" dirty="0" smtClean="0">
                <a:latin typeface="Calibri"/>
                <a:cs typeface="Calibri"/>
              </a:rPr>
              <a:t>für die Wintermonate DJF.</a:t>
            </a:r>
            <a:endParaRPr lang="de-DE" sz="1600" dirty="0">
              <a:latin typeface="Calibri"/>
              <a:cs typeface="Calibri"/>
            </a:endParaRPr>
          </a:p>
        </p:txBody>
      </p:sp>
      <p:pic>
        <p:nvPicPr>
          <p:cNvPr id="5" name="Bild 4" descr="Abb.5.2_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487715"/>
            <a:ext cx="8986826" cy="3121173"/>
          </a:xfrm>
          <a:prstGeom prst="rect">
            <a:avLst/>
          </a:prstGeom>
        </p:spPr>
      </p:pic>
      <p:sp>
        <p:nvSpPr>
          <p:cNvPr id="6" name="Textfeld 5"/>
          <p:cNvSpPr txBox="1"/>
          <p:nvPr/>
        </p:nvSpPr>
        <p:spPr>
          <a:xfrm>
            <a:off x="1789940" y="1149160"/>
            <a:ext cx="1167346" cy="532358"/>
          </a:xfrm>
          <a:prstGeom prst="rect">
            <a:avLst/>
          </a:prstGeom>
          <a:solidFill>
            <a:schemeClr val="bg1"/>
          </a:solidFill>
        </p:spPr>
        <p:txBody>
          <a:bodyPr wrap="square" rtlCol="0">
            <a:noAutofit/>
          </a:bodyPr>
          <a:lstStyle/>
          <a:p>
            <a:r>
              <a:rPr lang="de-DE" sz="1600" b="1" dirty="0" smtClean="0">
                <a:latin typeface="Calibri"/>
                <a:cs typeface="Calibri"/>
              </a:rPr>
              <a:t>Nordwest</a:t>
            </a:r>
            <a:endParaRPr lang="de-DE" sz="1600" dirty="0">
              <a:latin typeface="Calibri"/>
              <a:cs typeface="Calibri"/>
            </a:endParaRPr>
          </a:p>
        </p:txBody>
      </p:sp>
      <p:sp>
        <p:nvSpPr>
          <p:cNvPr id="7" name="Textfeld 6"/>
          <p:cNvSpPr txBox="1"/>
          <p:nvPr/>
        </p:nvSpPr>
        <p:spPr>
          <a:xfrm>
            <a:off x="6351054" y="1149160"/>
            <a:ext cx="1167346" cy="532358"/>
          </a:xfrm>
          <a:prstGeom prst="rect">
            <a:avLst/>
          </a:prstGeom>
          <a:solidFill>
            <a:schemeClr val="bg1"/>
          </a:solidFill>
        </p:spPr>
        <p:txBody>
          <a:bodyPr wrap="square" rtlCol="0">
            <a:noAutofit/>
          </a:bodyPr>
          <a:lstStyle/>
          <a:p>
            <a:r>
              <a:rPr lang="de-DE" sz="1600" b="1" dirty="0" smtClean="0">
                <a:latin typeface="Calibri"/>
                <a:cs typeface="Calibri"/>
              </a:rPr>
              <a:t>Südost</a:t>
            </a:r>
            <a:endParaRPr lang="de-DE" sz="1600" dirty="0">
              <a:latin typeface="Calibri"/>
              <a:cs typeface="Calibri"/>
            </a:endParaRPr>
          </a:p>
        </p:txBody>
      </p:sp>
    </p:spTree>
    <p:extLst>
      <p:ext uri="{BB962C8B-B14F-4D97-AF65-F5344CB8AC3E}">
        <p14:creationId xmlns:p14="http://schemas.microsoft.com/office/powerpoint/2010/main" val="3836728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23</a:t>
            </a:fld>
            <a:endParaRPr lang="de-DE" dirty="0"/>
          </a:p>
        </p:txBody>
      </p:sp>
      <p:sp>
        <p:nvSpPr>
          <p:cNvPr id="5" name="Textfeld 4"/>
          <p:cNvSpPr txBox="1"/>
          <p:nvPr/>
        </p:nvSpPr>
        <p:spPr>
          <a:xfrm>
            <a:off x="22826" y="5228173"/>
            <a:ext cx="8964000" cy="584776"/>
          </a:xfrm>
          <a:prstGeom prst="rect">
            <a:avLst/>
          </a:prstGeom>
          <a:noFill/>
        </p:spPr>
        <p:txBody>
          <a:bodyPr wrap="square" rtlCol="0">
            <a:spAutoFit/>
          </a:bodyPr>
          <a:lstStyle/>
          <a:p>
            <a:r>
              <a:rPr lang="de-DE" sz="1600" b="1" dirty="0" smtClean="0">
                <a:latin typeface="Calibri"/>
                <a:cs typeface="Calibri"/>
              </a:rPr>
              <a:t>Abb.5.2: </a:t>
            </a:r>
            <a:r>
              <a:rPr lang="de-DE" sz="1600" dirty="0" smtClean="0">
                <a:latin typeface="Calibri"/>
                <a:cs typeface="Calibri"/>
              </a:rPr>
              <a:t>Gemessene </a:t>
            </a:r>
            <a:r>
              <a:rPr lang="de-DE" sz="1600" dirty="0">
                <a:latin typeface="Calibri"/>
                <a:cs typeface="Calibri"/>
              </a:rPr>
              <a:t>und simulierte </a:t>
            </a:r>
            <a:r>
              <a:rPr lang="de-DE" sz="1600" dirty="0" smtClean="0">
                <a:latin typeface="Calibri"/>
                <a:cs typeface="Calibri"/>
              </a:rPr>
              <a:t>Niederschlagsentwicklung in </a:t>
            </a:r>
            <a:r>
              <a:rPr lang="de-DE" sz="1600" dirty="0">
                <a:latin typeface="Calibri"/>
                <a:cs typeface="Calibri"/>
              </a:rPr>
              <a:t>Österreich </a:t>
            </a:r>
            <a:r>
              <a:rPr lang="de-DE" sz="1600" dirty="0" smtClean="0">
                <a:latin typeface="Calibri"/>
                <a:cs typeface="Calibri"/>
              </a:rPr>
              <a:t>von 1800</a:t>
            </a:r>
            <a:r>
              <a:rPr lang="de-DE" sz="1600" dirty="0">
                <a:latin typeface="Calibri"/>
                <a:cs typeface="Calibri"/>
              </a:rPr>
              <a:t>-2100 im Vergleich </a:t>
            </a:r>
            <a:r>
              <a:rPr lang="de-DE" sz="1600" dirty="0" smtClean="0">
                <a:latin typeface="Calibri"/>
                <a:cs typeface="Calibri"/>
              </a:rPr>
              <a:t>		       zum </a:t>
            </a:r>
            <a:r>
              <a:rPr lang="de-DE" sz="1600" dirty="0">
                <a:latin typeface="Calibri"/>
                <a:cs typeface="Calibri"/>
              </a:rPr>
              <a:t>Mittel der Periode 1971-</a:t>
            </a:r>
            <a:r>
              <a:rPr lang="de-DE" sz="1600" dirty="0" smtClean="0">
                <a:latin typeface="Calibri"/>
                <a:cs typeface="Calibri"/>
              </a:rPr>
              <a:t>2000</a:t>
            </a:r>
            <a:r>
              <a:rPr lang="de-DE" sz="1600" dirty="0">
                <a:latin typeface="Calibri"/>
                <a:cs typeface="Calibri"/>
              </a:rPr>
              <a:t> </a:t>
            </a:r>
            <a:r>
              <a:rPr lang="de-DE" sz="1600" dirty="0" smtClean="0">
                <a:latin typeface="Calibri"/>
                <a:cs typeface="Calibri"/>
              </a:rPr>
              <a:t>für die Sommermonate JJA</a:t>
            </a:r>
            <a:endParaRPr lang="de-DE" sz="1600" dirty="0">
              <a:latin typeface="Calibri"/>
              <a:cs typeface="Calibri"/>
            </a:endParaRPr>
          </a:p>
        </p:txBody>
      </p:sp>
      <p:pic>
        <p:nvPicPr>
          <p:cNvPr id="6" name="Bild 5" descr="Abb.5.2_2.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487714"/>
            <a:ext cx="8927630" cy="3100614"/>
          </a:xfrm>
          <a:prstGeom prst="rect">
            <a:avLst/>
          </a:prstGeom>
        </p:spPr>
      </p:pic>
      <p:sp>
        <p:nvSpPr>
          <p:cNvPr id="8" name="Textfeld 7"/>
          <p:cNvSpPr txBox="1"/>
          <p:nvPr/>
        </p:nvSpPr>
        <p:spPr>
          <a:xfrm>
            <a:off x="1789940" y="1149160"/>
            <a:ext cx="1167346" cy="338554"/>
          </a:xfrm>
          <a:prstGeom prst="rect">
            <a:avLst/>
          </a:prstGeom>
          <a:noFill/>
        </p:spPr>
        <p:txBody>
          <a:bodyPr wrap="square" rtlCol="0">
            <a:spAutoFit/>
          </a:bodyPr>
          <a:lstStyle/>
          <a:p>
            <a:r>
              <a:rPr lang="de-DE" sz="1600" b="1" dirty="0" smtClean="0">
                <a:latin typeface="Calibri"/>
                <a:cs typeface="Calibri"/>
              </a:rPr>
              <a:t>Nordwest</a:t>
            </a:r>
            <a:endParaRPr lang="de-DE" sz="1600" dirty="0">
              <a:latin typeface="Calibri"/>
              <a:cs typeface="Calibri"/>
            </a:endParaRPr>
          </a:p>
        </p:txBody>
      </p:sp>
      <p:sp>
        <p:nvSpPr>
          <p:cNvPr id="9" name="Textfeld 8"/>
          <p:cNvSpPr txBox="1"/>
          <p:nvPr/>
        </p:nvSpPr>
        <p:spPr>
          <a:xfrm>
            <a:off x="6351054" y="1149160"/>
            <a:ext cx="1167346" cy="338554"/>
          </a:xfrm>
          <a:prstGeom prst="rect">
            <a:avLst/>
          </a:prstGeom>
          <a:noFill/>
        </p:spPr>
        <p:txBody>
          <a:bodyPr wrap="square" rtlCol="0">
            <a:spAutoFit/>
          </a:bodyPr>
          <a:lstStyle/>
          <a:p>
            <a:r>
              <a:rPr lang="de-DE" sz="1600" b="1" dirty="0" smtClean="0">
                <a:latin typeface="Calibri"/>
                <a:cs typeface="Calibri"/>
              </a:rPr>
              <a:t>Südost</a:t>
            </a:r>
            <a:endParaRPr lang="de-DE" sz="1600" dirty="0">
              <a:latin typeface="Calibri"/>
              <a:cs typeface="Calibri"/>
            </a:endParaRPr>
          </a:p>
        </p:txBody>
      </p:sp>
    </p:spTree>
    <p:extLst>
      <p:ext uri="{BB962C8B-B14F-4D97-AF65-F5344CB8AC3E}">
        <p14:creationId xmlns:p14="http://schemas.microsoft.com/office/powerpoint/2010/main" val="28417795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24</a:t>
            </a:fld>
            <a:endParaRPr lang="de-DE" dirty="0"/>
          </a:p>
        </p:txBody>
      </p:sp>
      <p:pic>
        <p:nvPicPr>
          <p:cNvPr id="3" name="Bild 2" descr="Abb.5.6.pdf"/>
          <p:cNvPicPr>
            <a:picLocks noChangeAspect="1"/>
          </p:cNvPicPr>
          <p:nvPr/>
        </p:nvPicPr>
        <p:blipFill rotWithShape="1">
          <a:blip r:embed="rId3" cstate="print">
            <a:extLst>
              <a:ext uri="{28A0092B-C50C-407E-A947-70E740481C1C}">
                <a14:useLocalDpi xmlns:a14="http://schemas.microsoft.com/office/drawing/2010/main"/>
              </a:ext>
            </a:extLst>
          </a:blip>
          <a:srcRect l="4093" t="9748" r="5409" b="12280"/>
          <a:stretch/>
        </p:blipFill>
        <p:spPr>
          <a:xfrm>
            <a:off x="456007" y="295206"/>
            <a:ext cx="7805424" cy="5043894"/>
          </a:xfrm>
          <a:prstGeom prst="rect">
            <a:avLst/>
          </a:prstGeom>
        </p:spPr>
      </p:pic>
      <p:sp>
        <p:nvSpPr>
          <p:cNvPr id="4" name="Textfeld 3"/>
          <p:cNvSpPr txBox="1"/>
          <p:nvPr/>
        </p:nvSpPr>
        <p:spPr>
          <a:xfrm>
            <a:off x="147052" y="5339100"/>
            <a:ext cx="8435474" cy="584776"/>
          </a:xfrm>
          <a:prstGeom prst="rect">
            <a:avLst/>
          </a:prstGeom>
          <a:noFill/>
        </p:spPr>
        <p:txBody>
          <a:bodyPr wrap="square" rtlCol="0">
            <a:spAutoFit/>
          </a:bodyPr>
          <a:lstStyle/>
          <a:p>
            <a:r>
              <a:rPr lang="de-DE" sz="1600" b="1" dirty="0" smtClean="0">
                <a:latin typeface="Calibri"/>
                <a:cs typeface="Calibri"/>
              </a:rPr>
              <a:t>Abb.5.6: </a:t>
            </a:r>
            <a:r>
              <a:rPr lang="de-DE" sz="1600" dirty="0" smtClean="0">
                <a:latin typeface="Calibri"/>
                <a:cs typeface="Calibri"/>
              </a:rPr>
              <a:t>Häufigkeitsverteilung der maximalen Tagestemperaturen im Sommer (JJA) in Wien für die 	 	       Zeiträume 1951-1980 und 1981-2010 </a:t>
            </a:r>
            <a:endParaRPr lang="de-DE" sz="1600" dirty="0">
              <a:latin typeface="Calibri"/>
              <a:cs typeface="Calibri"/>
            </a:endParaRPr>
          </a:p>
        </p:txBody>
      </p:sp>
    </p:spTree>
    <p:extLst>
      <p:ext uri="{BB962C8B-B14F-4D97-AF65-F5344CB8AC3E}">
        <p14:creationId xmlns:p14="http://schemas.microsoft.com/office/powerpoint/2010/main" val="9862026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25</a:t>
            </a:fld>
            <a:endParaRPr lang="de-DE" dirty="0"/>
          </a:p>
        </p:txBody>
      </p:sp>
      <p:sp>
        <p:nvSpPr>
          <p:cNvPr id="7" name="Textfeld 6"/>
          <p:cNvSpPr txBox="1"/>
          <p:nvPr/>
        </p:nvSpPr>
        <p:spPr>
          <a:xfrm>
            <a:off x="0" y="5520561"/>
            <a:ext cx="8964000" cy="584776"/>
          </a:xfrm>
          <a:prstGeom prst="rect">
            <a:avLst/>
          </a:prstGeom>
          <a:noFill/>
        </p:spPr>
        <p:txBody>
          <a:bodyPr wrap="square" rtlCol="0">
            <a:spAutoFit/>
          </a:bodyPr>
          <a:lstStyle/>
          <a:p>
            <a:r>
              <a:rPr lang="de-DE" sz="1600" b="1" dirty="0" smtClean="0">
                <a:latin typeface="Calibri"/>
                <a:cs typeface="Calibri"/>
              </a:rPr>
              <a:t>Abb.5.9: </a:t>
            </a:r>
            <a:r>
              <a:rPr lang="de-DE" sz="1600" dirty="0" smtClean="0">
                <a:latin typeface="Calibri"/>
                <a:cs typeface="Calibri"/>
              </a:rPr>
              <a:t>Landnutzungskarten von Wien und Umgebung der Jahre 1764-1787; Nutzungsklassen sind unterteilt in: Bebauung (1-18), Straßen und Verkehr (19-23), Grünlandnutzung (24-31), Wasser (32)</a:t>
            </a:r>
          </a:p>
        </p:txBody>
      </p:sp>
      <p:pic>
        <p:nvPicPr>
          <p:cNvPr id="3" name="Bild 2" descr="Abb.5.9_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5024" y="83671"/>
            <a:ext cx="7842592" cy="5436889"/>
          </a:xfrm>
          <a:prstGeom prst="rect">
            <a:avLst/>
          </a:prstGeom>
        </p:spPr>
      </p:pic>
    </p:spTree>
    <p:extLst>
      <p:ext uri="{BB962C8B-B14F-4D97-AF65-F5344CB8AC3E}">
        <p14:creationId xmlns:p14="http://schemas.microsoft.com/office/powerpoint/2010/main" val="2031536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26</a:t>
            </a:fld>
            <a:endParaRPr lang="de-DE" dirty="0"/>
          </a:p>
        </p:txBody>
      </p:sp>
      <p:pic>
        <p:nvPicPr>
          <p:cNvPr id="3" name="Bild 2" descr="Abb.5.9_2.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1311" y="136106"/>
            <a:ext cx="7766957" cy="5384455"/>
          </a:xfrm>
          <a:prstGeom prst="rect">
            <a:avLst/>
          </a:prstGeom>
        </p:spPr>
      </p:pic>
      <p:sp>
        <p:nvSpPr>
          <p:cNvPr id="8" name="Textfeld 7"/>
          <p:cNvSpPr txBox="1"/>
          <p:nvPr/>
        </p:nvSpPr>
        <p:spPr>
          <a:xfrm>
            <a:off x="0" y="5520561"/>
            <a:ext cx="8964000" cy="584776"/>
          </a:xfrm>
          <a:prstGeom prst="rect">
            <a:avLst/>
          </a:prstGeom>
          <a:noFill/>
        </p:spPr>
        <p:txBody>
          <a:bodyPr wrap="square" rtlCol="0">
            <a:spAutoFit/>
          </a:bodyPr>
          <a:lstStyle/>
          <a:p>
            <a:r>
              <a:rPr lang="de-DE" sz="1600" b="1" dirty="0" smtClean="0">
                <a:latin typeface="Calibri"/>
                <a:cs typeface="Calibri"/>
              </a:rPr>
              <a:t>Abb.5.9: </a:t>
            </a:r>
            <a:r>
              <a:rPr lang="de-DE" sz="1600" dirty="0" smtClean="0">
                <a:latin typeface="Calibri"/>
                <a:cs typeface="Calibri"/>
              </a:rPr>
              <a:t>Landnutzungskarten von Wien und Umgebung der Jahre 2007/08; Nutzungsklassen sind unterteilt in: Bebauung (1-18), Straßen und Verkehr (19-23), Grünlandnutzung (24-31), Wasser (32)</a:t>
            </a:r>
          </a:p>
        </p:txBody>
      </p:sp>
    </p:spTree>
    <p:extLst>
      <p:ext uri="{BB962C8B-B14F-4D97-AF65-F5344CB8AC3E}">
        <p14:creationId xmlns:p14="http://schemas.microsoft.com/office/powerpoint/2010/main" val="15264219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27</a:t>
            </a:fld>
            <a:endParaRPr lang="de-DE" dirty="0"/>
          </a:p>
        </p:txBody>
      </p:sp>
      <p:sp>
        <p:nvSpPr>
          <p:cNvPr id="8" name="Textfeld 7"/>
          <p:cNvSpPr txBox="1"/>
          <p:nvPr/>
        </p:nvSpPr>
        <p:spPr>
          <a:xfrm>
            <a:off x="0" y="5520561"/>
            <a:ext cx="8964000" cy="584776"/>
          </a:xfrm>
          <a:prstGeom prst="rect">
            <a:avLst/>
          </a:prstGeom>
          <a:noFill/>
        </p:spPr>
        <p:txBody>
          <a:bodyPr wrap="square" rtlCol="0">
            <a:spAutoFit/>
          </a:bodyPr>
          <a:lstStyle/>
          <a:p>
            <a:r>
              <a:rPr lang="de-DE" sz="1600" b="1" dirty="0" smtClean="0">
                <a:latin typeface="Calibri"/>
                <a:cs typeface="Calibri"/>
              </a:rPr>
              <a:t>Abb.5.9: </a:t>
            </a:r>
            <a:r>
              <a:rPr lang="de-DE" sz="1600" dirty="0" smtClean="0">
                <a:latin typeface="Calibri"/>
                <a:cs typeface="Calibri"/>
              </a:rPr>
              <a:t>Landnutzungskarten von Wien und Umgebung für eine hypothetische Zukunft; Nutzungsklassen sind unterteilt in: Bebauung (1-18), Straßen und Verkehr (19-23), Grünlandnutzung (24-31), Wasser (32)</a:t>
            </a:r>
          </a:p>
        </p:txBody>
      </p:sp>
      <p:pic>
        <p:nvPicPr>
          <p:cNvPr id="3" name="Bild 2" descr="Abb.5.9_3.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1800" y="245781"/>
            <a:ext cx="7608753" cy="5274780"/>
          </a:xfrm>
          <a:prstGeom prst="rect">
            <a:avLst/>
          </a:prstGeom>
        </p:spPr>
      </p:pic>
    </p:spTree>
    <p:extLst>
      <p:ext uri="{BB962C8B-B14F-4D97-AF65-F5344CB8AC3E}">
        <p14:creationId xmlns:p14="http://schemas.microsoft.com/office/powerpoint/2010/main" val="15264219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Foliennummernplatzhalter 1"/>
          <p:cNvSpPr>
            <a:spLocks noGrp="1"/>
          </p:cNvSpPr>
          <p:nvPr>
            <p:ph type="sldNum" sz="quarter" idx="4294967295"/>
          </p:nvPr>
        </p:nvSpPr>
        <p:spPr>
          <a:xfrm>
            <a:off x="8040688" y="5813425"/>
            <a:ext cx="923925" cy="304800"/>
          </a:xfrm>
          <a:prstGeom prst="rect">
            <a:avLst/>
          </a:prstGeom>
        </p:spPr>
        <p:txBody>
          <a:bodyPr/>
          <a:lstStyle/>
          <a:p>
            <a:pPr>
              <a:defRPr/>
            </a:pPr>
            <a:r>
              <a:rPr lang="de-DE" altLang="de-DE" smtClean="0"/>
              <a:t>Folie </a:t>
            </a:r>
            <a:fld id="{654A73F8-A48E-4C88-8F5B-7EFF63BDEDC7}" type="slidenum">
              <a:rPr lang="de-DE" altLang="de-DE" smtClean="0"/>
              <a:pPr>
                <a:defRPr/>
              </a:pPr>
              <a:t>28</a:t>
            </a:fld>
            <a:endParaRPr lang="de-DE" altLang="de-DE"/>
          </a:p>
        </p:txBody>
      </p:sp>
      <p:pic>
        <p:nvPicPr>
          <p:cNvPr id="59394" name="Picture 2" descr="O:\h99100\Projekte\Zeitprojekte\APCC_Disseminierung\6_Foliensätze\Abspann.png"/>
          <p:cNvPicPr>
            <a:picLocks noChangeAspect="1" noChangeArrowheads="1"/>
          </p:cNvPicPr>
          <p:nvPr/>
        </p:nvPicPr>
        <p:blipFill rotWithShape="1">
          <a:blip r:embed="rId2">
            <a:extLst>
              <a:ext uri="{28A0092B-C50C-407E-A947-70E740481C1C}">
                <a14:useLocalDpi xmlns:a14="http://schemas.microsoft.com/office/drawing/2010/main" val="0"/>
              </a:ext>
            </a:extLst>
          </a:blip>
          <a:srcRect t="28866"/>
          <a:stretch/>
        </p:blipFill>
        <p:spPr bwMode="auto">
          <a:xfrm>
            <a:off x="0" y="1230297"/>
            <a:ext cx="9144000" cy="3657629"/>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8879595" y="0"/>
            <a:ext cx="264405" cy="611822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4761517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r>
              <a:rPr lang="de-DE" smtClean="0"/>
              <a:t>Folie </a:t>
            </a:r>
            <a:fld id="{32956C53-6A8F-0143-9AB8-E18F2462DC70}" type="slidenum">
              <a:rPr lang="de-DE" smtClean="0"/>
              <a:t>3</a:t>
            </a:fld>
            <a:endParaRPr lang="de-DE" dirty="0"/>
          </a:p>
        </p:txBody>
      </p:sp>
      <p:sp>
        <p:nvSpPr>
          <p:cNvPr id="7" name="Textfeld 6"/>
          <p:cNvSpPr txBox="1"/>
          <p:nvPr/>
        </p:nvSpPr>
        <p:spPr>
          <a:xfrm>
            <a:off x="955214" y="5595729"/>
            <a:ext cx="7085339" cy="338554"/>
          </a:xfrm>
          <a:prstGeom prst="rect">
            <a:avLst/>
          </a:prstGeom>
          <a:noFill/>
        </p:spPr>
        <p:txBody>
          <a:bodyPr wrap="square" rtlCol="0">
            <a:spAutoFit/>
          </a:bodyPr>
          <a:lstStyle/>
          <a:p>
            <a:r>
              <a:rPr lang="de-DE" sz="1600" b="1" dirty="0" smtClean="0">
                <a:latin typeface="Calibri"/>
                <a:cs typeface="Calibri"/>
              </a:rPr>
              <a:t>Abb.1.6: </a:t>
            </a:r>
            <a:r>
              <a:rPr lang="de-DE" sz="1600" dirty="0" smtClean="0"/>
              <a:t>Zeitreihe </a:t>
            </a:r>
            <a:r>
              <a:rPr lang="de-DE" sz="1600" dirty="0"/>
              <a:t>der beobachteten </a:t>
            </a:r>
            <a:r>
              <a:rPr lang="de-DE" sz="1600" dirty="0" smtClean="0"/>
              <a:t>anthropogenen globalen CO</a:t>
            </a:r>
            <a:r>
              <a:rPr lang="de-DE" sz="1600" baseline="-25000" dirty="0" smtClean="0"/>
              <a:t>2</a:t>
            </a:r>
            <a:r>
              <a:rPr lang="de-DE" sz="1600" dirty="0" smtClean="0"/>
              <a:t>-Emissionen</a:t>
            </a:r>
          </a:p>
        </p:txBody>
      </p:sp>
      <p:pic>
        <p:nvPicPr>
          <p:cNvPr id="2" name="Bild 1" descr="Abb.1.6.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5214" y="235915"/>
            <a:ext cx="6367852" cy="5359814"/>
          </a:xfrm>
          <a:prstGeom prst="rect">
            <a:avLst/>
          </a:prstGeom>
        </p:spPr>
      </p:pic>
    </p:spTree>
    <p:extLst>
      <p:ext uri="{BB962C8B-B14F-4D97-AF65-F5344CB8AC3E}">
        <p14:creationId xmlns:p14="http://schemas.microsoft.com/office/powerpoint/2010/main" val="27043189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r>
              <a:rPr lang="de-DE" smtClean="0"/>
              <a:t>Folie </a:t>
            </a:r>
            <a:fld id="{32956C53-6A8F-0143-9AB8-E18F2462DC70}" type="slidenum">
              <a:rPr lang="de-DE" smtClean="0"/>
              <a:t>4</a:t>
            </a:fld>
            <a:endParaRPr lang="de-DE" dirty="0"/>
          </a:p>
        </p:txBody>
      </p:sp>
      <p:sp>
        <p:nvSpPr>
          <p:cNvPr id="5" name="Textfeld 4"/>
          <p:cNvSpPr txBox="1"/>
          <p:nvPr/>
        </p:nvSpPr>
        <p:spPr>
          <a:xfrm>
            <a:off x="0" y="5388313"/>
            <a:ext cx="8964000" cy="584775"/>
          </a:xfrm>
          <a:prstGeom prst="rect">
            <a:avLst/>
          </a:prstGeom>
          <a:noFill/>
        </p:spPr>
        <p:txBody>
          <a:bodyPr wrap="square" rtlCol="0">
            <a:spAutoFit/>
          </a:bodyPr>
          <a:lstStyle/>
          <a:p>
            <a:r>
              <a:rPr lang="de-DE" sz="1600" b="1" dirty="0" smtClean="0">
                <a:latin typeface="Calibri"/>
                <a:cs typeface="Calibri"/>
              </a:rPr>
              <a:t>Abb.S.1.3: </a:t>
            </a:r>
            <a:r>
              <a:rPr lang="de-DE" sz="1600" dirty="0"/>
              <a:t>Beobachtete und modellierte </a:t>
            </a:r>
            <a:r>
              <a:rPr lang="de-DE" sz="1600" dirty="0" smtClean="0"/>
              <a:t>globale Mitteltemperatur </a:t>
            </a:r>
            <a:r>
              <a:rPr lang="de-DE" sz="1600" dirty="0"/>
              <a:t>in </a:t>
            </a:r>
            <a:r>
              <a:rPr lang="de-DE" sz="1600" dirty="0" smtClean="0"/>
              <a:t>Bodennähe von 1950 bis 2100</a:t>
            </a:r>
            <a:r>
              <a:rPr lang="de-DE" sz="1600" dirty="0"/>
              <a:t> </a:t>
            </a:r>
            <a:r>
              <a:rPr lang="de-DE" sz="1600" dirty="0" smtClean="0"/>
              <a:t>als </a:t>
            </a:r>
            <a:r>
              <a:rPr lang="de-DE" sz="1600" dirty="0"/>
              <a:t>Abweichung vom Mittelwert </a:t>
            </a:r>
            <a:r>
              <a:rPr lang="de-DE" sz="1600" dirty="0" smtClean="0"/>
              <a:t>1980</a:t>
            </a:r>
            <a:r>
              <a:rPr lang="de-DE" sz="1600" dirty="0"/>
              <a:t>–1999, </a:t>
            </a:r>
            <a:r>
              <a:rPr lang="de-DE" sz="1600" dirty="0" smtClean="0"/>
              <a:t>berechnet </a:t>
            </a:r>
            <a:r>
              <a:rPr lang="de-DE" sz="1600" dirty="0"/>
              <a:t>für vier repräsentative </a:t>
            </a:r>
            <a:r>
              <a:rPr lang="de-DE" sz="1600" dirty="0" smtClean="0"/>
              <a:t>Konzentrationspfade </a:t>
            </a:r>
            <a:r>
              <a:rPr lang="de-DE" sz="1600" dirty="0"/>
              <a:t>(RCPs</a:t>
            </a:r>
            <a:r>
              <a:rPr lang="de-DE" sz="1600" dirty="0" smtClean="0"/>
              <a:t>)</a:t>
            </a:r>
            <a:endParaRPr lang="de-DE" sz="1600" dirty="0"/>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4562" y="0"/>
            <a:ext cx="5752544" cy="5388313"/>
          </a:xfrm>
          <a:prstGeom prst="rect">
            <a:avLst/>
          </a:prstGeom>
        </p:spPr>
      </p:pic>
    </p:spTree>
    <p:extLst>
      <p:ext uri="{BB962C8B-B14F-4D97-AF65-F5344CB8AC3E}">
        <p14:creationId xmlns:p14="http://schemas.microsoft.com/office/powerpoint/2010/main" val="22558895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85865" y="2025858"/>
            <a:ext cx="8540636" cy="2900079"/>
          </a:xfrm>
        </p:spPr>
        <p:txBody>
          <a:bodyPr/>
          <a:lstStyle/>
          <a:p>
            <a:r>
              <a:rPr lang="de-DE" dirty="0"/>
              <a:t>Band 1, Kapitel 2: </a:t>
            </a:r>
            <a:r>
              <a:rPr lang="de-DE" dirty="0" smtClean="0"/>
              <a:t/>
            </a:r>
            <a:br>
              <a:rPr lang="de-DE" dirty="0" smtClean="0"/>
            </a:br>
            <a:r>
              <a:rPr lang="de-DE" dirty="0" smtClean="0"/>
              <a:t>Emissionen </a:t>
            </a:r>
            <a:r>
              <a:rPr lang="de-DE" dirty="0"/>
              <a:t>und Konzentrationen strahlungswirksamer atmosphärischer Spurenstoffe</a:t>
            </a:r>
            <a:br>
              <a:rPr lang="de-DE" dirty="0"/>
            </a:br>
            <a:endParaRPr lang="de-DE" dirty="0"/>
          </a:p>
        </p:txBody>
      </p:sp>
    </p:spTree>
    <p:extLst>
      <p:ext uri="{BB962C8B-B14F-4D97-AF65-F5344CB8AC3E}">
        <p14:creationId xmlns:p14="http://schemas.microsoft.com/office/powerpoint/2010/main" val="3216874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r>
              <a:rPr lang="de-DE" smtClean="0"/>
              <a:t>Folie </a:t>
            </a:r>
            <a:fld id="{32956C53-6A8F-0143-9AB8-E18F2462DC70}" type="slidenum">
              <a:rPr lang="de-DE" smtClean="0"/>
              <a:t>6</a:t>
            </a:fld>
            <a:endParaRPr lang="de-DE" dirty="0"/>
          </a:p>
        </p:txBody>
      </p:sp>
      <p:sp>
        <p:nvSpPr>
          <p:cNvPr id="5" name="Textfeld 4"/>
          <p:cNvSpPr txBox="1"/>
          <p:nvPr/>
        </p:nvSpPr>
        <p:spPr>
          <a:xfrm>
            <a:off x="223668" y="1241090"/>
            <a:ext cx="8410152" cy="4893647"/>
          </a:xfrm>
          <a:prstGeom prst="rect">
            <a:avLst/>
          </a:prstGeom>
          <a:noFill/>
        </p:spPr>
        <p:txBody>
          <a:bodyPr wrap="square" rtlCol="0">
            <a:spAutoFit/>
          </a:bodyPr>
          <a:lstStyle/>
          <a:p>
            <a:pPr marL="342900" indent="-342900">
              <a:buFont typeface="Arial"/>
              <a:buChar char="•"/>
            </a:pPr>
            <a:r>
              <a:rPr lang="de-DE" sz="2400" dirty="0" smtClean="0">
                <a:latin typeface="+mj-lt"/>
              </a:rPr>
              <a:t>Hinsichtlich freigesetzter Menge und Wirksamkeit ist CO</a:t>
            </a:r>
            <a:r>
              <a:rPr lang="de-DE" sz="2400" baseline="-25000" dirty="0" smtClean="0">
                <a:latin typeface="+mj-lt"/>
              </a:rPr>
              <a:t>2</a:t>
            </a:r>
            <a:r>
              <a:rPr lang="de-DE" sz="2400" dirty="0" smtClean="0">
                <a:latin typeface="+mj-lt"/>
              </a:rPr>
              <a:t> (85%) in Ö. das wichtigste Treibhausgas (THG); 79% der nationalen Emissionen entstehen durch Nutzung fossiler Energieträger, davon ca. 1/3 im Verkehr; Anteile CH</a:t>
            </a:r>
            <a:r>
              <a:rPr lang="de-DE" sz="2400" baseline="-25000" dirty="0" smtClean="0">
                <a:latin typeface="+mj-lt"/>
              </a:rPr>
              <a:t>4</a:t>
            </a:r>
            <a:r>
              <a:rPr lang="de-DE" sz="2400" dirty="0" smtClean="0">
                <a:latin typeface="+mj-lt"/>
              </a:rPr>
              <a:t> (7%) und N</a:t>
            </a:r>
            <a:r>
              <a:rPr lang="de-DE" sz="2400" baseline="-25000" dirty="0" smtClean="0">
                <a:latin typeface="+mj-lt"/>
              </a:rPr>
              <a:t>2</a:t>
            </a:r>
            <a:r>
              <a:rPr lang="de-DE" sz="2400" dirty="0" smtClean="0">
                <a:latin typeface="+mj-lt"/>
              </a:rPr>
              <a:t>O (6%)</a:t>
            </a:r>
          </a:p>
          <a:p>
            <a:pPr marL="342900" indent="-342900">
              <a:buFont typeface="Arial"/>
              <a:buChar char="•"/>
            </a:pPr>
            <a:r>
              <a:rPr lang="de-DE" sz="2400" dirty="0" smtClean="0">
                <a:latin typeface="+mj-lt"/>
              </a:rPr>
              <a:t>1990-2010 stiegen Emissionen um 19%, hauptverursacht durch Verkehr und verringerte </a:t>
            </a:r>
            <a:r>
              <a:rPr lang="de-DE" sz="2400" dirty="0" err="1" smtClean="0">
                <a:latin typeface="+mj-lt"/>
              </a:rPr>
              <a:t>Senkenfunktion</a:t>
            </a:r>
            <a:r>
              <a:rPr lang="de-DE" sz="2400" dirty="0" smtClean="0">
                <a:latin typeface="+mj-lt"/>
              </a:rPr>
              <a:t> der Wälder; THG-Emissionen liegen 18,8% über Kyoto-Ziel für Periode 2008-2012</a:t>
            </a:r>
          </a:p>
          <a:p>
            <a:pPr marL="342900" indent="-342900">
              <a:buFont typeface="Arial"/>
              <a:buChar char="•"/>
            </a:pPr>
            <a:r>
              <a:rPr lang="de-DE" sz="2400" dirty="0" smtClean="0">
                <a:latin typeface="+mj-lt"/>
              </a:rPr>
              <a:t>THG-Konzentrationsmessungen in Ö. stimmen gut mit internationalen Daten überein</a:t>
            </a:r>
            <a:r>
              <a:rPr lang="de-DE" sz="2400" dirty="0">
                <a:latin typeface="+mj-lt"/>
              </a:rPr>
              <a:t>. CO</a:t>
            </a:r>
            <a:r>
              <a:rPr lang="de-DE" sz="2400" baseline="-25000" dirty="0">
                <a:latin typeface="+mj-lt"/>
              </a:rPr>
              <a:t>2</a:t>
            </a:r>
            <a:r>
              <a:rPr lang="de-DE" sz="2400" dirty="0">
                <a:latin typeface="+mj-lt"/>
              </a:rPr>
              <a:t>: +2,5 </a:t>
            </a:r>
            <a:r>
              <a:rPr lang="de-DE" sz="2400" dirty="0" smtClean="0">
                <a:latin typeface="+mj-lt"/>
              </a:rPr>
              <a:t>ppm/Jahr</a:t>
            </a:r>
          </a:p>
          <a:p>
            <a:pPr marL="342900" indent="-342900">
              <a:buFont typeface="Arial"/>
              <a:buChar char="•"/>
            </a:pPr>
            <a:r>
              <a:rPr lang="de-AT" sz="2400" dirty="0">
                <a:latin typeface="+mj-lt"/>
              </a:rPr>
              <a:t>Aerosole sind wichtig für die Strahlungsbilanz: Ruß und Verbrennungsprodukte aus Biomasse führen zu </a:t>
            </a:r>
            <a:r>
              <a:rPr lang="de-AT" sz="2400" dirty="0" smtClean="0">
                <a:latin typeface="+mj-lt"/>
              </a:rPr>
              <a:t>Erwärmung, </a:t>
            </a:r>
            <a:r>
              <a:rPr lang="de-AT" sz="2400" dirty="0" err="1">
                <a:latin typeface="+mj-lt"/>
              </a:rPr>
              <a:t>Sulfatteilchen</a:t>
            </a:r>
            <a:r>
              <a:rPr lang="de-AT" sz="2400" dirty="0">
                <a:latin typeface="+mj-lt"/>
              </a:rPr>
              <a:t> dagegen wirken insbesondere bei Wolkenbildung </a:t>
            </a:r>
            <a:r>
              <a:rPr lang="de-AT" sz="2400" dirty="0" smtClean="0">
                <a:latin typeface="+mj-lt"/>
              </a:rPr>
              <a:t>kühlend</a:t>
            </a:r>
            <a:endParaRPr lang="de-AT" sz="2400" dirty="0">
              <a:latin typeface="+mj-lt"/>
            </a:endParaRPr>
          </a:p>
        </p:txBody>
      </p:sp>
      <p:sp>
        <p:nvSpPr>
          <p:cNvPr id="7" name="Textfeld 6"/>
          <p:cNvSpPr txBox="1"/>
          <p:nvPr/>
        </p:nvSpPr>
        <p:spPr>
          <a:xfrm>
            <a:off x="223668" y="247301"/>
            <a:ext cx="8410152" cy="954107"/>
          </a:xfrm>
          <a:prstGeom prst="rect">
            <a:avLst/>
          </a:prstGeom>
          <a:noFill/>
        </p:spPr>
        <p:txBody>
          <a:bodyPr wrap="square" rtlCol="0">
            <a:spAutoFit/>
          </a:bodyPr>
          <a:lstStyle/>
          <a:p>
            <a:r>
              <a:rPr lang="de-DE" sz="2800" b="1" dirty="0" smtClean="0">
                <a:latin typeface="+mj-lt"/>
              </a:rPr>
              <a:t>Zusammenfassung der wichtigsten Botschaften</a:t>
            </a:r>
          </a:p>
          <a:p>
            <a:endParaRPr lang="de-DE" sz="1400" b="1" dirty="0" smtClean="0">
              <a:latin typeface="+mj-lt"/>
            </a:endParaRPr>
          </a:p>
          <a:p>
            <a:pPr algn="r"/>
            <a:r>
              <a:rPr lang="de-DE" sz="1400" b="1" dirty="0" smtClean="0">
                <a:latin typeface="+mj-lt"/>
              </a:rPr>
              <a:t>Zur vollständige Liste der Kernaussagen siehe  AAR14, B1K2, Seite 174 f</a:t>
            </a:r>
            <a:endParaRPr lang="de-DE" sz="1400" b="1" dirty="0">
              <a:latin typeface="+mj-lt"/>
            </a:endParaRPr>
          </a:p>
        </p:txBody>
      </p:sp>
    </p:spTree>
    <p:extLst>
      <p:ext uri="{BB962C8B-B14F-4D97-AF65-F5344CB8AC3E}">
        <p14:creationId xmlns:p14="http://schemas.microsoft.com/office/powerpoint/2010/main" val="10249699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495" y="457201"/>
            <a:ext cx="8310186" cy="4993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495" y="457201"/>
            <a:ext cx="8310186" cy="4993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feld 5"/>
          <p:cNvSpPr txBox="1">
            <a:spLocks noChangeArrowheads="1"/>
          </p:cNvSpPr>
          <p:nvPr/>
        </p:nvSpPr>
        <p:spPr bwMode="auto">
          <a:xfrm>
            <a:off x="765175" y="5643563"/>
            <a:ext cx="73771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de-DE" altLang="de-DE" sz="1600" b="1" dirty="0"/>
              <a:t>Abb.2.1: </a:t>
            </a:r>
            <a:r>
              <a:rPr lang="de-DE" altLang="de-DE" sz="1600" dirty="0"/>
              <a:t>Verlauf der THG Emissionen Österreichs nach Daten des Umweltbundesamts</a:t>
            </a:r>
          </a:p>
        </p:txBody>
      </p:sp>
      <p:sp>
        <p:nvSpPr>
          <p:cNvPr id="16" name="Rechteck 15"/>
          <p:cNvSpPr/>
          <p:nvPr/>
        </p:nvSpPr>
        <p:spPr>
          <a:xfrm>
            <a:off x="5583083" y="4241488"/>
            <a:ext cx="153778" cy="315916"/>
          </a:xfrm>
          <a:prstGeom prst="rect">
            <a:avLst/>
          </a:prstGeom>
          <a:solidFill>
            <a:schemeClr val="bg1"/>
          </a:solidFill>
          <a:ln w="5080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7" name="Gerade Verbindung 16"/>
          <p:cNvCxnSpPr/>
          <p:nvPr/>
        </p:nvCxnSpPr>
        <p:spPr>
          <a:xfrm>
            <a:off x="5586258" y="4420879"/>
            <a:ext cx="160613" cy="0"/>
          </a:xfrm>
          <a:prstGeom prst="line">
            <a:avLst/>
          </a:prstGeom>
          <a:ln w="508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 name="Foliennummernplatzhalter 1"/>
          <p:cNvSpPr>
            <a:spLocks noGrp="1"/>
          </p:cNvSpPr>
          <p:nvPr>
            <p:ph type="sldNum" sz="quarter" idx="12"/>
          </p:nvPr>
        </p:nvSpPr>
        <p:spPr>
          <a:xfrm>
            <a:off x="8040553" y="5812949"/>
            <a:ext cx="923447" cy="306000"/>
          </a:xfrm>
        </p:spPr>
        <p:txBody>
          <a:bodyPr/>
          <a:lstStyle/>
          <a:p>
            <a:r>
              <a:rPr lang="de-DE" dirty="0" smtClean="0"/>
              <a:t>Folie </a:t>
            </a:r>
            <a:fld id="{32956C53-6A8F-0143-9AB8-E18F2462DC70}" type="slidenum">
              <a:rPr lang="de-DE" smtClean="0"/>
              <a:t>7</a:t>
            </a:fld>
            <a:endParaRPr lang="de-DE" dirty="0"/>
          </a:p>
        </p:txBody>
      </p:sp>
    </p:spTree>
    <p:extLst>
      <p:ext uri="{BB962C8B-B14F-4D97-AF65-F5344CB8AC3E}">
        <p14:creationId xmlns:p14="http://schemas.microsoft.com/office/powerpoint/2010/main" val="116805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dirty="0" smtClean="0"/>
              <a:t>Folie </a:t>
            </a:r>
            <a:fld id="{32956C53-6A8F-0143-9AB8-E18F2462DC70}" type="slidenum">
              <a:rPr lang="de-DE" smtClean="0"/>
              <a:t>8</a:t>
            </a:fld>
            <a:endParaRPr lang="de-DE" dirty="0"/>
          </a:p>
        </p:txBody>
      </p:sp>
      <p:sp>
        <p:nvSpPr>
          <p:cNvPr id="6" name="Textfeld 5"/>
          <p:cNvSpPr txBox="1"/>
          <p:nvPr/>
        </p:nvSpPr>
        <p:spPr>
          <a:xfrm>
            <a:off x="454527" y="5440947"/>
            <a:ext cx="8047789" cy="338554"/>
          </a:xfrm>
          <a:prstGeom prst="rect">
            <a:avLst/>
          </a:prstGeom>
          <a:noFill/>
        </p:spPr>
        <p:txBody>
          <a:bodyPr wrap="square" rtlCol="0">
            <a:spAutoFit/>
          </a:bodyPr>
          <a:lstStyle/>
          <a:p>
            <a:r>
              <a:rPr lang="de-DE" sz="1600" b="1" dirty="0" smtClean="0">
                <a:latin typeface="Calibri"/>
                <a:cs typeface="Calibri"/>
              </a:rPr>
              <a:t>Abb.5.1: </a:t>
            </a:r>
            <a:r>
              <a:rPr lang="de-DE" sz="1600" dirty="0" smtClean="0">
                <a:latin typeface="Calibri"/>
                <a:cs typeface="Calibri"/>
              </a:rPr>
              <a:t>Messreihen der CO</a:t>
            </a:r>
            <a:r>
              <a:rPr lang="de-DE" sz="1600" baseline="-25000" dirty="0" smtClean="0">
                <a:latin typeface="Calibri"/>
                <a:cs typeface="Calibri"/>
              </a:rPr>
              <a:t>2</a:t>
            </a:r>
            <a:r>
              <a:rPr lang="de-DE" sz="1600" dirty="0" smtClean="0">
                <a:latin typeface="Calibri"/>
                <a:cs typeface="Calibri"/>
              </a:rPr>
              <a:t>-Konzentrationen auf </a:t>
            </a:r>
            <a:r>
              <a:rPr lang="de-DE" sz="1600" dirty="0" err="1" smtClean="0">
                <a:latin typeface="Calibri"/>
                <a:cs typeface="Calibri"/>
              </a:rPr>
              <a:t>Mauna</a:t>
            </a:r>
            <a:r>
              <a:rPr lang="de-DE" sz="1600" dirty="0" smtClean="0">
                <a:latin typeface="Calibri"/>
                <a:cs typeface="Calibri"/>
              </a:rPr>
              <a:t> </a:t>
            </a:r>
            <a:r>
              <a:rPr lang="de-DE" sz="1600" dirty="0" err="1" smtClean="0">
                <a:latin typeface="Calibri"/>
                <a:cs typeface="Calibri"/>
              </a:rPr>
              <a:t>Loa</a:t>
            </a:r>
            <a:r>
              <a:rPr lang="de-DE" sz="1600" dirty="0" smtClean="0">
                <a:latin typeface="Calibri"/>
                <a:cs typeface="Calibri"/>
              </a:rPr>
              <a:t> und am hohen Sonnblick</a:t>
            </a:r>
            <a:r>
              <a:rPr lang="de-DE" sz="1600" b="1" dirty="0" smtClean="0">
                <a:latin typeface="Calibri"/>
                <a:cs typeface="Calibri"/>
              </a:rPr>
              <a:t> </a:t>
            </a:r>
            <a:endParaRPr lang="de-DE" sz="1600" dirty="0"/>
          </a:p>
        </p:txBody>
      </p:sp>
      <p:pic>
        <p:nvPicPr>
          <p:cNvPr id="7" name="Bild 6" descr="Abb.5.4.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1692" y="321733"/>
            <a:ext cx="7874328" cy="4961468"/>
          </a:xfrm>
          <a:prstGeom prst="rect">
            <a:avLst/>
          </a:prstGeom>
        </p:spPr>
      </p:pic>
    </p:spTree>
    <p:extLst>
      <p:ext uri="{BB962C8B-B14F-4D97-AF65-F5344CB8AC3E}">
        <p14:creationId xmlns:p14="http://schemas.microsoft.com/office/powerpoint/2010/main" val="17491108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85865" y="2302954"/>
            <a:ext cx="8540636" cy="1998112"/>
          </a:xfrm>
        </p:spPr>
        <p:txBody>
          <a:bodyPr/>
          <a:lstStyle/>
          <a:p>
            <a:r>
              <a:rPr lang="de-DE" dirty="0"/>
              <a:t>Band 1, Kapitel 3</a:t>
            </a:r>
            <a:r>
              <a:rPr lang="de-DE" dirty="0" smtClean="0"/>
              <a:t>:</a:t>
            </a:r>
            <a:br>
              <a:rPr lang="de-DE" dirty="0" smtClean="0"/>
            </a:br>
            <a:r>
              <a:rPr lang="de-DE" dirty="0" smtClean="0"/>
              <a:t> </a:t>
            </a:r>
            <a:r>
              <a:rPr lang="de-DE" dirty="0"/>
              <a:t>Vergangene </a:t>
            </a:r>
            <a:r>
              <a:rPr lang="de-DE" dirty="0" smtClean="0"/>
              <a:t>Klimaänderung</a:t>
            </a:r>
            <a:br>
              <a:rPr lang="de-DE" dirty="0" smtClean="0"/>
            </a:br>
            <a:r>
              <a:rPr lang="de-DE" dirty="0" smtClean="0"/>
              <a:t>in </a:t>
            </a:r>
            <a:r>
              <a:rPr lang="de-DE" dirty="0"/>
              <a:t>Österreich</a:t>
            </a:r>
            <a:br>
              <a:rPr lang="de-DE" dirty="0"/>
            </a:br>
            <a:endParaRPr lang="de-DE" dirty="0"/>
          </a:p>
        </p:txBody>
      </p:sp>
    </p:spTree>
    <p:extLst>
      <p:ext uri="{BB962C8B-B14F-4D97-AF65-F5344CB8AC3E}">
        <p14:creationId xmlns:p14="http://schemas.microsoft.com/office/powerpoint/2010/main" val="1162132803"/>
      </p:ext>
    </p:extLst>
  </p:cSld>
  <p:clrMapOvr>
    <a:masterClrMapping/>
  </p:clrMapOvr>
  <p:timing>
    <p:tnLst>
      <p:par>
        <p:cTn id="1" dur="indefinite" restart="never" nodeType="tmRoot"/>
      </p:par>
    </p:tnLst>
  </p:timing>
</p:sld>
</file>

<file path=ppt/theme/theme1.xml><?xml version="1.0" encoding="utf-8"?>
<a:theme xmlns:a="http://schemas.openxmlformats.org/drawingml/2006/main" name="Titelsei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3180</Words>
  <Application>Microsoft Office PowerPoint</Application>
  <PresentationFormat>Bildschirmpräsentation (4:3)</PresentationFormat>
  <Paragraphs>173</Paragraphs>
  <Slides>28</Slides>
  <Notes>17</Notes>
  <HiddenSlides>0</HiddenSlides>
  <MMClips>0</MMClips>
  <ScaleCrop>false</ScaleCrop>
  <HeadingPairs>
    <vt:vector size="4" baseType="variant">
      <vt:variant>
        <vt:lpstr>Design</vt:lpstr>
      </vt:variant>
      <vt:variant>
        <vt:i4>1</vt:i4>
      </vt:variant>
      <vt:variant>
        <vt:lpstr>Folientitel</vt:lpstr>
      </vt:variant>
      <vt:variant>
        <vt:i4>28</vt:i4>
      </vt:variant>
    </vt:vector>
  </HeadingPairs>
  <TitlesOfParts>
    <vt:vector size="29" baseType="lpstr">
      <vt:lpstr>Titelseite</vt:lpstr>
      <vt:lpstr>Band 1, Kapitel 1:  Das globale Klimasystem und Ursachen des Klimawandels </vt:lpstr>
      <vt:lpstr>PowerPoint-Präsentation</vt:lpstr>
      <vt:lpstr>PowerPoint-Präsentation</vt:lpstr>
      <vt:lpstr>PowerPoint-Präsentation</vt:lpstr>
      <vt:lpstr>Band 1, Kapitel 2:  Emissionen und Konzentrationen strahlungswirksamer atmosphärischer Spurenstoffe </vt:lpstr>
      <vt:lpstr>PowerPoint-Präsentation</vt:lpstr>
      <vt:lpstr>PowerPoint-Präsentation</vt:lpstr>
      <vt:lpstr>PowerPoint-Präsentation</vt:lpstr>
      <vt:lpstr>Band 1, Kapitel 3:  Vergangene Klimaänderung in Österreich </vt:lpstr>
      <vt:lpstr>PowerPoint-Präsentation</vt:lpstr>
      <vt:lpstr>PowerPoint-Präsentation</vt:lpstr>
      <vt:lpstr>PowerPoint-Präsentation</vt:lpstr>
      <vt:lpstr>PowerPoint-Präsentation</vt:lpstr>
      <vt:lpstr>Band 1, Kapitel 4: Zukünftige Klimaentwicklung </vt:lpstr>
      <vt:lpstr>PowerPoint-Präsentation</vt:lpstr>
      <vt:lpstr>PowerPoint-Präsentation</vt:lpstr>
      <vt:lpstr>PowerPoint-Präsentation</vt:lpstr>
      <vt:lpstr>PowerPoint-Präsentation</vt:lpstr>
      <vt:lpstr>Band 1, Kapitel 5: Zusammenschau, Schlussfolgerungen und Perspektiven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Benedikt Becsi</dc:creator>
  <cp:lastModifiedBy>Benni Becsi</cp:lastModifiedBy>
  <cp:revision>212</cp:revision>
  <dcterms:created xsi:type="dcterms:W3CDTF">2014-12-11T09:58:54Z</dcterms:created>
  <dcterms:modified xsi:type="dcterms:W3CDTF">2015-08-04T10:20:00Z</dcterms:modified>
</cp:coreProperties>
</file>