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handoutMasterIdLst>
    <p:handoutMasterId r:id="rId34"/>
  </p:handoutMasterIdLst>
  <p:sldIdLst>
    <p:sldId id="256" r:id="rId2"/>
    <p:sldId id="257" r:id="rId3"/>
    <p:sldId id="258" r:id="rId4"/>
    <p:sldId id="259" r:id="rId5"/>
    <p:sldId id="260" r:id="rId6"/>
    <p:sldId id="261" r:id="rId7"/>
    <p:sldId id="262" r:id="rId8"/>
    <p:sldId id="285" r:id="rId9"/>
    <p:sldId id="286" r:id="rId10"/>
    <p:sldId id="264" r:id="rId11"/>
    <p:sldId id="265" r:id="rId12"/>
    <p:sldId id="266" r:id="rId13"/>
    <p:sldId id="269" r:id="rId14"/>
    <p:sldId id="267" r:id="rId15"/>
    <p:sldId id="268" r:id="rId16"/>
    <p:sldId id="270" r:id="rId17"/>
    <p:sldId id="271" r:id="rId18"/>
    <p:sldId id="272" r:id="rId19"/>
    <p:sldId id="273" r:id="rId20"/>
    <p:sldId id="274" r:id="rId21"/>
    <p:sldId id="278" r:id="rId22"/>
    <p:sldId id="275" r:id="rId23"/>
    <p:sldId id="276" r:id="rId24"/>
    <p:sldId id="277" r:id="rId25"/>
    <p:sldId id="279" r:id="rId26"/>
    <p:sldId id="280" r:id="rId27"/>
    <p:sldId id="283" r:id="rId28"/>
    <p:sldId id="284" r:id="rId29"/>
    <p:sldId id="281" r:id="rId30"/>
    <p:sldId id="282" r:id="rId31"/>
    <p:sldId id="287" r:id="rId32"/>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37824"/>
    <a:srgbClr val="87B62C"/>
    <a:srgbClr val="1B2172"/>
    <a:srgbClr val="421254"/>
    <a:srgbClr val="FCE4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9" autoAdjust="0"/>
    <p:restoredTop sz="74492" autoAdjust="0"/>
  </p:normalViewPr>
  <p:slideViewPr>
    <p:cSldViewPr snapToGrid="0" snapToObjects="1">
      <p:cViewPr>
        <p:scale>
          <a:sx n="75" d="100"/>
          <a:sy n="75" d="100"/>
        </p:scale>
        <p:origin x="-2046"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8A3A29-A128-D742-90F2-E09127698C32}" type="datetime1">
              <a:rPr lang="de-AT" smtClean="0"/>
              <a:t>17.07.2015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22A9DC-3BA0-A948-B356-46420AA1E84B}" type="slidenum">
              <a:rPr lang="de-DE" smtClean="0"/>
              <a:t>‹Nr.›</a:t>
            </a:fld>
            <a:endParaRPr lang="de-DE"/>
          </a:p>
        </p:txBody>
      </p:sp>
    </p:spTree>
    <p:extLst>
      <p:ext uri="{BB962C8B-B14F-4D97-AF65-F5344CB8AC3E}">
        <p14:creationId xmlns:p14="http://schemas.microsoft.com/office/powerpoint/2010/main" val="14043105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BFBFCE-265E-EF4B-8100-47F2B67E3C3C}" type="datetime1">
              <a:rPr lang="de-AT" smtClean="0"/>
              <a:t>17.07.2015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C39545-3DE9-4D46-9C56-3010817E2D96}" type="slidenum">
              <a:rPr lang="de-DE" smtClean="0"/>
              <a:t>‹Nr.›</a:t>
            </a:fld>
            <a:endParaRPr lang="de-DE"/>
          </a:p>
        </p:txBody>
      </p:sp>
    </p:spTree>
    <p:extLst>
      <p:ext uri="{BB962C8B-B14F-4D97-AF65-F5344CB8AC3E}">
        <p14:creationId xmlns:p14="http://schemas.microsoft.com/office/powerpoint/2010/main" val="315911165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Schnittstellen zwischen globalem Treibersystem und lokalen/regionalen Mensch-Umwelt-Systemen als Reaktionssystem zwischen Natur- und Anthroposphäre</a:t>
            </a:r>
          </a:p>
          <a:p>
            <a:r>
              <a:rPr lang="de-DE" sz="1200" kern="1200" dirty="0" smtClean="0">
                <a:solidFill>
                  <a:schemeClr val="tx1"/>
                </a:solidFill>
                <a:effectLst/>
                <a:latin typeface="+mn-lt"/>
                <a:ea typeface="+mn-ea"/>
                <a:cs typeface="+mn-cs"/>
              </a:rPr>
              <a:t>Erst die Gesamtheit aller durch entsprechende Indikatoren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(Landschaftselemente bzw. Parameter) repräsentierten Natursphären erlaubt es, die Auswirkungen des globalen Klimawandels auf einen Raum und die daraus resultierenden Folgeerscheinungen für die Anthroposphäre darzustellen (</a:t>
            </a:r>
            <a:r>
              <a:rPr lang="de-DE" sz="1200" kern="1200" dirty="0" err="1" smtClean="0">
                <a:solidFill>
                  <a:schemeClr val="tx1"/>
                </a:solidFill>
                <a:effectLst/>
                <a:latin typeface="+mn-lt"/>
                <a:ea typeface="+mn-ea"/>
                <a:cs typeface="+mn-cs"/>
              </a:rPr>
              <a:t>Stötter</a:t>
            </a:r>
            <a:r>
              <a:rPr lang="de-DE" sz="1200" kern="1200" dirty="0" smtClean="0">
                <a:solidFill>
                  <a:schemeClr val="tx1"/>
                </a:solidFill>
                <a:effectLst/>
                <a:latin typeface="+mn-lt"/>
                <a:ea typeface="+mn-ea"/>
                <a:cs typeface="+mn-cs"/>
              </a:rPr>
              <a: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1994). Dabei gilt zu beachten, dass die Folgeerscheinungen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für die Anthroposphäre entweder direkt kausal mit den veränderten Natursystemen (bzw. deren Indikatoren) in einem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Wirkungszusammenhang stehen können oder aber einem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interpretativen Prozess unterliegen, der durch ein reines Verständnis der natürlichen Indikatoren nicht nachvollziehbar ist.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Kopplung zwischen dem Treibersystem und den Reaktionssystemen wird durch eine Reihe von Schnittstellen charakterisiert.</a:t>
            </a:r>
            <a:r>
              <a:rPr lang="de-DE" sz="1200" kern="1200" baseline="0" dirty="0" smtClean="0">
                <a:solidFill>
                  <a:schemeClr val="tx1"/>
                </a:solidFill>
                <a:effectLst/>
                <a:latin typeface="+mn-lt"/>
                <a:ea typeface="+mn-ea"/>
                <a:cs typeface="+mn-cs"/>
              </a:rPr>
              <a:t> </a:t>
            </a:r>
            <a:r>
              <a:rPr lang="de-DE" sz="1200" b="1" kern="1200" baseline="0" dirty="0" smtClean="0">
                <a:solidFill>
                  <a:schemeClr val="tx1"/>
                </a:solidFill>
                <a:effectLst/>
                <a:latin typeface="+mn-lt"/>
                <a:ea typeface="+mn-ea"/>
                <a:cs typeface="+mn-cs"/>
              </a:rPr>
              <a:t>(AAR14, B2K1, Seite 390)</a:t>
            </a:r>
            <a:endParaRPr lang="de-DE" sz="1200" b="1"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3</a:t>
            </a:fld>
            <a:endParaRPr lang="de-DE"/>
          </a:p>
        </p:txBody>
      </p:sp>
    </p:spTree>
    <p:extLst>
      <p:ext uri="{BB962C8B-B14F-4D97-AF65-F5344CB8AC3E}">
        <p14:creationId xmlns:p14="http://schemas.microsoft.com/office/powerpoint/2010/main" val="204332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Durch ein stationäres</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Gewitter mit &gt; 130 mm Niederschlag in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3 Stunden ausgelöste Rutschungen und</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Muren im </a:t>
            </a:r>
            <a:r>
              <a:rPr lang="de-DE" sz="1200" b="1" kern="1200" dirty="0" err="1" smtClean="0">
                <a:solidFill>
                  <a:schemeClr val="tx1"/>
                </a:solidFill>
                <a:effectLst/>
                <a:latin typeface="+mn-lt"/>
                <a:ea typeface="+mn-ea"/>
                <a:cs typeface="+mn-cs"/>
              </a:rPr>
              <a:t>Kleinsölktal</a:t>
            </a:r>
            <a:r>
              <a:rPr lang="de-DE" sz="1200" b="1" kern="1200" dirty="0" smtClean="0">
                <a:solidFill>
                  <a:schemeClr val="tx1"/>
                </a:solidFill>
                <a:effectLst/>
                <a:latin typeface="+mn-lt"/>
                <a:ea typeface="+mn-ea"/>
                <a:cs typeface="+mn-cs"/>
              </a:rPr>
              <a:t> 2010. Foto: Markus </a:t>
            </a:r>
            <a:r>
              <a:rPr lang="de-DE" sz="1200" b="1" kern="1200" dirty="0" err="1" smtClean="0">
                <a:solidFill>
                  <a:schemeClr val="tx1"/>
                </a:solidFill>
                <a:effectLst/>
                <a:latin typeface="+mn-lt"/>
                <a:ea typeface="+mn-ea"/>
                <a:cs typeface="+mn-cs"/>
              </a:rPr>
              <a:t>Mayerl</a:t>
            </a:r>
            <a:r>
              <a:rPr lang="de-DE" sz="1200" b="1" kern="1200" dirty="0" smtClean="0">
                <a:solidFill>
                  <a:schemeClr val="tx1"/>
                </a:solidFill>
                <a:effectLst/>
                <a:latin typeface="+mn-lt"/>
                <a:ea typeface="+mn-ea"/>
                <a:cs typeface="+mn-cs"/>
              </a:rPr>
              <a:t>, Wildbach- und Lawinenverbauung,</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Gebietsbauleitung Ennstal und</a:t>
            </a:r>
            <a:r>
              <a:rPr lang="de-DE" sz="1200" b="1" kern="1200" baseline="0" dirty="0" smtClean="0">
                <a:solidFill>
                  <a:schemeClr val="tx1"/>
                </a:solidFill>
                <a:effectLst/>
                <a:latin typeface="+mn-lt"/>
                <a:ea typeface="+mn-ea"/>
                <a:cs typeface="+mn-cs"/>
              </a:rPr>
              <a:t> </a:t>
            </a:r>
            <a:r>
              <a:rPr lang="de-DE" sz="1200" b="1" kern="1200" dirty="0" err="1" smtClean="0">
                <a:solidFill>
                  <a:schemeClr val="tx1"/>
                </a:solidFill>
                <a:effectLst/>
                <a:latin typeface="+mn-lt"/>
                <a:ea typeface="+mn-ea"/>
                <a:cs typeface="+mn-cs"/>
              </a:rPr>
              <a:t>Salzatal</a:t>
            </a:r>
            <a:endParaRPr lang="de-DE" sz="1200" b="1"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Rutschungen treten in vielen Regionen Österreichs auf und können sowohl beträchtliche ökonomische Schäden als auch Todesfälle verursachen. Sie werden definiert als </a:t>
            </a:r>
            <a:r>
              <a:rPr lang="de-DE" sz="1200" kern="1200" dirty="0" err="1" smtClean="0">
                <a:solidFill>
                  <a:schemeClr val="tx1"/>
                </a:solidFill>
                <a:effectLst/>
                <a:latin typeface="+mn-lt"/>
                <a:ea typeface="+mn-ea"/>
                <a:cs typeface="+mn-cs"/>
              </a:rPr>
              <a:t>hangabwärtsgerichtete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Bewegungen von Locker- und / oder Festgestein auf</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Gleitflächen oder dünnen Zonen intensiver Scherverformung. Generell können flach- und tiefgründige Rutschungen unterschieden werden. Erstere treten für gewöhnlich spontan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auf, während tiefgründige Rutschungen sich auch kontinuierlich bewegen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können. Die Magnituden reichen von einigen m</a:t>
            </a:r>
            <a:r>
              <a:rPr lang="de-DE" sz="1200" kern="1200" baseline="30000" dirty="0" smtClean="0">
                <a:solidFill>
                  <a:schemeClr val="tx1"/>
                </a:solidFill>
                <a:effectLst/>
                <a:latin typeface="+mn-lt"/>
                <a:ea typeface="+mn-ea"/>
                <a:cs typeface="+mn-cs"/>
              </a:rPr>
              <a:t>3</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bis zu mehreren Millionen m</a:t>
            </a:r>
            <a:r>
              <a:rPr lang="de-DE" sz="1200" kern="1200" baseline="30000" dirty="0" smtClean="0">
                <a:solidFill>
                  <a:schemeClr val="tx1"/>
                </a:solidFill>
                <a:effectLst/>
                <a:latin typeface="+mn-lt"/>
                <a:ea typeface="+mn-ea"/>
                <a:cs typeface="+mn-cs"/>
              </a:rPr>
              <a:t>3</a:t>
            </a:r>
            <a:r>
              <a:rPr lang="de-DE" sz="1200" kern="1200" dirty="0" smtClean="0">
                <a:solidFill>
                  <a:schemeClr val="tx1"/>
                </a:solidFill>
                <a:effectLst/>
                <a:latin typeface="+mn-lt"/>
                <a:ea typeface="+mn-ea"/>
                <a:cs typeface="+mn-cs"/>
              </a:rPr>
              <a:t>, die Geschwindigkeiten von mm/Jahr bis zu mehreren m/Tag. Es handelt sich demnach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um Prozesse, die sich sehr divers manifestieren können. Während kurze Starkniederschläge vor allem </a:t>
            </a:r>
            <a:r>
              <a:rPr lang="de-DE" sz="1200" kern="1200" dirty="0" err="1" smtClean="0">
                <a:solidFill>
                  <a:schemeClr val="tx1"/>
                </a:solidFill>
                <a:effectLst/>
                <a:latin typeface="+mn-lt"/>
                <a:ea typeface="+mn-ea"/>
                <a:cs typeface="+mn-cs"/>
              </a:rPr>
              <a:t>flachgründige</a:t>
            </a:r>
            <a:r>
              <a:rPr lang="de-DE" sz="1200" kern="1200" dirty="0" smtClean="0">
                <a:solidFill>
                  <a:schemeClr val="tx1"/>
                </a:solidFill>
                <a:effectLst/>
                <a:latin typeface="+mn-lt"/>
                <a:ea typeface="+mn-ea"/>
                <a:cs typeface="+mn-cs"/>
              </a:rPr>
              <a:t> Rutschungen auslösen, verursachen langanhaltende Niederschläge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sowohl </a:t>
            </a:r>
            <a:r>
              <a:rPr lang="de-DE" sz="1200" kern="1200" dirty="0" err="1" smtClean="0">
                <a:solidFill>
                  <a:schemeClr val="tx1"/>
                </a:solidFill>
                <a:effectLst/>
                <a:latin typeface="+mn-lt"/>
                <a:ea typeface="+mn-ea"/>
                <a:cs typeface="+mn-cs"/>
              </a:rPr>
              <a:t>flachgründige</a:t>
            </a:r>
            <a:r>
              <a:rPr lang="de-DE" sz="1200" kern="1200" dirty="0" smtClean="0">
                <a:solidFill>
                  <a:schemeClr val="tx1"/>
                </a:solidFill>
                <a:effectLst/>
                <a:latin typeface="+mn-lt"/>
                <a:ea typeface="+mn-ea"/>
                <a:cs typeface="+mn-cs"/>
              </a:rPr>
              <a:t> als auch tiefgründige Rutschungen.</a:t>
            </a:r>
          </a:p>
          <a:p>
            <a:r>
              <a:rPr lang="de-DE" sz="1200" kern="1200" dirty="0" smtClean="0">
                <a:solidFill>
                  <a:schemeClr val="tx1"/>
                </a:solidFill>
                <a:effectLst/>
                <a:latin typeface="+mn-lt"/>
                <a:ea typeface="+mn-ea"/>
                <a:cs typeface="+mn-cs"/>
              </a:rPr>
              <a:t>In der letzten Dekade hat es einige extreme Ereignisse 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Österreich gegeben, wie z. B. 2005 in Vorarlberg,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Gasen/</a:t>
            </a:r>
            <a:r>
              <a:rPr lang="de-DE" sz="1200" kern="1200" dirty="0" err="1" smtClean="0">
                <a:solidFill>
                  <a:schemeClr val="tx1"/>
                </a:solidFill>
                <a:effectLst/>
                <a:latin typeface="+mn-lt"/>
                <a:ea typeface="+mn-ea"/>
                <a:cs typeface="+mn-cs"/>
              </a:rPr>
              <a:t>Haslau</a:t>
            </a:r>
            <a:r>
              <a:rPr lang="de-DE" sz="1200" kern="1200" dirty="0" smtClean="0">
                <a:solidFill>
                  <a:schemeClr val="tx1"/>
                </a:solidFill>
                <a:effectLst/>
                <a:latin typeface="+mn-lt"/>
                <a:ea typeface="+mn-ea"/>
                <a:cs typeface="+mn-cs"/>
              </a:rPr>
              <a:t> (&gt;770 </a:t>
            </a:r>
            <a:r>
              <a:rPr lang="de-DE" sz="1200" kern="1200" dirty="0" err="1" smtClean="0">
                <a:solidFill>
                  <a:schemeClr val="tx1"/>
                </a:solidFill>
                <a:effectLst/>
                <a:latin typeface="+mn-lt"/>
                <a:ea typeface="+mn-ea"/>
                <a:cs typeface="+mn-cs"/>
              </a:rPr>
              <a:t>gravitative</a:t>
            </a:r>
            <a:r>
              <a:rPr lang="de-DE" sz="1200" kern="1200" dirty="0" smtClean="0">
                <a:solidFill>
                  <a:schemeClr val="tx1"/>
                </a:solidFill>
                <a:effectLst/>
                <a:latin typeface="+mn-lt"/>
                <a:ea typeface="+mn-ea"/>
                <a:cs typeface="+mn-cs"/>
              </a:rPr>
              <a:t> Massenbewegungen inkl. Rutschungen) und Tirol (kaum Rutschungen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sondern v. a. Hochwasser und Muren). Im Jahr 2009 gab 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Extremereignisse in Niederösterreich (&gt;300 gemeldete Rutschungen sowie &gt;600 Rutschungen in </a:t>
            </a:r>
            <a:r>
              <a:rPr lang="de-DE" sz="1200" kern="1200" dirty="0" err="1" smtClean="0">
                <a:solidFill>
                  <a:schemeClr val="tx1"/>
                </a:solidFill>
                <a:effectLst/>
                <a:latin typeface="+mn-lt"/>
                <a:ea typeface="+mn-ea"/>
                <a:cs typeface="+mn-cs"/>
              </a:rPr>
              <a:t>Klingfurth</a:t>
            </a:r>
            <a:r>
              <a:rPr lang="de-DE" sz="1200" kern="1200" dirty="0" smtClean="0">
                <a:solidFill>
                  <a:schemeClr val="tx1"/>
                </a:solidFill>
                <a:effectLst/>
                <a:latin typeface="+mn-lt"/>
                <a:ea typeface="+mn-ea"/>
                <a:cs typeface="+mn-cs"/>
              </a:rPr>
              <a:t> und Umgebung) und der Steiermark (&gt;3000 Rutschungen). 2010 war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 a. das</a:t>
            </a:r>
            <a:r>
              <a:rPr lang="de-DE" sz="1200" kern="1200" baseline="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Kleinsölktal</a:t>
            </a:r>
            <a:r>
              <a:rPr lang="de-DE" sz="1200" kern="1200" dirty="0" smtClean="0">
                <a:solidFill>
                  <a:schemeClr val="tx1"/>
                </a:solidFill>
                <a:effectLst/>
                <a:latin typeface="+mn-lt"/>
                <a:ea typeface="+mn-ea"/>
                <a:cs typeface="+mn-cs"/>
              </a:rPr>
              <a:t> in der Steiermark betroffen (zahlreiche Rutschungen und Muren, siehe Abbildung 4.1) und 2012 die </a:t>
            </a:r>
          </a:p>
          <a:p>
            <a:r>
              <a:rPr lang="de-DE" sz="1200" kern="1200" dirty="0" smtClean="0">
                <a:solidFill>
                  <a:schemeClr val="tx1"/>
                </a:solidFill>
                <a:effectLst/>
                <a:latin typeface="+mn-lt"/>
                <a:ea typeface="+mn-ea"/>
                <a:cs typeface="+mn-cs"/>
              </a:rPr>
              <a:t>Obersteiermark, hier v. a. das </a:t>
            </a:r>
            <a:r>
              <a:rPr lang="de-DE" sz="1200" kern="1200" dirty="0" err="1" smtClean="0">
                <a:solidFill>
                  <a:schemeClr val="tx1"/>
                </a:solidFill>
                <a:effectLst/>
                <a:latin typeface="+mn-lt"/>
                <a:ea typeface="+mn-ea"/>
                <a:cs typeface="+mn-cs"/>
              </a:rPr>
              <a:t>Paltental</a:t>
            </a:r>
            <a:r>
              <a:rPr lang="de-DE" sz="1200" kern="1200" dirty="0" smtClean="0">
                <a:solidFill>
                  <a:schemeClr val="tx1"/>
                </a:solidFill>
                <a:effectLst/>
                <a:latin typeface="+mn-lt"/>
                <a:ea typeface="+mn-ea"/>
                <a:cs typeface="+mn-cs"/>
              </a:rPr>
              <a:t> und St. Lorenzen.</a:t>
            </a:r>
            <a:r>
              <a:rPr lang="de-DE" sz="1200" kern="1200" baseline="0" dirty="0" smtClean="0">
                <a:solidFill>
                  <a:schemeClr val="tx1"/>
                </a:solidFill>
                <a:effectLst/>
                <a:latin typeface="+mn-lt"/>
                <a:ea typeface="+mn-ea"/>
                <a:cs typeface="+mn-cs"/>
              </a:rPr>
              <a:t> </a:t>
            </a:r>
            <a:r>
              <a:rPr lang="de-DE" sz="1200" b="1" kern="1200" baseline="0" dirty="0" smtClean="0">
                <a:solidFill>
                  <a:schemeClr val="tx1"/>
                </a:solidFill>
                <a:effectLst/>
                <a:latin typeface="+mn-lt"/>
                <a:ea typeface="+mn-ea"/>
                <a:cs typeface="+mn-cs"/>
              </a:rPr>
              <a:t>(AAR14, B2K4, Seite 565 f)</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18</a:t>
            </a:fld>
            <a:endParaRPr lang="de-DE"/>
          </a:p>
        </p:txBody>
      </p:sp>
    </p:spTree>
    <p:extLst>
      <p:ext uri="{BB962C8B-B14F-4D97-AF65-F5344CB8AC3E}">
        <p14:creationId xmlns:p14="http://schemas.microsoft.com/office/powerpoint/2010/main" val="1925953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Modellierung der </a:t>
            </a:r>
            <a:r>
              <a:rPr lang="de-DE" b="1" dirty="0" err="1" smtClean="0"/>
              <a:t>Permafrostverbreitung</a:t>
            </a:r>
            <a:r>
              <a:rPr lang="de-DE" b="1" dirty="0" smtClean="0"/>
              <a:t> im Bereich des Großglockners. Aus: Schrott et al. (2012a)</a:t>
            </a:r>
            <a:endParaRPr lang="de-DE" b="1" dirty="0"/>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In Österreich muss ab etwa 2.500 m Seehöhe mit dem Auftreten von Permafrost gerechnet werden; das entspricht rund 2 % der Staatsfläche (1 600 km²). In den hochgelegen Alpenregionen – wie den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Hohen Tauern – unterliegen rund 25 % dem Einfluss des Permafrostes. Je nach Höhenlage, Exposition,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Schneeverhältnissen und Untergrundbeschaffenheit variiert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Untergrenze des Permafrosts in den Hohe Tauern um wenige Meter bis zu mehreren hundert Metern.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Für dieses Kerngebiet der österreichischen Alpen steht seit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2012 eine detaillierte </a:t>
            </a:r>
            <a:r>
              <a:rPr lang="de-DE" sz="1200" kern="1200" dirty="0" err="1" smtClean="0">
                <a:solidFill>
                  <a:schemeClr val="tx1"/>
                </a:solidFill>
                <a:effectLst/>
                <a:latin typeface="+mn-lt"/>
                <a:ea typeface="+mn-ea"/>
                <a:cs typeface="+mn-cs"/>
              </a:rPr>
              <a:t>Permafrostkarte</a:t>
            </a:r>
            <a:r>
              <a:rPr lang="de-DE" sz="1200" kern="1200" dirty="0" smtClean="0">
                <a:solidFill>
                  <a:schemeClr val="tx1"/>
                </a:solidFill>
                <a:effectLst/>
                <a:latin typeface="+mn-lt"/>
                <a:ea typeface="+mn-ea"/>
                <a:cs typeface="+mn-cs"/>
              </a:rPr>
              <a:t> zur Verfügung. Sie dient als Hinweiskarte zur Abschätzung des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gegenwärtigen </a:t>
            </a:r>
            <a:r>
              <a:rPr lang="de-DE" sz="1200" kern="1200" dirty="0" err="1" smtClean="0">
                <a:solidFill>
                  <a:schemeClr val="tx1"/>
                </a:solidFill>
                <a:effectLst/>
                <a:latin typeface="+mn-lt"/>
                <a:ea typeface="+mn-ea"/>
                <a:cs typeface="+mn-cs"/>
              </a:rPr>
              <a:t>Permafrostvorkommens</a:t>
            </a:r>
            <a:r>
              <a:rPr lang="de-DE" sz="1200" kern="1200" dirty="0" smtClean="0">
                <a:solidFill>
                  <a:schemeClr val="tx1"/>
                </a:solidFill>
                <a:effectLst/>
                <a:latin typeface="+mn-lt"/>
                <a:ea typeface="+mn-ea"/>
                <a:cs typeface="+mn-cs"/>
              </a:rPr>
              <a:t> im regionalen Maßstab (Abbildung  4.3). Die Karte liefert </a:t>
            </a:r>
            <a:r>
              <a:rPr lang="de-DE" sz="1200" kern="1200" dirty="0" err="1" smtClean="0">
                <a:solidFill>
                  <a:schemeClr val="tx1"/>
                </a:solidFill>
                <a:effectLst/>
                <a:latin typeface="+mn-lt"/>
                <a:ea typeface="+mn-ea"/>
                <a:cs typeface="+mn-cs"/>
              </a:rPr>
              <a:t>UmweltplanerInnen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nützliche Dienste im Sinne einer Einschätzung von alpinen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Gefahren und Risiken und ist eine Entscheidungshilfe bei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Interpretation von Landschaftsveränderungen. Alpine Naturgefahren (Felsstürze, Muren etc.), die sich durch Veränderungen im Permafrost ergeben, sind meist eine Folge von Schmelzprozessen in eishaltigen Sedimentkörpern oder Felswänden.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Bauwerke werden in der Folge durch Setzungserscheinungen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oder durch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Massenbewegungen wie Hangrutschungen, Muren oder Steinschlag beschädigt und die Funktion von Anlagen (z. B. Seilbahnstützen, Lawinenschutzzäune) auf abwärts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kriechenden</a:t>
            </a:r>
            <a:r>
              <a:rPr lang="de-DE" sz="1200" kern="1200" baseline="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Permafrostkörpern</a:t>
            </a:r>
            <a:r>
              <a:rPr lang="de-DE" sz="1200" kern="1200" dirty="0" smtClean="0">
                <a:solidFill>
                  <a:schemeClr val="tx1"/>
                </a:solidFill>
                <a:effectLst/>
                <a:latin typeface="+mn-lt"/>
                <a:ea typeface="+mn-ea"/>
                <a:cs typeface="+mn-cs"/>
              </a:rPr>
              <a:t> kann stark beeinträchtigt werden. Steinschlag- und Felssturzprozesse sind bereits heute eine zunehmende Gefährdung für Straßen, Wanderwege, Kletterrouten, Schipisten und Seilbahnen </a:t>
            </a:r>
            <a:r>
              <a:rPr lang="de-DE" sz="1200" b="1" kern="1200" baseline="0" dirty="0" smtClean="0">
                <a:solidFill>
                  <a:schemeClr val="tx1"/>
                </a:solidFill>
                <a:effectLst/>
                <a:latin typeface="+mn-lt"/>
                <a:ea typeface="+mn-ea"/>
                <a:cs typeface="+mn-cs"/>
              </a:rPr>
              <a:t>(AAR14, B2K4, Seite 579)</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19</a:t>
            </a:fld>
            <a:endParaRPr lang="de-DE"/>
          </a:p>
        </p:txBody>
      </p:sp>
    </p:spTree>
    <p:extLst>
      <p:ext uri="{BB962C8B-B14F-4D97-AF65-F5344CB8AC3E}">
        <p14:creationId xmlns:p14="http://schemas.microsoft.com/office/powerpoint/2010/main" val="808589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Schematischer Überblick zu den bodenbildenden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Faktoren und Prozessen und den sich daraus ergebenden Merkmalen des Bodens. Die Vielfalt an Faktoren und Prozessen sowie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ihrer</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Kombinationsmöglichkeiten lassen erahnen, wie schwer die Zusammenhänge im System Boden zu identifizieren und zu quantifizieren sind. Erstellt von Geitner für AAR14</a:t>
            </a:r>
          </a:p>
          <a:p>
            <a:r>
              <a:rPr lang="de-DE" sz="1200" kern="1200" dirty="0" smtClean="0">
                <a:solidFill>
                  <a:schemeClr val="tx1"/>
                </a:solidFill>
                <a:effectLst/>
                <a:latin typeface="+mn-lt"/>
                <a:ea typeface="+mn-ea"/>
                <a:cs typeface="+mn-cs"/>
              </a:rPr>
              <a:t>Das komplexe Zusammenwirken der bodenbildenden Faktoren (einschließlich ihrer gegenseitigen Beeinflussung) steuert im Boden eine Reihe von Prozessen. Die konkreten Merkmale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und damit auch Eigenschaften von Böden sind das Ergebnis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dieser Prozesse über einen mehr oder weniger langen Zeitabschnitt. Es ist davon auszugehen, dass Veränderungen im Klimasystem über alle Maßstäbe hinweg Veränderungen im Bodensystem hervorrufen werden. Dabei sind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insbesondere das Mikroklima an der Bodenoberfläche und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Temperatur- und Feuchtebedingungen im Boden relevant, was bedeutet, dass die klimatischen Einflussgrößen durch 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üblichen meteorologischen Stationsdaten nur unzureichend repräsentiert sind. </a:t>
            </a:r>
          </a:p>
          <a:p>
            <a:r>
              <a:rPr lang="de-DE" sz="1200" kern="1200" dirty="0" smtClean="0">
                <a:solidFill>
                  <a:schemeClr val="tx1"/>
                </a:solidFill>
                <a:effectLst/>
                <a:latin typeface="+mn-lt"/>
                <a:ea typeface="+mn-ea"/>
                <a:cs typeface="+mn-cs"/>
              </a:rPr>
              <a:t>Es wirken aber nicht nur die einzelnen Klimaelemente auf den Boden ein, sondern auch komplexere klimatische Bedingungen, die sich aus dem Zusammenspiel einzelner Klimaelemente ergeben. Zu nennen sind z. B. die Dauer von Vegetationszeiten, Aktivitätszeiten der Bodenlebewelt, </a:t>
            </a:r>
            <a:r>
              <a:rPr lang="de-DE" sz="1200" kern="1200" dirty="0" err="1" smtClean="0">
                <a:solidFill>
                  <a:schemeClr val="tx1"/>
                </a:solidFill>
                <a:effectLst/>
                <a:latin typeface="+mn-lt"/>
                <a:ea typeface="+mn-ea"/>
                <a:cs typeface="+mn-cs"/>
              </a:rPr>
              <a:t>Aper</a:t>
            </a:r>
            <a:r>
              <a:rPr lang="de-DE" sz="1200" kern="1200" dirty="0" smtClean="0">
                <a:solidFill>
                  <a:schemeClr val="tx1"/>
                </a:solidFill>
                <a:effectLst/>
                <a:latin typeface="+mn-lt"/>
                <a:ea typeface="+mn-ea"/>
                <a:cs typeface="+mn-cs"/>
              </a:rPr>
              <a:t>- bzw.</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Schneebedeckungszeiten oder auch die Dauer und Häufigkeit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von Trockenphasen.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Veränderungen dieser komplexen Klimabedingungen dürften für den Boden eine große Rolle spielen, sind aber in ihrer zukünftigen Entwicklung ungleich schwerer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abzuschätzen.</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Als dritte Gruppe klimagesteuerter Einflussgrößen auf den Boden sind jene indirekten Faktoren zu nennen, die ihrerseits klimasensitiv sind, v. a. die Vegetation. Eine veränderte Vegetation kann über das Mikroklima, die Bodenbedeckung, den Bodenwasserhaushalt, das Wurzelsystem und die Streu auch den Zustand des Bodens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maßgeblich und schon in kurzer Zeit verändern.</a:t>
            </a:r>
            <a:r>
              <a:rPr lang="de-DE" sz="1200" kern="1200" baseline="0" dirty="0" smtClean="0">
                <a:solidFill>
                  <a:schemeClr val="tx1"/>
                </a:solidFill>
                <a:effectLst/>
                <a:latin typeface="+mn-lt"/>
                <a:ea typeface="+mn-ea"/>
                <a:cs typeface="+mn-cs"/>
              </a:rPr>
              <a:t> </a:t>
            </a:r>
            <a:r>
              <a:rPr lang="de-DE" sz="1200" b="1" kern="1200" baseline="0" dirty="0" smtClean="0">
                <a:solidFill>
                  <a:schemeClr val="tx1"/>
                </a:solidFill>
                <a:effectLst/>
                <a:latin typeface="+mn-lt"/>
                <a:ea typeface="+mn-ea"/>
                <a:cs typeface="+mn-cs"/>
              </a:rPr>
              <a:t>(AAR14, B2K5, Seite 604 f)</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22</a:t>
            </a:fld>
            <a:endParaRPr lang="de-DE"/>
          </a:p>
        </p:txBody>
      </p:sp>
    </p:spTree>
    <p:extLst>
      <p:ext uri="{BB962C8B-B14F-4D97-AF65-F5344CB8AC3E}">
        <p14:creationId xmlns:p14="http://schemas.microsoft.com/office/powerpoint/2010/main" val="4174049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Generalisierte Wechselwirkungen zwischen klimarelevanten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Bestimmungsfaktoren der Bodenerosion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(Wind und Wasser). Erstellt von </a:t>
            </a:r>
            <a:r>
              <a:rPr lang="de-DE" sz="1200" b="1" kern="1200" dirty="0" err="1" smtClean="0">
                <a:solidFill>
                  <a:schemeClr val="tx1"/>
                </a:solidFill>
                <a:effectLst/>
                <a:latin typeface="+mn-lt"/>
                <a:ea typeface="+mn-ea"/>
                <a:cs typeface="+mn-cs"/>
              </a:rPr>
              <a:t>Strauss</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für AAR14</a:t>
            </a:r>
            <a:br>
              <a:rPr lang="de-DE" sz="1200" b="1"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Aus Abbildung 5.5 wird ersichtlich, dass eine Vielzahl klimatischer Kenngrößen wie Häufigkeit und Intensität eines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auftretenden Ereignisses sowie Lufttemperatur etc. die Bodenerosion direkt beeinflusst. Zusätzlich spielen diese Faktoren aber indirekt über ihren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Einfluss auf den Boden und 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Bezug auf die Biomasse eine wichtige Rolle. Dies gilt sowohl</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für Wind- als auch Wassererosion. Für eine Prognose des Ausmaßes der Bodenerosion unter den Bedingungen des Klimawandels ergibt sich eine Reihe von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Schwierigkeiten: Einerseits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ist aufgrund der komplexen Wechselwirkungen zwischen geänderten Umweltbedingungen und der Anpassung der landwirtschaftlichen Produktion eine Abschätzung von durch 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Bedingungen des Klimawandels geänderten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Parameterwerten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für Erosionsmodelle schwierig. Andererseits sind die aktuell</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verfügbaren Informationen zur Änderung wichtiger </a:t>
            </a:r>
            <a:r>
              <a:rPr lang="de-DE" sz="1200" kern="1200" dirty="0" err="1" smtClean="0">
                <a:solidFill>
                  <a:schemeClr val="tx1"/>
                </a:solidFill>
                <a:effectLst/>
                <a:latin typeface="+mn-lt"/>
                <a:ea typeface="+mn-ea"/>
                <a:cs typeface="+mn-cs"/>
              </a:rPr>
              <a:t>klimatologischer</a:t>
            </a:r>
            <a:r>
              <a:rPr lang="de-DE" sz="1200" kern="1200" dirty="0" smtClean="0">
                <a:solidFill>
                  <a:schemeClr val="tx1"/>
                </a:solidFill>
                <a:effectLst/>
                <a:latin typeface="+mn-lt"/>
                <a:ea typeface="+mn-ea"/>
                <a:cs typeface="+mn-cs"/>
              </a:rPr>
              <a:t> Basisdaten unter den Bedingungen des Klimawandels nicht ausreichend.</a:t>
            </a:r>
            <a:r>
              <a:rPr lang="de-DE" sz="1200" kern="1200" baseline="0" dirty="0" smtClean="0">
                <a:solidFill>
                  <a:schemeClr val="tx1"/>
                </a:solidFill>
                <a:effectLst/>
                <a:latin typeface="+mn-lt"/>
                <a:ea typeface="+mn-ea"/>
                <a:cs typeface="+mn-cs"/>
              </a:rPr>
              <a:t> </a:t>
            </a:r>
            <a:r>
              <a:rPr lang="de-DE" sz="1200" b="1" kern="1200" baseline="0" dirty="0" smtClean="0">
                <a:solidFill>
                  <a:schemeClr val="tx1"/>
                </a:solidFill>
                <a:effectLst/>
                <a:latin typeface="+mn-lt"/>
                <a:ea typeface="+mn-ea"/>
                <a:cs typeface="+mn-cs"/>
              </a:rPr>
              <a:t>(AAR14, B2K5, Seite 627)</a:t>
            </a:r>
            <a:endParaRPr lang="de-DE" sz="1200" kern="1200" dirty="0" smtClean="0">
              <a:solidFill>
                <a:schemeClr val="tx1"/>
              </a:solidFill>
              <a:effectLst/>
              <a:latin typeface="+mn-lt"/>
              <a:ea typeface="+mn-ea"/>
              <a:cs typeface="+mn-cs"/>
            </a:endParaRPr>
          </a:p>
          <a:p>
            <a:endParaRPr lang="de-DE" sz="1200" b="1"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9BC39545-3DE9-4D46-9C56-3010817E2D96}" type="slidenum">
              <a:rPr lang="de-DE" smtClean="0"/>
              <a:t>23</a:t>
            </a:fld>
            <a:endParaRPr lang="de-DE"/>
          </a:p>
        </p:txBody>
      </p:sp>
    </p:spTree>
    <p:extLst>
      <p:ext uri="{BB962C8B-B14F-4D97-AF65-F5344CB8AC3E}">
        <p14:creationId xmlns:p14="http://schemas.microsoft.com/office/powerpoint/2010/main" val="2609519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Der dargestellte Hang</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zeigt starke Bodenerosion nach großflächigen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Kalamitäten durch </a:t>
            </a:r>
            <a:r>
              <a:rPr lang="de-DE" sz="1200" b="1" kern="1200" dirty="0" err="1" smtClean="0">
                <a:solidFill>
                  <a:schemeClr val="tx1"/>
                </a:solidFill>
                <a:effectLst/>
                <a:latin typeface="+mn-lt"/>
                <a:ea typeface="+mn-ea"/>
                <a:cs typeface="+mn-cs"/>
              </a:rPr>
              <a:t>Windwurf</a:t>
            </a:r>
            <a:r>
              <a:rPr lang="de-DE" sz="1200" b="1" kern="1200" dirty="0" smtClean="0">
                <a:solidFill>
                  <a:schemeClr val="tx1"/>
                </a:solidFill>
                <a:effectLst/>
                <a:latin typeface="+mn-lt"/>
                <a:ea typeface="+mn-ea"/>
                <a:cs typeface="+mn-cs"/>
              </a:rPr>
              <a:t> 2002, nachfolgende Borkenkäferkalamität im „Jahrhundertsommer 2003“ und den Forststraßenbau in</a:t>
            </a:r>
            <a:r>
              <a:rPr lang="de-DE" sz="1200" b="1" kern="1200" baseline="0" dirty="0" smtClean="0">
                <a:solidFill>
                  <a:schemeClr val="tx1"/>
                </a:solidFill>
                <a:effectLst/>
                <a:latin typeface="+mn-lt"/>
                <a:ea typeface="+mn-ea"/>
                <a:cs typeface="+mn-cs"/>
              </a:rPr>
              <a:t> </a:t>
            </a:r>
            <a:r>
              <a:rPr lang="de-DE" sz="1200" b="1" kern="1200" dirty="0" err="1" smtClean="0">
                <a:solidFill>
                  <a:schemeClr val="tx1"/>
                </a:solidFill>
                <a:effectLst/>
                <a:latin typeface="+mn-lt"/>
                <a:ea typeface="+mn-ea"/>
                <a:cs typeface="+mn-cs"/>
              </a:rPr>
              <a:t>Donnersbachwald</a:t>
            </a:r>
            <a:r>
              <a:rPr lang="de-DE" sz="1200" b="1" kern="1200" dirty="0" smtClean="0">
                <a:solidFill>
                  <a:schemeClr val="tx1"/>
                </a:solidFill>
                <a:effectLst/>
                <a:latin typeface="+mn-lt"/>
                <a:ea typeface="+mn-ea"/>
                <a:cs typeface="+mn-cs"/>
              </a:rPr>
              <a:t>. Foto: K. </a:t>
            </a:r>
            <a:r>
              <a:rPr lang="de-DE" sz="1200" b="1" kern="1200" dirty="0" err="1" smtClean="0">
                <a:solidFill>
                  <a:schemeClr val="tx1"/>
                </a:solidFill>
                <a:effectLst/>
                <a:latin typeface="+mn-lt"/>
                <a:ea typeface="+mn-ea"/>
                <a:cs typeface="+mn-cs"/>
              </a:rPr>
              <a:t>Katzensteiner</a:t>
            </a:r>
            <a:endParaRPr lang="de-DE" sz="1200" b="1"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Der Einfluss des Klimawandels auf die Waldböden</a:t>
            </a:r>
            <a:r>
              <a:rPr lang="de-DE" sz="1200" kern="1200" baseline="0" dirty="0" smtClean="0">
                <a:solidFill>
                  <a:schemeClr val="tx1"/>
                </a:solidFill>
                <a:effectLst/>
                <a:latin typeface="+mn-lt"/>
                <a:ea typeface="+mn-ea"/>
                <a:cs typeface="+mn-cs"/>
              </a:rPr>
              <a:t> muss</a:t>
            </a:r>
            <a:r>
              <a:rPr lang="de-DE" sz="1200" kern="1200" dirty="0" smtClean="0">
                <a:solidFill>
                  <a:schemeClr val="tx1"/>
                </a:solidFill>
                <a:effectLst/>
                <a:latin typeface="+mn-lt"/>
                <a:ea typeface="+mn-ea"/>
                <a:cs typeface="+mn-cs"/>
              </a:rPr>
              <a:t> im Kontext des gesamten, auch durch die Nutzung geprägten Systems Wald gesehen werden. Die damit angedeuteten Zusammenhänge entscheiden über die </a:t>
            </a:r>
            <a:r>
              <a:rPr lang="de-DE" sz="1200" kern="1200" dirty="0" err="1" smtClean="0">
                <a:solidFill>
                  <a:schemeClr val="tx1"/>
                </a:solidFill>
                <a:effectLst/>
                <a:latin typeface="+mn-lt"/>
                <a:ea typeface="+mn-ea"/>
                <a:cs typeface="+mn-cs"/>
              </a:rPr>
              <a:t>Resilienz</a:t>
            </a:r>
            <a:r>
              <a:rPr lang="de-DE" sz="1200" kern="1200" dirty="0" smtClean="0">
                <a:solidFill>
                  <a:schemeClr val="tx1"/>
                </a:solidFill>
                <a:effectLst/>
                <a:latin typeface="+mn-lt"/>
                <a:ea typeface="+mn-ea"/>
                <a:cs typeface="+mn-cs"/>
              </a:rPr>
              <a:t> des Waldbodens gegenüber dem Klimawandel.</a:t>
            </a:r>
            <a:r>
              <a:rPr lang="de-DE" sz="1200" kern="1200" baseline="0" dirty="0" smtClean="0">
                <a:solidFill>
                  <a:schemeClr val="tx1"/>
                </a:solidFill>
                <a:effectLst/>
                <a:latin typeface="+mn-lt"/>
                <a:ea typeface="+mn-ea"/>
                <a:cs typeface="+mn-cs"/>
              </a:rPr>
              <a:t> </a:t>
            </a:r>
            <a:r>
              <a:rPr lang="de-DE" sz="1200" b="1" kern="1200" baseline="0" dirty="0" smtClean="0">
                <a:solidFill>
                  <a:schemeClr val="tx1"/>
                </a:solidFill>
                <a:effectLst/>
                <a:latin typeface="+mn-lt"/>
                <a:ea typeface="+mn-ea"/>
                <a:cs typeface="+mn-cs"/>
              </a:rPr>
              <a:t>(AAR14, B2K5, Seite 622)</a:t>
            </a:r>
            <a:endParaRPr lang="de-DE" dirty="0"/>
          </a:p>
        </p:txBody>
      </p:sp>
      <p:sp>
        <p:nvSpPr>
          <p:cNvPr id="4" name="Foliennummernplatzhalter 3"/>
          <p:cNvSpPr>
            <a:spLocks noGrp="1"/>
          </p:cNvSpPr>
          <p:nvPr>
            <p:ph type="sldNum" sz="quarter" idx="10"/>
          </p:nvPr>
        </p:nvSpPr>
        <p:spPr/>
        <p:txBody>
          <a:bodyPr/>
          <a:lstStyle/>
          <a:p>
            <a:fld id="{9BC39545-3DE9-4D46-9C56-3010817E2D96}" type="slidenum">
              <a:rPr lang="de-DE" smtClean="0"/>
              <a:t>24</a:t>
            </a:fld>
            <a:endParaRPr lang="de-DE"/>
          </a:p>
        </p:txBody>
      </p:sp>
    </p:spTree>
    <p:extLst>
      <p:ext uri="{BB962C8B-B14F-4D97-AF65-F5344CB8AC3E}">
        <p14:creationId xmlns:p14="http://schemas.microsoft.com/office/powerpoint/2010/main" val="4139331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smtClean="0">
                <a:solidFill>
                  <a:schemeClr val="tx1"/>
                </a:solidFill>
                <a:effectLst/>
                <a:latin typeface="+mn-lt"/>
                <a:ea typeface="+mn-ea"/>
                <a:cs typeface="+mn-cs"/>
              </a:rPr>
              <a:t>Direkte Schäden durch meteorologische Extremereignisse in Österreich in den letzten 32 Jahren (in Preisen von 2010). Quelle: © 2014 </a:t>
            </a:r>
            <a:r>
              <a:rPr lang="de-AT" sz="1200" b="1" kern="1200" dirty="0" err="1" smtClean="0">
                <a:solidFill>
                  <a:schemeClr val="tx1"/>
                </a:solidFill>
                <a:effectLst/>
                <a:latin typeface="+mn-lt"/>
                <a:ea typeface="+mn-ea"/>
                <a:cs typeface="+mn-cs"/>
              </a:rPr>
              <a:t>Munich</a:t>
            </a:r>
            <a:r>
              <a:rPr lang="de-AT" sz="1200" b="1" kern="1200" dirty="0" smtClean="0">
                <a:solidFill>
                  <a:schemeClr val="tx1"/>
                </a:solidFill>
                <a:effectLst/>
                <a:latin typeface="+mn-lt"/>
                <a:ea typeface="+mn-ea"/>
                <a:cs typeface="+mn-cs"/>
              </a:rPr>
              <a:t> Re, </a:t>
            </a:r>
            <a:r>
              <a:rPr lang="de-AT" sz="1200" b="1" kern="1200" dirty="0" err="1" smtClean="0">
                <a:solidFill>
                  <a:schemeClr val="tx1"/>
                </a:solidFill>
                <a:effectLst/>
                <a:latin typeface="+mn-lt"/>
                <a:ea typeface="+mn-ea"/>
                <a:cs typeface="+mn-cs"/>
              </a:rPr>
              <a:t>Geo</a:t>
            </a:r>
            <a:r>
              <a:rPr lang="de-AT" sz="1200" b="1" kern="1200" dirty="0" smtClean="0">
                <a:solidFill>
                  <a:schemeClr val="tx1"/>
                </a:solidFill>
                <a:effectLst/>
                <a:latin typeface="+mn-lt"/>
                <a:ea typeface="+mn-ea"/>
                <a:cs typeface="+mn-cs"/>
              </a:rPr>
              <a:t> </a:t>
            </a:r>
            <a:r>
              <a:rPr lang="de-AT" sz="1200" b="1" kern="1200" dirty="0" err="1" smtClean="0">
                <a:solidFill>
                  <a:schemeClr val="tx1"/>
                </a:solidFill>
                <a:effectLst/>
                <a:latin typeface="+mn-lt"/>
                <a:ea typeface="+mn-ea"/>
                <a:cs typeface="+mn-cs"/>
              </a:rPr>
              <a:t>Risks</a:t>
            </a:r>
            <a:r>
              <a:rPr lang="de-AT" sz="1200" b="1" kern="1200" dirty="0" smtClean="0">
                <a:solidFill>
                  <a:schemeClr val="tx1"/>
                </a:solidFill>
                <a:effectLst/>
                <a:latin typeface="+mn-lt"/>
                <a:ea typeface="+mn-ea"/>
                <a:cs typeface="+mn-cs"/>
              </a:rPr>
              <a:t> Research, </a:t>
            </a:r>
            <a:r>
              <a:rPr lang="de-AT" sz="1200" b="1" kern="1200" dirty="0" err="1" smtClean="0">
                <a:solidFill>
                  <a:schemeClr val="tx1"/>
                </a:solidFill>
                <a:effectLst/>
                <a:latin typeface="+mn-lt"/>
                <a:ea typeface="+mn-ea"/>
                <a:cs typeface="+mn-cs"/>
              </a:rPr>
              <a:t>NatCatSERVICE</a:t>
            </a:r>
            <a:endParaRPr lang="de-AT"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AT" sz="1200" kern="1200" dirty="0" smtClean="0">
                <a:solidFill>
                  <a:schemeClr val="tx1"/>
                </a:solidFill>
                <a:effectLst/>
                <a:latin typeface="+mn-lt"/>
                <a:ea typeface="+mn-ea"/>
                <a:cs typeface="+mn-cs"/>
              </a:rPr>
              <a:t>Die Schadensdaten der </a:t>
            </a:r>
            <a:r>
              <a:rPr lang="de-AT" sz="1200" kern="1200" dirty="0" err="1" smtClean="0">
                <a:solidFill>
                  <a:schemeClr val="tx1"/>
                </a:solidFill>
                <a:effectLst/>
                <a:latin typeface="+mn-lt"/>
                <a:ea typeface="+mn-ea"/>
                <a:cs typeface="+mn-cs"/>
              </a:rPr>
              <a:t>Munich</a:t>
            </a:r>
            <a:r>
              <a:rPr lang="de-AT" sz="1200" kern="1200" dirty="0" smtClean="0">
                <a:solidFill>
                  <a:schemeClr val="tx1"/>
                </a:solidFill>
                <a:effectLst/>
                <a:latin typeface="+mn-lt"/>
                <a:ea typeface="+mn-ea"/>
                <a:cs typeface="+mn-cs"/>
              </a:rPr>
              <a:t> Re der letzten 32 Jahre für Österreich geben einen wichtigen Anhaltspunkt, wie groß das Schadenspotenzial durch Überschwemmungen, Stürme, Massenbewegungen,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Hitze- und Kältewellen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ist. Die vom </a:t>
            </a:r>
            <a:r>
              <a:rPr lang="de-AT" sz="1200" kern="1200" dirty="0" err="1" smtClean="0">
                <a:solidFill>
                  <a:schemeClr val="tx1"/>
                </a:solidFill>
                <a:effectLst/>
                <a:latin typeface="+mn-lt"/>
                <a:ea typeface="+mn-ea"/>
                <a:cs typeface="+mn-cs"/>
              </a:rPr>
              <a:t>Munich</a:t>
            </a:r>
            <a:r>
              <a:rPr lang="de-AT" sz="1200" kern="1200" dirty="0" smtClean="0">
                <a:solidFill>
                  <a:schemeClr val="tx1"/>
                </a:solidFill>
                <a:effectLst/>
                <a:latin typeface="+mn-lt"/>
                <a:ea typeface="+mn-ea"/>
                <a:cs typeface="+mn-cs"/>
              </a:rPr>
              <a:t> Re / </a:t>
            </a:r>
            <a:r>
              <a:rPr lang="de-AT" sz="1200" kern="1200" dirty="0" err="1" smtClean="0">
                <a:solidFill>
                  <a:schemeClr val="tx1"/>
                </a:solidFill>
                <a:effectLst/>
                <a:latin typeface="+mn-lt"/>
                <a:ea typeface="+mn-ea"/>
                <a:cs typeface="+mn-cs"/>
              </a:rPr>
              <a:t>NatCat</a:t>
            </a:r>
            <a:r>
              <a:rPr lang="de-AT" sz="1200" kern="1200" dirty="0" smtClean="0">
                <a:solidFill>
                  <a:schemeClr val="tx1"/>
                </a:solidFill>
                <a:effectLst/>
                <a:latin typeface="+mn-lt"/>
                <a:ea typeface="+mn-ea"/>
                <a:cs typeface="+mn-cs"/>
              </a:rPr>
              <a:t>-Service für Österreich ausgewiesenen Gesamtschäden durch</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extreme Wettereignisse (vgl. Abbildung 6.10) liegen für 1980</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bis 2013 bei rund 10,6 Mrd. € (in Preisen von 2010). Dabei</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gibt es einen stark ansteigenden Trend der mittleren jährlichen Schäden, die 1981 bis 1990/1991 bis 2000/2001 bis 2010 bei rund 97/129/706 Millionen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 lagen. Dafür sind</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jedoch sowohl meteorologische Ereignisse (Anzahl und</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Intensität) verantwortlich, als auch die Exposition von Sachwerten.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Insbesondere die Hochwasser 2002 (ca. 3,5  Mrd.  €), 2005</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(knapp 0,6 Mrd. €) und 2013 (knapp 0,7 Mrd. €) sowie mehrere starke Winterstürme mit</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Schäden von jeweils mehreren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hundert Millionen € schlugen seit 2002 zu Buche.</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Dabei handelt es sich lediglich um die direkten Schadenskosten, die durch Wiederherstellung und Reparaturen anfielen. Indirekte</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Folgewirkungen sind hierbei nicht erfasst. </a:t>
            </a:r>
            <a:r>
              <a:rPr lang="de-DE" sz="1200" b="1" kern="1200" baseline="0" dirty="0" smtClean="0">
                <a:solidFill>
                  <a:schemeClr val="tx1"/>
                </a:solidFill>
                <a:effectLst/>
                <a:latin typeface="+mn-lt"/>
                <a:ea typeface="+mn-ea"/>
                <a:cs typeface="+mn-cs"/>
              </a:rPr>
              <a:t>(AAR14, B2K6, Seite 664 f)</a:t>
            </a:r>
            <a:endParaRPr lang="de-AT"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27</a:t>
            </a:fld>
            <a:endParaRPr lang="de-DE"/>
          </a:p>
        </p:txBody>
      </p:sp>
    </p:spTree>
    <p:extLst>
      <p:ext uri="{BB962C8B-B14F-4D97-AF65-F5344CB8AC3E}">
        <p14:creationId xmlns:p14="http://schemas.microsoft.com/office/powerpoint/2010/main" val="3947799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Auszug der 10 schadensträchtigsten Katastrophenereignisse in Österreich aus der EM-DAT. Quelle: EM-DAT</a:t>
            </a:r>
          </a:p>
          <a:p>
            <a:r>
              <a:rPr lang="de-DE" sz="1200" kern="1200" dirty="0" smtClean="0">
                <a:solidFill>
                  <a:schemeClr val="tx1"/>
                </a:solidFill>
                <a:effectLst/>
                <a:latin typeface="+mn-lt"/>
                <a:ea typeface="+mn-ea"/>
                <a:cs typeface="+mn-cs"/>
              </a:rPr>
              <a:t>Eine Auswertung der EM-DAT für Österreich (Tabelle 6.2) reiht die zehn größten Schadensereignisse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(nach Schadenssummen) zwischen 1990 und 2012 auf.</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In dieser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Auflistungen ist das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Hochwasserereignis vom Juni 2013 noch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nicht berücksichtigt. Das österreichische Innenministerium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meldete laut Bundekanzleramt im August 2013 verursachte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Gesamtschäden von 900  Mio.  € an den Solidaritätsfond der EU.</a:t>
            </a:r>
          </a:p>
          <a:p>
            <a:r>
              <a:rPr lang="de-DE" sz="1200" kern="1200" dirty="0" smtClean="0">
                <a:solidFill>
                  <a:schemeClr val="tx1"/>
                </a:solidFill>
                <a:effectLst/>
                <a:latin typeface="+mn-lt"/>
                <a:ea typeface="+mn-ea"/>
                <a:cs typeface="+mn-cs"/>
              </a:rPr>
              <a:t>Neben den frei zugänglichen Datenbanken gibt es weitere,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deutlich besser aufgelöste, nicht frei zugängliche Datenbanken, etwa jene des </a:t>
            </a:r>
            <a:r>
              <a:rPr lang="de-DE" sz="1200" kern="1200" dirty="0" err="1" smtClean="0">
                <a:solidFill>
                  <a:schemeClr val="tx1"/>
                </a:solidFill>
                <a:effectLst/>
                <a:latin typeface="+mn-lt"/>
                <a:ea typeface="+mn-ea"/>
                <a:cs typeface="+mn-cs"/>
              </a:rPr>
              <a:t>NatCat</a:t>
            </a:r>
            <a:r>
              <a:rPr lang="de-DE" sz="1200" kern="1200" dirty="0" smtClean="0">
                <a:solidFill>
                  <a:schemeClr val="tx1"/>
                </a:solidFill>
                <a:effectLst/>
                <a:latin typeface="+mn-lt"/>
                <a:ea typeface="+mn-ea"/>
                <a:cs typeface="+mn-cs"/>
              </a:rPr>
              <a:t>-Services der </a:t>
            </a:r>
            <a:r>
              <a:rPr lang="de-DE" sz="1200" kern="1200" dirty="0" err="1" smtClean="0">
                <a:solidFill>
                  <a:schemeClr val="tx1"/>
                </a:solidFill>
                <a:effectLst/>
                <a:latin typeface="+mn-lt"/>
                <a:ea typeface="+mn-ea"/>
                <a:cs typeface="+mn-cs"/>
              </a:rPr>
              <a:t>Munich</a:t>
            </a:r>
            <a:r>
              <a:rPr lang="de-DE" sz="1200" kern="1200" dirty="0" smtClean="0">
                <a:solidFill>
                  <a:schemeClr val="tx1"/>
                </a:solidFill>
                <a:effectLst/>
                <a:latin typeface="+mn-lt"/>
                <a:ea typeface="+mn-ea"/>
                <a:cs typeface="+mn-cs"/>
              </a:rPr>
              <a:t> Re. Die Datenbanken sind untereinander allerdings nicht konsistent, da</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Inhalte auf unterschiedlichen Meldungen und Beobachtungen beruhen. Allgemein ist aus den Datenbanken ein klarer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Trend hin zu steigenden Schadenszahlen und -summen ableitbar. Der Trend zu global steigenden Schäden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lässt sich wie folgt erklären:</a:t>
            </a:r>
          </a:p>
          <a:p>
            <a:endParaRPr lang="de-DE" sz="1200" kern="1200" dirty="0" smtClean="0">
              <a:solidFill>
                <a:schemeClr val="tx1"/>
              </a:solidFill>
              <a:effectLst/>
              <a:latin typeface="+mn-lt"/>
              <a:ea typeface="+mn-ea"/>
              <a:cs typeface="+mn-cs"/>
            </a:endParaRPr>
          </a:p>
          <a:p>
            <a:pPr marL="171450" indent="-171450">
              <a:buFont typeface="Arial"/>
              <a:buChar char="•"/>
            </a:pPr>
            <a:r>
              <a:rPr lang="de-DE" sz="1200" kern="1200" dirty="0" smtClean="0">
                <a:solidFill>
                  <a:schemeClr val="tx1"/>
                </a:solidFill>
                <a:effectLst/>
                <a:latin typeface="+mn-lt"/>
                <a:ea typeface="+mn-ea"/>
                <a:cs typeface="+mn-cs"/>
              </a:rPr>
              <a:t>Globaler Wandel in den Umweltbedingungen (vor allem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Landnutzung) und die Auswirkungen auf das Prozessgeschehen</a:t>
            </a:r>
          </a:p>
          <a:p>
            <a:pPr marL="171450" indent="-171450">
              <a:buFont typeface="Arial"/>
              <a:buChar char="•"/>
            </a:pPr>
            <a:r>
              <a:rPr lang="de-DE" sz="1200" kern="1200" dirty="0" smtClean="0">
                <a:solidFill>
                  <a:schemeClr val="tx1"/>
                </a:solidFill>
                <a:effectLst/>
                <a:latin typeface="+mn-lt"/>
                <a:ea typeface="+mn-ea"/>
                <a:cs typeface="+mn-cs"/>
              </a:rPr>
              <a:t>Steigende (Welt-)Bevölkerung und damit Zunahme von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Besitz</a:t>
            </a:r>
          </a:p>
          <a:p>
            <a:pPr marL="171450" indent="-171450">
              <a:buFont typeface="Arial"/>
              <a:buChar char="•"/>
            </a:pPr>
            <a:r>
              <a:rPr lang="de-DE" sz="1200" kern="1200" dirty="0" smtClean="0">
                <a:solidFill>
                  <a:schemeClr val="tx1"/>
                </a:solidFill>
                <a:effectLst/>
                <a:latin typeface="+mn-lt"/>
                <a:ea typeface="+mn-ea"/>
                <a:cs typeface="+mn-cs"/>
              </a:rPr>
              <a:t>Veränderungen des Lebensstandards und der Lebensqualität mit steigenden Vermögenswerten</a:t>
            </a:r>
          </a:p>
          <a:p>
            <a:pPr marL="171450" indent="-171450">
              <a:buFont typeface="Arial"/>
              <a:buChar char="•"/>
            </a:pPr>
            <a:r>
              <a:rPr lang="de-DE" sz="1200" kern="1200" dirty="0" smtClean="0">
                <a:solidFill>
                  <a:schemeClr val="tx1"/>
                </a:solidFill>
                <a:effectLst/>
                <a:latin typeface="+mn-lt"/>
                <a:ea typeface="+mn-ea"/>
                <a:cs typeface="+mn-cs"/>
              </a:rPr>
              <a:t>Veränderungen in der Wirtschaftsweise und der </a:t>
            </a:r>
            <a:r>
              <a:rPr lang="de-DE" sz="1200" kern="1200" dirty="0" err="1" smtClean="0">
                <a:solidFill>
                  <a:schemeClr val="tx1"/>
                </a:solidFill>
                <a:effectLst/>
                <a:latin typeface="+mn-lt"/>
                <a:ea typeface="+mn-ea"/>
                <a:cs typeface="+mn-cs"/>
              </a:rPr>
              <a:t>Arbeits</a:t>
            </a:r>
            <a:r>
              <a:rPr lang="de-DE" sz="1200" kern="1200" dirty="0" smtClean="0">
                <a:solidFill>
                  <a:schemeClr val="tx1"/>
                </a:solidFill>
                <a:effectLst/>
                <a:latin typeface="+mn-lt"/>
                <a:ea typeface="+mn-ea"/>
                <a:cs typeface="+mn-cs"/>
              </a:rPr>
              <a:t>(-platz)</a:t>
            </a:r>
            <a:r>
              <a:rPr lang="de-DE" sz="1200" kern="1200" dirty="0" err="1" smtClean="0">
                <a:solidFill>
                  <a:schemeClr val="tx1"/>
                </a:solidFill>
                <a:effectLst/>
                <a:latin typeface="+mn-lt"/>
                <a:ea typeface="+mn-ea"/>
                <a:cs typeface="+mn-cs"/>
              </a:rPr>
              <a:t>struktur</a:t>
            </a:r>
            <a:endParaRPr lang="de-DE" sz="1200" kern="1200" dirty="0" smtClean="0">
              <a:solidFill>
                <a:schemeClr val="tx1"/>
              </a:solidFill>
              <a:effectLst/>
              <a:latin typeface="+mn-lt"/>
              <a:ea typeface="+mn-ea"/>
              <a:cs typeface="+mn-cs"/>
            </a:endParaRPr>
          </a:p>
          <a:p>
            <a:pPr marL="171450" indent="-171450">
              <a:buFont typeface="Arial"/>
              <a:buChar char="•"/>
            </a:pPr>
            <a:r>
              <a:rPr lang="de-DE" sz="1200" kern="1200" dirty="0" smtClean="0">
                <a:solidFill>
                  <a:schemeClr val="tx1"/>
                </a:solidFill>
                <a:effectLst/>
                <a:latin typeface="+mn-lt"/>
                <a:ea typeface="+mn-ea"/>
                <a:cs typeface="+mn-cs"/>
              </a:rPr>
              <a:t>Mögliche hohe Schäden auf kleinem Raum durch Bevölkerungs- und Wertekonzentration in Agglomerationen</a:t>
            </a:r>
          </a:p>
          <a:p>
            <a:pPr marL="171450" indent="-171450">
              <a:buFont typeface="Arial"/>
              <a:buChar char="•"/>
            </a:pPr>
            <a:r>
              <a:rPr lang="de-DE" sz="1200" kern="1200" dirty="0" smtClean="0">
                <a:solidFill>
                  <a:schemeClr val="tx1"/>
                </a:solidFill>
                <a:effectLst/>
                <a:latin typeface="+mn-lt"/>
                <a:ea typeface="+mn-ea"/>
                <a:cs typeface="+mn-cs"/>
              </a:rPr>
              <a:t>Siedlungsentwicklung sowie Gewerbe- und Industrieansiedlung in exponierten Gebieten</a:t>
            </a:r>
          </a:p>
          <a:p>
            <a:pPr marL="171450" indent="-171450">
              <a:buFont typeface="Arial"/>
              <a:buChar char="•"/>
            </a:pPr>
            <a:r>
              <a:rPr lang="de-DE" sz="1200" kern="1200" dirty="0" smtClean="0">
                <a:solidFill>
                  <a:schemeClr val="tx1"/>
                </a:solidFill>
                <a:effectLst/>
                <a:latin typeface="+mn-lt"/>
                <a:ea typeface="+mn-ea"/>
                <a:cs typeface="+mn-cs"/>
              </a:rPr>
              <a:t>Steigende Vulnerabilität moderner, spezialisierter sowie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kulturell und sozial diversifizierter Gesellschaften und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Technologien</a:t>
            </a:r>
          </a:p>
          <a:p>
            <a:pPr marL="171450" indent="-171450">
              <a:buFont typeface="Arial"/>
              <a:buChar char="•"/>
            </a:pPr>
            <a:r>
              <a:rPr lang="de-DE" sz="1200" kern="1200" dirty="0" smtClean="0">
                <a:solidFill>
                  <a:schemeClr val="tx1"/>
                </a:solidFill>
                <a:effectLst/>
                <a:latin typeface="+mn-lt"/>
                <a:ea typeface="+mn-ea"/>
                <a:cs typeface="+mn-cs"/>
              </a:rPr>
              <a:t>Erhöhte Versicherungsdurchdringung mit entsprechenden Haftungsverpflichtungen bei steigenden Versicherungsschäden</a:t>
            </a:r>
          </a:p>
          <a:p>
            <a:pPr marL="0" indent="0">
              <a:buFont typeface="Arial"/>
              <a:buNone/>
            </a:pPr>
            <a:endParaRPr lang="de-DE"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de-DE" sz="1200" b="1" kern="1200" baseline="0" dirty="0" smtClean="0">
                <a:solidFill>
                  <a:schemeClr val="tx1"/>
                </a:solidFill>
                <a:effectLst/>
                <a:latin typeface="+mn-lt"/>
                <a:ea typeface="+mn-ea"/>
                <a:cs typeface="+mn-cs"/>
              </a:rPr>
              <a:t>(AAR14, B2K6, Seite 674)</a:t>
            </a:r>
            <a:endParaRPr lang="de-DE" dirty="0" smtClean="0"/>
          </a:p>
        </p:txBody>
      </p:sp>
      <p:sp>
        <p:nvSpPr>
          <p:cNvPr id="4" name="Foliennummernplatzhalter 3"/>
          <p:cNvSpPr>
            <a:spLocks noGrp="1"/>
          </p:cNvSpPr>
          <p:nvPr>
            <p:ph type="sldNum" sz="quarter" idx="10"/>
          </p:nvPr>
        </p:nvSpPr>
        <p:spPr/>
        <p:txBody>
          <a:bodyPr/>
          <a:lstStyle/>
          <a:p>
            <a:fld id="{9BC39545-3DE9-4D46-9C56-3010817E2D96}" type="slidenum">
              <a:rPr lang="de-DE" smtClean="0"/>
              <a:t>28</a:t>
            </a:fld>
            <a:endParaRPr lang="de-DE"/>
          </a:p>
        </p:txBody>
      </p:sp>
    </p:spTree>
    <p:extLst>
      <p:ext uri="{BB962C8B-B14F-4D97-AF65-F5344CB8AC3E}">
        <p14:creationId xmlns:p14="http://schemas.microsoft.com/office/powerpoint/2010/main" val="1424811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Klimasensitivität österreichischer Skigebiete unter Naturschneebedingungen und unter Berücksichtigung gegenwärtiger </a:t>
            </a:r>
            <a:r>
              <a:rPr lang="de-DE" sz="1200" b="1" kern="1200" dirty="0" err="1" smtClean="0">
                <a:solidFill>
                  <a:schemeClr val="tx1"/>
                </a:solidFill>
                <a:effectLst/>
                <a:latin typeface="+mn-lt"/>
                <a:ea typeface="+mn-ea"/>
                <a:cs typeface="+mn-cs"/>
              </a:rPr>
              <a:t>Beschneiungstechnologie</a:t>
            </a:r>
            <a:r>
              <a:rPr lang="de-DE" sz="1200" b="1" kern="1200" dirty="0" smtClean="0">
                <a:solidFill>
                  <a:schemeClr val="tx1"/>
                </a:solidFill>
                <a:effectLst/>
                <a:latin typeface="+mn-lt"/>
                <a:ea typeface="+mn-ea"/>
                <a:cs typeface="+mn-cs"/>
              </a:rPr>
              <a:t>. Quelle: Steiger und </a:t>
            </a:r>
            <a:r>
              <a:rPr lang="de-DE" sz="1200" b="1" kern="1200" dirty="0" err="1" smtClean="0">
                <a:solidFill>
                  <a:schemeClr val="tx1"/>
                </a:solidFill>
                <a:effectLst/>
                <a:latin typeface="+mn-lt"/>
                <a:ea typeface="+mn-ea"/>
                <a:cs typeface="+mn-cs"/>
              </a:rPr>
              <a:t>Abegg</a:t>
            </a:r>
            <a:r>
              <a:rPr lang="de-DE" sz="1200" b="1" kern="1200" dirty="0" smtClean="0">
                <a:solidFill>
                  <a:schemeClr val="tx1"/>
                </a:solidFill>
                <a:effectLst/>
                <a:latin typeface="+mn-lt"/>
                <a:ea typeface="+mn-ea"/>
                <a:cs typeface="+mn-cs"/>
              </a:rPr>
              <a:t> (2011)</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Analysen auf Bundeslandebene zeigen unter Berücksichtigung gegenwärtiger </a:t>
            </a:r>
            <a:r>
              <a:rPr lang="de-DE" sz="1200" kern="1200" dirty="0" err="1" smtClean="0">
                <a:solidFill>
                  <a:schemeClr val="tx1"/>
                </a:solidFill>
                <a:effectLst/>
                <a:latin typeface="+mn-lt"/>
                <a:ea typeface="+mn-ea"/>
                <a:cs typeface="+mn-cs"/>
              </a:rPr>
              <a:t>Beschneiungstechnologie</a:t>
            </a:r>
            <a:r>
              <a:rPr lang="de-DE" sz="1200" kern="1200" dirty="0" smtClean="0">
                <a:solidFill>
                  <a:schemeClr val="tx1"/>
                </a:solidFill>
                <a:effectLst/>
                <a:latin typeface="+mn-lt"/>
                <a:ea typeface="+mn-ea"/>
                <a:cs typeface="+mn-cs"/>
              </a:rPr>
              <a:t> eine regional deutlich unterschiedliche Sensitivität der Skigebiete gegenüber klimatischen Änderungen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(Abbildung 6.13).</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übliche 100-Tage-Regel (Skibetrieb an mindestens 100</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Tagen) ist in Ostösterreich schon ab einer Erwärmung von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1 °C im Vergleich zur Referenzperiode 1961 bis 1990 kaum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mehr erfüllt. Nach Westen hin nimmt die Sensitivität ab. Jedoch wären bei einer Erwärmung von 2 °C nur mehr 64 %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österreichischen Skigebiete als schneesicher (100-Tage-Regel)</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zu bezeichnen, bei einer Erwärmung um 4 °C lediglich 16 %</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der Skigebiete. Die Schneeproduktion müsste zur Aufrechterhaltung einer 100-Tage-Saison im Österreichschnitt bei +2 °C</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um 113 % und bei +4 °C um 425 % gesteigert werden. Derartige Steigerungen werden für eine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Vielzahl der Skigebiete ökonomisch nicht tragbar sein, ganz</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abgesehen von ökologischen Aspekten und der dazu notwen</a:t>
            </a:r>
            <a:r>
              <a:rPr lang="de-DE" dirty="0" smtClean="0"/>
              <a:t>digen Infrastruktur sowie des Energie- und Wasserverbrauchs. </a:t>
            </a:r>
            <a:r>
              <a:rPr lang="de-DE" sz="1200" b="1" kern="1200" baseline="0" dirty="0" smtClean="0">
                <a:solidFill>
                  <a:schemeClr val="tx1"/>
                </a:solidFill>
                <a:effectLst/>
                <a:latin typeface="+mn-lt"/>
                <a:ea typeface="+mn-ea"/>
                <a:cs typeface="+mn-cs"/>
              </a:rPr>
              <a:t>(AAR14, B2K6, Seite 669 f)</a:t>
            </a:r>
            <a:endParaRPr lang="de-DE" dirty="0" smtClean="0"/>
          </a:p>
        </p:txBody>
      </p:sp>
      <p:sp>
        <p:nvSpPr>
          <p:cNvPr id="4" name="Foliennummernplatzhalter 3"/>
          <p:cNvSpPr>
            <a:spLocks noGrp="1"/>
          </p:cNvSpPr>
          <p:nvPr>
            <p:ph type="sldNum" sz="quarter" idx="10"/>
          </p:nvPr>
        </p:nvSpPr>
        <p:spPr/>
        <p:txBody>
          <a:bodyPr/>
          <a:lstStyle/>
          <a:p>
            <a:fld id="{9BC39545-3DE9-4D46-9C56-3010817E2D96}" type="slidenum">
              <a:rPr lang="de-DE" smtClean="0"/>
              <a:t>29</a:t>
            </a:fld>
            <a:endParaRPr lang="de-DE"/>
          </a:p>
        </p:txBody>
      </p:sp>
    </p:spTree>
    <p:extLst>
      <p:ext uri="{BB962C8B-B14F-4D97-AF65-F5344CB8AC3E}">
        <p14:creationId xmlns:p14="http://schemas.microsoft.com/office/powerpoint/2010/main" val="760683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Siedlungsraum und Gefahrengebiet im zeitlichen Wandel. Eigene Überarbeitung von ARE, 2005. Quelle: Auszug Richtplan des Kantons Graubünden, CH, (2009)</a:t>
            </a:r>
          </a:p>
          <a:p>
            <a:r>
              <a:rPr lang="de-DE" sz="1200" kern="1200" dirty="0" smtClean="0">
                <a:solidFill>
                  <a:schemeClr val="tx1"/>
                </a:solidFill>
                <a:effectLst/>
                <a:latin typeface="+mn-lt"/>
                <a:ea typeface="+mn-ea"/>
                <a:cs typeface="+mn-cs"/>
              </a:rPr>
              <a:t>Erst eine Zusammenschau</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der zukünftigen Entwicklung des Gefahrengebiets sowie des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zukünftigen Siedlungsraums (Abbildung 6.20) erlaubt eine valide Aussage zur möglichen Betroffenheit von Siedlungsräumen durch intensivere bzw. häufigere Hochwasser.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Solch integrative Untersuchungen liegen für Österreich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nicht vor. Es ist aber davon auszugehen, dass die Entwicklung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des Siedlungsraums – und damit des Schadenspotentials – einer deutlich stärkeren Dynamik unterworfen ist, als die Beeinflussung der Häufigkeit und / oder Intensität von Hochwassern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durch den Klimawandel. Nichtsdestotrotz ist es notwendig, mögliche klimawandelbedingte Änderungen der Hochwassergefährdung mit in die Planung einzubeziehen, um das Schadenspotenzial reduzieren zu können. </a:t>
            </a:r>
            <a:r>
              <a:rPr lang="de-DE" sz="1200" b="1" kern="1200" baseline="0" dirty="0" smtClean="0">
                <a:solidFill>
                  <a:schemeClr val="tx1"/>
                </a:solidFill>
                <a:effectLst/>
                <a:latin typeface="+mn-lt"/>
                <a:ea typeface="+mn-ea"/>
                <a:cs typeface="+mn-cs"/>
              </a:rPr>
              <a:t>(AAR14, B2K6, Seite 687)</a:t>
            </a:r>
            <a:endParaRPr lang="de-DE" dirty="0" smtClean="0"/>
          </a:p>
        </p:txBody>
      </p:sp>
      <p:sp>
        <p:nvSpPr>
          <p:cNvPr id="4" name="Foliennummernplatzhalter 3"/>
          <p:cNvSpPr>
            <a:spLocks noGrp="1"/>
          </p:cNvSpPr>
          <p:nvPr>
            <p:ph type="sldNum" sz="quarter" idx="10"/>
          </p:nvPr>
        </p:nvSpPr>
        <p:spPr/>
        <p:txBody>
          <a:bodyPr/>
          <a:lstStyle/>
          <a:p>
            <a:fld id="{9BC39545-3DE9-4D46-9C56-3010817E2D96}" type="slidenum">
              <a:rPr lang="de-DE" smtClean="0"/>
              <a:t>30</a:t>
            </a:fld>
            <a:endParaRPr lang="de-DE"/>
          </a:p>
        </p:txBody>
      </p:sp>
    </p:spTree>
    <p:extLst>
      <p:ext uri="{BB962C8B-B14F-4D97-AF65-F5344CB8AC3E}">
        <p14:creationId xmlns:p14="http://schemas.microsoft.com/office/powerpoint/2010/main" val="3608388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Doppelte Dilemmata der räumlichen und zeitlichen Entkopplung von Aktion und Reaktion im</a:t>
            </a:r>
            <a:r>
              <a:rPr lang="de-DE" sz="1200" b="1" kern="1200" baseline="0" dirty="0" smtClean="0">
                <a:solidFill>
                  <a:schemeClr val="tx1"/>
                </a:solidFill>
                <a:effectLst/>
                <a:latin typeface="+mn-lt"/>
                <a:ea typeface="+mn-ea"/>
                <a:cs typeface="+mn-cs"/>
              </a:rPr>
              <a:t> g</a:t>
            </a:r>
            <a:r>
              <a:rPr lang="de-DE" sz="1200" b="1" kern="1200" dirty="0" smtClean="0">
                <a:solidFill>
                  <a:schemeClr val="tx1"/>
                </a:solidFill>
                <a:effectLst/>
                <a:latin typeface="+mn-lt"/>
                <a:ea typeface="+mn-ea"/>
                <a:cs typeface="+mn-cs"/>
              </a:rPr>
              <a:t>lobalen Klimawandel. Quelle: nach</a:t>
            </a:r>
            <a:r>
              <a:rPr lang="de-DE" sz="1200" b="1" kern="1200" baseline="0" dirty="0" smtClean="0">
                <a:solidFill>
                  <a:schemeClr val="tx1"/>
                </a:solidFill>
                <a:effectLst/>
                <a:latin typeface="+mn-lt"/>
                <a:ea typeface="+mn-ea"/>
                <a:cs typeface="+mn-cs"/>
              </a:rPr>
              <a:t> </a:t>
            </a:r>
            <a:r>
              <a:rPr lang="de-DE" sz="1200" b="1" kern="1200" dirty="0" err="1" smtClean="0">
                <a:solidFill>
                  <a:schemeClr val="tx1"/>
                </a:solidFill>
                <a:effectLst/>
                <a:latin typeface="+mn-lt"/>
                <a:ea typeface="+mn-ea"/>
                <a:cs typeface="+mn-cs"/>
              </a:rPr>
              <a:t>Schär</a:t>
            </a:r>
            <a:r>
              <a:rPr lang="de-DE" sz="1200" b="1" kern="1200" dirty="0" smtClean="0">
                <a:solidFill>
                  <a:schemeClr val="tx1"/>
                </a:solidFill>
                <a:effectLst/>
                <a:latin typeface="+mn-lt"/>
                <a:ea typeface="+mn-ea"/>
                <a:cs typeface="+mn-cs"/>
              </a:rPr>
              <a:t> et al. (2004)</a:t>
            </a:r>
          </a:p>
          <a:p>
            <a:r>
              <a:rPr lang="de-DE" sz="1200" kern="1200" dirty="0" smtClean="0">
                <a:solidFill>
                  <a:schemeClr val="tx1"/>
                </a:solidFill>
                <a:effectLst/>
                <a:latin typeface="+mn-lt"/>
                <a:ea typeface="+mn-ea"/>
                <a:cs typeface="+mn-cs"/>
              </a:rPr>
              <a:t>Bei ihren Überlegungen zum </a:t>
            </a:r>
            <a:r>
              <a:rPr lang="de-DE" sz="1200" kern="1200" dirty="0" err="1" smtClean="0">
                <a:solidFill>
                  <a:schemeClr val="tx1"/>
                </a:solidFill>
                <a:effectLst/>
                <a:latin typeface="+mn-lt"/>
                <a:ea typeface="+mn-ea"/>
                <a:cs typeface="+mn-cs"/>
              </a:rPr>
              <a:t>Anthropozän</a:t>
            </a:r>
            <a:r>
              <a:rPr lang="de-DE" sz="1200" kern="1200" dirty="0" smtClean="0">
                <a:solidFill>
                  <a:schemeClr val="tx1"/>
                </a:solidFill>
                <a:effectLst/>
                <a:latin typeface="+mn-lt"/>
                <a:ea typeface="+mn-ea"/>
                <a:cs typeface="+mn-cs"/>
              </a:rPr>
              <a:t> als neuem Abschnitt der Erdgeschichte steht für Crutzen und </a:t>
            </a:r>
            <a:r>
              <a:rPr lang="de-DE" sz="1200" kern="1200" dirty="0" err="1" smtClean="0">
                <a:solidFill>
                  <a:schemeClr val="tx1"/>
                </a:solidFill>
                <a:effectLst/>
                <a:latin typeface="+mn-lt"/>
                <a:ea typeface="+mn-ea"/>
                <a:cs typeface="+mn-cs"/>
              </a:rPr>
              <a:t>Stoermer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(2000) der Gedanke im Vordergrund, dass der Mensch mit seinem lokal verorteten Handeln global wirksam geworden ist und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den Klimawandel auf globaler Ebene beeinflusst bzw. steuert.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Am Beispiel des globalen Klimawandels ist dies gut nachvollziehbar: Jede lokale Aktion, bei der fossile Energieressourcen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umgesetzt werden, trägt zum anthropogenen Anteil der atmosphärischen Treibhauswirkung bei und schlägt sich somit, quasi aufsummiert, im globalen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Erwärmungssignal nieder. Neben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diesem </a:t>
            </a:r>
            <a:r>
              <a:rPr lang="de-DE" sz="1200" kern="1200" dirty="0" err="1" smtClean="0">
                <a:solidFill>
                  <a:schemeClr val="tx1"/>
                </a:solidFill>
                <a:effectLst/>
                <a:latin typeface="+mn-lt"/>
                <a:ea typeface="+mn-ea"/>
                <a:cs typeface="+mn-cs"/>
              </a:rPr>
              <a:t>Upscaling</a:t>
            </a:r>
            <a:r>
              <a:rPr lang="de-DE" sz="1200" kern="1200" dirty="0" smtClean="0">
                <a:solidFill>
                  <a:schemeClr val="tx1"/>
                </a:solidFill>
                <a:effectLst/>
                <a:latin typeface="+mn-lt"/>
                <a:ea typeface="+mn-ea"/>
                <a:cs typeface="+mn-cs"/>
              </a:rPr>
              <a:t> der Treiberwirkung kommt es auch zu einem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regional stark differenzierten </a:t>
            </a:r>
            <a:r>
              <a:rPr lang="de-DE" sz="1200" kern="1200" dirty="0" err="1" smtClean="0">
                <a:solidFill>
                  <a:schemeClr val="tx1"/>
                </a:solidFill>
                <a:effectLst/>
                <a:latin typeface="+mn-lt"/>
                <a:ea typeface="+mn-ea"/>
                <a:cs typeface="+mn-cs"/>
              </a:rPr>
              <a:t>Downscaling</a:t>
            </a:r>
            <a:r>
              <a:rPr lang="de-DE" sz="1200" kern="1200" dirty="0" smtClean="0">
                <a:solidFill>
                  <a:schemeClr val="tx1"/>
                </a:solidFill>
                <a:effectLst/>
                <a:latin typeface="+mn-lt"/>
                <a:ea typeface="+mn-ea"/>
                <a:cs typeface="+mn-cs"/>
              </a:rPr>
              <a:t> des globalen Klimasignals auf die größere regionale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bzw. lokale Maßstabsebene.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Hinter dieser Aussage verbirgt sich jedoch wiederum das doppelte Dilemma: Zwischen Ursache und Wirkung gibt es weder einen direkten räumlichen noch einen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direkten zeitlichen Zusammenhang. Diese Entkoppelung zwischen Aktion und Reaktion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ist sicher eine wesentliche Ursache für die immer noch fehlende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bzw. stark reduzierte Wahrnehmung des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globalen Klimawandels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generell und der Akzeptanz nötiger Maßnahmen zum Umgang,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sei es Emissionsminderung oder Klimaanpassung. </a:t>
            </a:r>
            <a:r>
              <a:rPr lang="de-DE" sz="1200" b="1" kern="1200" dirty="0" smtClean="0">
                <a:solidFill>
                  <a:schemeClr val="tx1"/>
                </a:solidFill>
                <a:effectLst/>
                <a:latin typeface="+mn-lt"/>
                <a:ea typeface="+mn-ea"/>
                <a:cs typeface="+mn-cs"/>
              </a:rPr>
              <a:t>(AAR14, B2K1, Seite 400 f)</a:t>
            </a:r>
          </a:p>
          <a:p>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9BC39545-3DE9-4D46-9C56-3010817E2D96}" type="slidenum">
              <a:rPr lang="de-DE" smtClean="0"/>
              <a:t>4</a:t>
            </a:fld>
            <a:endParaRPr lang="de-DE"/>
          </a:p>
        </p:txBody>
      </p:sp>
    </p:spTree>
    <p:extLst>
      <p:ext uri="{BB962C8B-B14F-4D97-AF65-F5344CB8AC3E}">
        <p14:creationId xmlns:p14="http://schemas.microsoft.com/office/powerpoint/2010/main" val="3806034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Rekonstruktionen und Projektionen der Änderung des Eisvolumens und der Fläche der österreichischen Gletscher, nach </a:t>
            </a:r>
            <a:r>
              <a:rPr lang="de-DE" sz="1200" b="1" kern="1200" dirty="0" err="1" smtClean="0">
                <a:solidFill>
                  <a:schemeClr val="tx1"/>
                </a:solidFill>
                <a:effectLst/>
                <a:latin typeface="+mn-lt"/>
                <a:ea typeface="+mn-ea"/>
                <a:cs typeface="+mn-cs"/>
              </a:rPr>
              <a:t>Marzeion</a:t>
            </a:r>
            <a:r>
              <a:rPr lang="de-DE" sz="1200" b="1" kern="1200" dirty="0" smtClean="0">
                <a:solidFill>
                  <a:schemeClr val="tx1"/>
                </a:solidFill>
                <a:effectLst/>
                <a:latin typeface="+mn-lt"/>
                <a:ea typeface="+mn-ea"/>
                <a:cs typeface="+mn-cs"/>
              </a:rPr>
              <a:t> et al. (2012). Das Gletschermodell wurde angetrieben durch Rekonstruktionen und Projektionen des Klimas von globalen Klimamodellen („</a:t>
            </a:r>
            <a:r>
              <a:rPr lang="de-DE" sz="1200" b="1" kern="1200" dirty="0" err="1" smtClean="0">
                <a:solidFill>
                  <a:schemeClr val="tx1"/>
                </a:solidFill>
                <a:effectLst/>
                <a:latin typeface="+mn-lt"/>
                <a:ea typeface="+mn-ea"/>
                <a:cs typeface="+mn-cs"/>
              </a:rPr>
              <a:t>historical</a:t>
            </a:r>
            <a:r>
              <a:rPr lang="de-DE" sz="1200" b="1" kern="1200" dirty="0" smtClean="0">
                <a:solidFill>
                  <a:schemeClr val="tx1"/>
                </a:solidFill>
                <a:effectLst/>
                <a:latin typeface="+mn-lt"/>
                <a:ea typeface="+mn-ea"/>
                <a:cs typeface="+mn-cs"/>
              </a:rPr>
              <a:t>“ und „RCP“), gezeigt wird das Ensemble-Mittel und die Ensemble-Standardabweichung. Eine weitere Rekonstruktion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wurde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angetrieben mit dem beobachteten Klima („CRU“, Mitchell und Jones, 2005). Alle Werte relativ zum Mittel 1985–2004. Die beobachtete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Flächenänderung bezieht sich auf</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die Gletscherkataster von 1969 und 1998 (</a:t>
            </a:r>
            <a:r>
              <a:rPr lang="de-DE" sz="1200" b="1" kern="1200" dirty="0" err="1" smtClean="0">
                <a:solidFill>
                  <a:schemeClr val="tx1"/>
                </a:solidFill>
                <a:effectLst/>
                <a:latin typeface="+mn-lt"/>
                <a:ea typeface="+mn-ea"/>
                <a:cs typeface="+mn-cs"/>
              </a:rPr>
              <a:t>Lambrecht</a:t>
            </a:r>
            <a:r>
              <a:rPr lang="de-DE" sz="1200" b="1" kern="1200" dirty="0" smtClean="0">
                <a:solidFill>
                  <a:schemeClr val="tx1"/>
                </a:solidFill>
                <a:effectLst/>
                <a:latin typeface="+mn-lt"/>
                <a:ea typeface="+mn-ea"/>
                <a:cs typeface="+mn-cs"/>
              </a:rPr>
              <a:t> und Kuhn 2007; Kuhn, 2008; Kuhn et al. 2009a).</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Oben: Änderung des Gesamteisvolumens. Mitte: Änderungsrate des Eisvolumens. Unten: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Änderung der Gletscherfläche </a:t>
            </a:r>
          </a:p>
          <a:p>
            <a:r>
              <a:rPr lang="de-DE" sz="1200" kern="1200" dirty="0" smtClean="0">
                <a:solidFill>
                  <a:schemeClr val="tx1"/>
                </a:solidFill>
                <a:effectLst/>
                <a:latin typeface="+mn-lt"/>
                <a:ea typeface="+mn-ea"/>
                <a:cs typeface="+mn-cs"/>
              </a:rPr>
              <a:t>Die einzigen flächendeckenden Aussagen zur Entwicklung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Gletscher in Österreich beruhen auf Modellierungen der Änderung des Eisvolumens und der Gletscherfläche aller einzelnen </a:t>
            </a:r>
          </a:p>
          <a:p>
            <a:r>
              <a:rPr lang="de-DE" sz="1200" kern="1200" dirty="0" smtClean="0">
                <a:solidFill>
                  <a:schemeClr val="tx1"/>
                </a:solidFill>
                <a:effectLst/>
                <a:latin typeface="+mn-lt"/>
                <a:ea typeface="+mn-ea"/>
                <a:cs typeface="+mn-cs"/>
              </a:rPr>
              <a:t>Gletscher weltweit von </a:t>
            </a:r>
            <a:r>
              <a:rPr lang="de-DE" sz="1200" kern="1200" dirty="0" err="1" smtClean="0">
                <a:solidFill>
                  <a:schemeClr val="tx1"/>
                </a:solidFill>
                <a:effectLst/>
                <a:latin typeface="+mn-lt"/>
                <a:ea typeface="+mn-ea"/>
                <a:cs typeface="+mn-cs"/>
              </a:rPr>
              <a:t>Marzeion</a:t>
            </a:r>
            <a:r>
              <a:rPr lang="de-DE" sz="1200" kern="1200" dirty="0" smtClean="0">
                <a:solidFill>
                  <a:schemeClr val="tx1"/>
                </a:solidFill>
                <a:effectLst/>
                <a:latin typeface="+mn-lt"/>
                <a:ea typeface="+mn-ea"/>
                <a:cs typeface="+mn-cs"/>
              </a:rPr>
              <a:t> et al. (2012). Demzufolge wird etwa um das Jahr 2030 das Eisvolumen der österreichischen Gletscher auf die Hälfte der Mittelwerte der Periode von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1985-2004 gesunken sein. Für den zukünftigen Massenverlust spielt das gewählte Klimaszenario eine relativ geringe Rolle,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da ein substanzieller Teil des zukünftigen Massenverlustes als Anpassung auf die bereits vergangene Klimaänderung zu</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verstehen ist. Im Klimaszenario mit dem geringsten menschlichen Eingriff</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(RCP2.6) stabilisieren sich die österreichischen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Gletscher aber gegen Ende des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21. Jahrhunderts bei etwa 20 %</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des momentanen Eisvolumens, wogegen das andere Extremszenario (RCP8.5) praktisch zum gänzlichen Abschmelzen der Gletscher in Österreich führt.</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Hinsichtlich des Gletscherabflusses ist davon auszugehen, dass der maximale jährliche Abfluss schon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erreicht, wenn nicht gar überschritten ist (Abbildung  2.9, Mitte). Die Wirkung der Flächenabnahme für den Gletscherabfluss ist damit bedeutsamer geworden als die durch die Temperaturzunahme bedingte gesteigert Schmelzrate. </a:t>
            </a:r>
            <a:r>
              <a:rPr lang="de-DE" sz="1200" b="1" kern="1200" baseline="0" dirty="0" smtClean="0">
                <a:solidFill>
                  <a:schemeClr val="tx1"/>
                </a:solidFill>
                <a:effectLst/>
                <a:latin typeface="+mn-lt"/>
                <a:ea typeface="+mn-ea"/>
                <a:cs typeface="+mn-cs"/>
              </a:rPr>
              <a:t>(AAR14, B2K2, Seite 425)</a:t>
            </a:r>
            <a:endParaRPr lang="de-DE" sz="1200" b="1"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7</a:t>
            </a:fld>
            <a:endParaRPr lang="de-DE"/>
          </a:p>
        </p:txBody>
      </p:sp>
    </p:spTree>
    <p:extLst>
      <p:ext uri="{BB962C8B-B14F-4D97-AF65-F5344CB8AC3E}">
        <p14:creationId xmlns:p14="http://schemas.microsoft.com/office/powerpoint/2010/main" val="687909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smtClean="0">
                <a:solidFill>
                  <a:schemeClr val="tx1"/>
                </a:solidFill>
                <a:effectLst/>
                <a:latin typeface="+mn-lt"/>
                <a:ea typeface="+mn-ea"/>
                <a:cs typeface="+mn-cs"/>
              </a:rPr>
              <a:t>Veränderungen im Jahresabfluss im Zeitraum 1951–2000. Quelle: Fürst et al. (2008)</a:t>
            </a:r>
          </a:p>
          <a:p>
            <a:pPr marL="0" marR="0" indent="0" algn="l" defTabSz="457200" rtl="0" eaLnBrk="1" fontAlgn="auto" latinLnBrk="0" hangingPunct="1">
              <a:lnSpc>
                <a:spcPct val="100000"/>
              </a:lnSpc>
              <a:spcBef>
                <a:spcPts val="0"/>
              </a:spcBef>
              <a:spcAft>
                <a:spcPts val="0"/>
              </a:spcAft>
              <a:buClrTx/>
              <a:buSzTx/>
              <a:buFontTx/>
              <a:buNone/>
              <a:tabLst/>
              <a:defRPr/>
            </a:pPr>
            <a:r>
              <a:rPr lang="de-AT" sz="1200" kern="1200" dirty="0" smtClean="0">
                <a:solidFill>
                  <a:schemeClr val="tx1"/>
                </a:solidFill>
                <a:effectLst/>
                <a:latin typeface="+mn-lt"/>
                <a:ea typeface="+mn-ea"/>
                <a:cs typeface="+mn-cs"/>
              </a:rPr>
              <a:t>Auf Jahresbasis sind für den längeren Zeitraum 1951 bis 2000</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die Trends in den Abflusshöhen nur schwach und statistisch</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kaum signifikant ausgeprägt. Regional und</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saisonal betrachtet zeigen sich jedoch deutliche</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Unterschiede</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in der mittelfristigen Veränderung des Abflusses, wobei der Alpenhauptkamm eine klare Grenze bildet (Abbildung 2.13).</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Im Süden besteht ein fallender, im Alpenraum dominiert hingegen ein steigender Trend im Jahresabfluss. </a:t>
            </a:r>
            <a:r>
              <a:rPr lang="de-DE" sz="1200" b="1" kern="1200" baseline="0" dirty="0" smtClean="0">
                <a:solidFill>
                  <a:schemeClr val="tx1"/>
                </a:solidFill>
                <a:effectLst/>
                <a:latin typeface="+mn-lt"/>
                <a:ea typeface="+mn-ea"/>
                <a:cs typeface="+mn-cs"/>
              </a:rPr>
              <a:t>(AAR14, B2K2, Seite 431)</a:t>
            </a:r>
            <a:endParaRPr lang="de-AT"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8</a:t>
            </a:fld>
            <a:endParaRPr lang="de-DE"/>
          </a:p>
        </p:txBody>
      </p:sp>
    </p:spTree>
    <p:extLst>
      <p:ext uri="{BB962C8B-B14F-4D97-AF65-F5344CB8AC3E}">
        <p14:creationId xmlns:p14="http://schemas.microsoft.com/office/powerpoint/2010/main" val="130699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smtClean="0">
                <a:solidFill>
                  <a:schemeClr val="tx1"/>
                </a:solidFill>
                <a:effectLst/>
                <a:latin typeface="+mn-lt"/>
                <a:ea typeface="+mn-ea"/>
                <a:cs typeface="+mn-cs"/>
              </a:rPr>
              <a:t>Prozentuelle Änderungen des mittleren Jahresabflusses (REMO-UBA, A1B Szenario). Links: Zeitraum 2036–2065 – Zeitraum</a:t>
            </a:r>
            <a:r>
              <a:rPr lang="de-AT" sz="1200" b="1" kern="1200" baseline="0" dirty="0" smtClean="0">
                <a:solidFill>
                  <a:schemeClr val="tx1"/>
                </a:solidFill>
                <a:effectLst/>
                <a:latin typeface="+mn-lt"/>
                <a:ea typeface="+mn-ea"/>
                <a:cs typeface="+mn-cs"/>
              </a:rPr>
              <a:t> </a:t>
            </a:r>
            <a:r>
              <a:rPr lang="de-AT" sz="1200" b="1" kern="1200" dirty="0" smtClean="0">
                <a:solidFill>
                  <a:schemeClr val="tx1"/>
                </a:solidFill>
                <a:effectLst/>
                <a:latin typeface="+mn-lt"/>
                <a:ea typeface="+mn-ea"/>
                <a:cs typeface="+mn-cs"/>
              </a:rPr>
              <a:t>1961–1990; rechts: Zeitraum 2061–2090 – Zeitraum 1961–1990. Quelle: aus Nachtnebel et al.</a:t>
            </a:r>
            <a:r>
              <a:rPr lang="de-AT" sz="1200" b="1" kern="1200" baseline="0" dirty="0" smtClean="0">
                <a:solidFill>
                  <a:schemeClr val="tx1"/>
                </a:solidFill>
                <a:effectLst/>
                <a:latin typeface="+mn-lt"/>
                <a:ea typeface="+mn-ea"/>
                <a:cs typeface="+mn-cs"/>
              </a:rPr>
              <a:t> </a:t>
            </a:r>
            <a:r>
              <a:rPr lang="de-AT" sz="1200" b="1" kern="1200" dirty="0" smtClean="0">
                <a:solidFill>
                  <a:schemeClr val="tx1"/>
                </a:solidFill>
                <a:effectLst/>
                <a:latin typeface="+mn-lt"/>
                <a:ea typeface="+mn-ea"/>
                <a:cs typeface="+mn-cs"/>
              </a:rPr>
              <a:t>(2010a)</a:t>
            </a:r>
          </a:p>
          <a:p>
            <a:r>
              <a:rPr lang="de-AT" sz="1200" kern="1200" dirty="0" smtClean="0">
                <a:solidFill>
                  <a:schemeClr val="tx1"/>
                </a:solidFill>
                <a:effectLst/>
                <a:latin typeface="+mn-lt"/>
                <a:ea typeface="+mn-ea"/>
                <a:cs typeface="+mn-cs"/>
              </a:rPr>
              <a:t>Der Ostalpenraum liegt in einer Übergangszone, für die nach Norden hin größere Niederschlagsmengen vorhergesagt werden, während diese nach</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Süden abnehmen. Veränderungen des Mittelwasserabflusses unter </a:t>
            </a:r>
          </a:p>
          <a:p>
            <a:r>
              <a:rPr lang="de-AT" sz="1200" kern="1200" dirty="0" smtClean="0">
                <a:solidFill>
                  <a:schemeClr val="tx1"/>
                </a:solidFill>
                <a:effectLst/>
                <a:latin typeface="+mn-lt"/>
                <a:ea typeface="+mn-ea"/>
                <a:cs typeface="+mn-cs"/>
              </a:rPr>
              <a:t>Klimawandelbedingungen hängen stark von den Klimaänderungssignalen und hier insbesondere von der Veränderung</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des Niederschlags im zugrunde liegenden Klimamodell ab.</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Für die hydrologischen Abflussberechnungen </a:t>
            </a:r>
          </a:p>
          <a:p>
            <a:pPr marL="0" marR="0" indent="0" algn="l" defTabSz="457200" rtl="0" eaLnBrk="1" fontAlgn="auto" latinLnBrk="0" hangingPunct="1">
              <a:lnSpc>
                <a:spcPct val="100000"/>
              </a:lnSpc>
              <a:spcBef>
                <a:spcPts val="0"/>
              </a:spcBef>
              <a:spcAft>
                <a:spcPts val="0"/>
              </a:spcAft>
              <a:buClrTx/>
              <a:buSzTx/>
              <a:buFontTx/>
              <a:buNone/>
              <a:tabLst/>
              <a:defRPr/>
            </a:pPr>
            <a:r>
              <a:rPr lang="de-AT" sz="1200" kern="1200" dirty="0" smtClean="0">
                <a:solidFill>
                  <a:schemeClr val="tx1"/>
                </a:solidFill>
                <a:effectLst/>
                <a:latin typeface="+mn-lt"/>
                <a:ea typeface="+mn-ea"/>
                <a:cs typeface="+mn-cs"/>
              </a:rPr>
              <a:t>wurden daher in diesem Kapitel verschiedene regionale Klimamodelle als Antrieb herangezogen.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In Nachtnebel et al. (2010a) wurden die korrigierten Daten des REMO-UBA-Modells</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mit einer räumlichen Auflösung von 10  km Rasterlänge und für drei Emissionsszenarien</a:t>
            </a:r>
            <a:r>
              <a:rPr lang="de-AT" sz="1200" kern="1200" baseline="0" dirty="0" smtClean="0">
                <a:solidFill>
                  <a:schemeClr val="tx1"/>
                </a:solidFill>
                <a:effectLst/>
                <a:latin typeface="+mn-lt"/>
                <a:ea typeface="+mn-ea"/>
                <a:cs typeface="+mn-cs"/>
              </a:rPr>
              <a:t> </a:t>
            </a:r>
            <a:r>
              <a:rPr lang="de-AT" dirty="0" smtClean="0"/>
              <a:t>(A1B, A2, B1) verwendet. </a:t>
            </a:r>
            <a:r>
              <a:rPr lang="de-AT" sz="1200" kern="1200" dirty="0" smtClean="0">
                <a:solidFill>
                  <a:schemeClr val="tx1"/>
                </a:solidFill>
                <a:effectLst/>
                <a:latin typeface="+mn-lt"/>
                <a:ea typeface="+mn-ea"/>
                <a:cs typeface="+mn-cs"/>
              </a:rPr>
              <a:t>In den hydrologischen Modellsimulationen werden bis zur Mitte des Jahrhunderts kleine Zunahmen im mittleren Abfluss für große Teile Österreichs ausgewiesen. Für den Westen und Süden werden leicht fallende</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Abflussmittel ausgewiesen. Bis zum Zeitraum 2061 bis 2090</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beeinflussen dann weiterhin steigende Temperaturen den Wasserhaushalt, sodass die Abflüsse</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überwiegend fallende Tendenz</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zeigen (Abbildung  2.15). Einzelne kleine Einzugsgebiete im</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Osten Österreichs (z. B. Seewinkel) zeigen starke prozentuelle</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Änderungen, was aber durch deren derzeit sehr geringen bis</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vernachlässigbaren Oberflächenabfluss erklärbar ist.</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Gegen Ende des 21. Jahrhunderts dominieren in allen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Modellen der Temperaturanstieg und die damit erhöhte Verdunstung, sodass der Abfluss tendenziell rückläufig ist, insbesondere im Süden Österreichs.</a:t>
            </a:r>
            <a:r>
              <a:rPr lang="de-AT" sz="1200" kern="1200" baseline="0" dirty="0" smtClean="0">
                <a:solidFill>
                  <a:schemeClr val="tx1"/>
                </a:solidFill>
                <a:effectLst/>
                <a:latin typeface="+mn-lt"/>
                <a:ea typeface="+mn-ea"/>
                <a:cs typeface="+mn-cs"/>
              </a:rPr>
              <a:t> </a:t>
            </a:r>
            <a:r>
              <a:rPr lang="de-DE" sz="1200" b="1" kern="1200" baseline="0" dirty="0" smtClean="0">
                <a:solidFill>
                  <a:schemeClr val="tx1"/>
                </a:solidFill>
                <a:effectLst/>
                <a:latin typeface="+mn-lt"/>
                <a:ea typeface="+mn-ea"/>
                <a:cs typeface="+mn-cs"/>
              </a:rPr>
              <a:t>(AAR14, B2K2, Seite 431 ff)</a:t>
            </a:r>
            <a:endParaRPr lang="de-AT"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9</a:t>
            </a:fld>
            <a:endParaRPr lang="de-DE"/>
          </a:p>
        </p:txBody>
      </p:sp>
    </p:spTree>
    <p:extLst>
      <p:ext uri="{BB962C8B-B14F-4D97-AF65-F5344CB8AC3E}">
        <p14:creationId xmlns:p14="http://schemas.microsoft.com/office/powerpoint/2010/main" val="2753715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Mittlere Oberflächenwassertemperaturen der Seen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in der Badesaison (J, J, A, S). Mittel, Maximum und Minimum im</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Zeitraum 2001–2005 und die aus dem linearen Trend der Zeitreihen errechneten Wassertemperaturen für 2050. Quelle: </a:t>
            </a:r>
            <a:r>
              <a:rPr lang="de-DE" sz="1200" b="1" kern="1200" dirty="0" err="1" smtClean="0">
                <a:solidFill>
                  <a:schemeClr val="tx1"/>
                </a:solidFill>
                <a:effectLst/>
                <a:latin typeface="+mn-lt"/>
                <a:ea typeface="+mn-ea"/>
                <a:cs typeface="+mn-cs"/>
              </a:rPr>
              <a:t>Dokulil</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(2009)</a:t>
            </a:r>
            <a:r>
              <a:rPr lang="de-DE"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In Abbildung  2.21 sind errechnete</a:t>
            </a:r>
            <a:r>
              <a:rPr lang="de-DE" sz="1200" kern="1200" baseline="0" dirty="0" smtClean="0">
                <a:solidFill>
                  <a:schemeClr val="tx1"/>
                </a:solidFill>
                <a:effectLst/>
                <a:latin typeface="+mn-lt"/>
                <a:ea typeface="+mn-ea"/>
                <a:cs typeface="+mn-cs"/>
              </a:rPr>
              <a:t> Mittel-, Mindest- und Maximalwerte im Jahr 2050 </a:t>
            </a:r>
            <a:r>
              <a:rPr lang="de-DE" sz="1200" kern="1200" dirty="0" smtClean="0">
                <a:solidFill>
                  <a:schemeClr val="tx1"/>
                </a:solidFill>
                <a:effectLst/>
                <a:latin typeface="+mn-lt"/>
                <a:ea typeface="+mn-ea"/>
                <a:cs typeface="+mn-cs"/>
              </a:rPr>
              <a:t>den gegenwärtigen 5-Jahres-Mittelwerten gegenübergestellt. Die prognostizierten Erhöhungen der Wassertemperatur sind in den Regionen unterschiedlich. Mit 1,2 bzw. 1,6 °C fällt die Steigerung der Wassertemperatur an der Oberfläche im</a:t>
            </a:r>
            <a:r>
              <a:rPr lang="de-DE" sz="1200" kern="1200" baseline="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Altausseer</a:t>
            </a:r>
            <a:r>
              <a:rPr lang="de-DE" sz="1200" kern="1200" dirty="0" smtClean="0">
                <a:solidFill>
                  <a:schemeClr val="tx1"/>
                </a:solidFill>
                <a:effectLst/>
                <a:latin typeface="+mn-lt"/>
                <a:ea typeface="+mn-ea"/>
                <a:cs typeface="+mn-cs"/>
              </a:rPr>
              <a:t> See und im </a:t>
            </a:r>
            <a:r>
              <a:rPr lang="de-DE" sz="1200" kern="1200" dirty="0" err="1" smtClean="0">
                <a:solidFill>
                  <a:schemeClr val="tx1"/>
                </a:solidFill>
                <a:effectLst/>
                <a:latin typeface="+mn-lt"/>
                <a:ea typeface="+mn-ea"/>
                <a:cs typeface="+mn-cs"/>
              </a:rPr>
              <a:t>Grundlsee</a:t>
            </a:r>
            <a:r>
              <a:rPr lang="de-DE" sz="1200" kern="1200" dirty="0" smtClean="0">
                <a:solidFill>
                  <a:schemeClr val="tx1"/>
                </a:solidFill>
                <a:effectLst/>
                <a:latin typeface="+mn-lt"/>
                <a:ea typeface="+mn-ea"/>
                <a:cs typeface="+mn-cs"/>
              </a:rPr>
              <a:t> am geringsten aus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t>
            </a:r>
            <a:r>
              <a:rPr lang="de-DE" sz="1200" kern="1200" dirty="0" err="1" smtClean="0">
                <a:solidFill>
                  <a:schemeClr val="tx1"/>
                </a:solidFill>
                <a:effectLst/>
                <a:latin typeface="+mn-lt"/>
                <a:ea typeface="+mn-ea"/>
                <a:cs typeface="+mn-cs"/>
              </a:rPr>
              <a:t>Dokulil</a:t>
            </a:r>
            <a:r>
              <a:rPr lang="de-DE" sz="1200" kern="1200" dirty="0" smtClean="0">
                <a:solidFill>
                  <a:schemeClr val="tx1"/>
                </a:solidFill>
                <a:effectLst/>
                <a:latin typeface="+mn-lt"/>
                <a:ea typeface="+mn-ea"/>
                <a:cs typeface="+mn-cs"/>
              </a:rPr>
              <a: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2009). Alle übrigen Seen des Salzkammergutes werden sich um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etwa 2,2–2,6 °C erwärmen, wobei die geringste Steigerung im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Attersee zu erwarten sein wird. Dies ist eine Folge des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großen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Wasservolumens des Sees und der damit verbundenen langsameren Erwärmung. Es fällt auf, dass die Seen in Kärnten mit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1,2–2,1 °C geringere Temperaturerhöhungen aufweisen als 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meisten Seen des Salzkammergutes. Die stärkste Erwärmung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wird für den </a:t>
            </a:r>
            <a:r>
              <a:rPr lang="de-DE" sz="1200" kern="1200" dirty="0" err="1" smtClean="0">
                <a:solidFill>
                  <a:schemeClr val="tx1"/>
                </a:solidFill>
                <a:effectLst/>
                <a:latin typeface="+mn-lt"/>
                <a:ea typeface="+mn-ea"/>
                <a:cs typeface="+mn-cs"/>
              </a:rPr>
              <a:t>Millstätter</a:t>
            </a:r>
            <a:r>
              <a:rPr lang="de-DE" sz="1200" kern="1200" dirty="0" smtClean="0">
                <a:solidFill>
                  <a:schemeClr val="tx1"/>
                </a:solidFill>
                <a:effectLst/>
                <a:latin typeface="+mn-lt"/>
                <a:ea typeface="+mn-ea"/>
                <a:cs typeface="+mn-cs"/>
              </a:rPr>
              <a:t> See prognostiziert, die geringste für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den </a:t>
            </a:r>
            <a:r>
              <a:rPr lang="de-DE" sz="1200" kern="1200" dirty="0" err="1" smtClean="0">
                <a:solidFill>
                  <a:schemeClr val="tx1"/>
                </a:solidFill>
                <a:effectLst/>
                <a:latin typeface="+mn-lt"/>
                <a:ea typeface="+mn-ea"/>
                <a:cs typeface="+mn-cs"/>
              </a:rPr>
              <a:t>Ossiacher</a:t>
            </a:r>
            <a:r>
              <a:rPr lang="de-DE" sz="1200" kern="1200" dirty="0" smtClean="0">
                <a:solidFill>
                  <a:schemeClr val="tx1"/>
                </a:solidFill>
                <a:effectLst/>
                <a:latin typeface="+mn-lt"/>
                <a:ea typeface="+mn-ea"/>
                <a:cs typeface="+mn-cs"/>
              </a:rPr>
              <a:t> See. Bei Flachseen, wie z. B. dem Neusiedler See, kann die Erwärmung auch zu markanten Veränderungen des Wasserstands führen. </a:t>
            </a:r>
            <a:r>
              <a:rPr lang="de-DE" sz="1200" b="1" kern="1200" baseline="0" dirty="0" smtClean="0">
                <a:solidFill>
                  <a:schemeClr val="tx1"/>
                </a:solidFill>
                <a:effectLst/>
                <a:latin typeface="+mn-lt"/>
                <a:ea typeface="+mn-ea"/>
                <a:cs typeface="+mn-cs"/>
              </a:rPr>
              <a:t>(AAR14, B2K2, Seite 440 f)</a:t>
            </a:r>
            <a:endParaRPr lang="de-DE" sz="1200" b="1"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10</a:t>
            </a:fld>
            <a:endParaRPr lang="de-DE"/>
          </a:p>
        </p:txBody>
      </p:sp>
    </p:spTree>
    <p:extLst>
      <p:ext uri="{BB962C8B-B14F-4D97-AF65-F5344CB8AC3E}">
        <p14:creationId xmlns:p14="http://schemas.microsoft.com/office/powerpoint/2010/main" val="3598885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Die unter dem </a:t>
            </a:r>
            <a:r>
              <a:rPr lang="de-DE" sz="1200" b="1" kern="1200" dirty="0" err="1" smtClean="0">
                <a:solidFill>
                  <a:schemeClr val="tx1"/>
                </a:solidFill>
                <a:effectLst/>
                <a:latin typeface="+mn-lt"/>
                <a:ea typeface="+mn-ea"/>
                <a:cs typeface="+mn-cs"/>
              </a:rPr>
              <a:t>HadCM</a:t>
            </a:r>
            <a:r>
              <a:rPr lang="de-DE" sz="1200" b="1" kern="1200" dirty="0" smtClean="0">
                <a:solidFill>
                  <a:schemeClr val="tx1"/>
                </a:solidFill>
                <a:effectLst/>
                <a:latin typeface="+mn-lt"/>
                <a:ea typeface="+mn-ea"/>
                <a:cs typeface="+mn-cs"/>
              </a:rPr>
              <a:t> A2 Klimaänderungsszenario für 2050 negativ betroffenen Grünlandregionen nördlich der Alpen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(in rot). Zugrundeliegende Klimasignale im Vergleich zur Bezugsperiode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1961 bis 1990: Temperatur +2,7 °C (Oktober bis April), +3,8 °C</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(Mai bis September); Niederschlag +7.1 % (Oktober bis April), +23,8 % (Mai bis September). Ursache ist eine zunehmend schlechtere Wasserbilanz im Sommer und damit sinkendes Produktionspotential bzw. deutlich höheres Ertragsrisiko. Quelle: </a:t>
            </a:r>
            <a:r>
              <a:rPr lang="de-DE" sz="1200" b="1" kern="1200" dirty="0" err="1" smtClean="0">
                <a:solidFill>
                  <a:schemeClr val="tx1"/>
                </a:solidFill>
                <a:effectLst/>
                <a:latin typeface="+mn-lt"/>
                <a:ea typeface="+mn-ea"/>
                <a:cs typeface="+mn-cs"/>
              </a:rPr>
              <a:t>Eitzinger</a:t>
            </a:r>
            <a:r>
              <a:rPr lang="de-DE" sz="1200" b="1" kern="1200" dirty="0" smtClean="0">
                <a:solidFill>
                  <a:schemeClr val="tx1"/>
                </a:solidFill>
                <a:effectLst/>
                <a:latin typeface="+mn-lt"/>
                <a:ea typeface="+mn-ea"/>
                <a:cs typeface="+mn-cs"/>
              </a:rPr>
              <a:t> et al. (2009c), verändert</a:t>
            </a:r>
          </a:p>
          <a:p>
            <a:r>
              <a:rPr lang="de-DE" sz="1200" kern="1200" dirty="0" smtClean="0">
                <a:solidFill>
                  <a:schemeClr val="tx1"/>
                </a:solidFill>
                <a:effectLst/>
                <a:latin typeface="+mn-lt"/>
                <a:ea typeface="+mn-ea"/>
                <a:cs typeface="+mn-cs"/>
              </a:rPr>
              <a:t>Am Ostalpenrand ist in den Übergangsregionen von Grünland und Ackerbau mit sinkendem Produktionspotenzial zu</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rechnen, da sich unter den meisten Klimaänderungsszenarien im Osten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Österreichs in den nächsten Jahrzehnten eher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Niederschlagsabnahmen bei deutlich wärmeren Temperaturen abzeichnen. Nördlich der Alpen ist unter gegenwärtigen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Klimabedingungen generell die zunehmende Entfernung zum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Alpenrand mit abnehmenden Niederschlägen verbunden,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was sich in geringerem Produktionspotenzial und höherem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Ertragsrisiko äußert. In diesen Gebieten dürfte sich das Produktionspotenzial von Grünland weiter verschlechtern. Zusätzlich werden vor allem Grünlandregionen mit Böden, welche geringes Wasserspeichervermögen aufweisen, relativ stärker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betroffen sein. Nach </a:t>
            </a:r>
            <a:r>
              <a:rPr lang="de-DE" sz="1200" kern="1200" dirty="0" err="1" smtClean="0">
                <a:solidFill>
                  <a:schemeClr val="tx1"/>
                </a:solidFill>
                <a:effectLst/>
                <a:latin typeface="+mn-lt"/>
                <a:ea typeface="+mn-ea"/>
                <a:cs typeface="+mn-cs"/>
              </a:rPr>
              <a:t>Eitzinger</a:t>
            </a:r>
            <a:r>
              <a:rPr lang="de-DE" sz="1200" kern="1200" dirty="0" smtClean="0">
                <a:solidFill>
                  <a:schemeClr val="tx1"/>
                </a:solidFill>
                <a:effectLst/>
                <a:latin typeface="+mn-lt"/>
                <a:ea typeface="+mn-ea"/>
                <a:cs typeface="+mn-cs"/>
              </a:rPr>
              <a:t> et al. (2009c) zählen dazu das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böhmische Massiv bzw. weite Teile Nordösterreichs und der angrenzenden Regionen Tschechiens.</a:t>
            </a:r>
            <a:r>
              <a:rPr lang="de-DE" sz="1200" kern="1200" baseline="0" dirty="0" smtClean="0">
                <a:solidFill>
                  <a:schemeClr val="tx1"/>
                </a:solidFill>
                <a:effectLst/>
                <a:latin typeface="+mn-lt"/>
                <a:ea typeface="+mn-ea"/>
                <a:cs typeface="+mn-cs"/>
              </a:rPr>
              <a:t> </a:t>
            </a:r>
            <a:r>
              <a:rPr lang="de-DE" sz="1200" b="1" kern="1200" baseline="0" dirty="0" smtClean="0">
                <a:solidFill>
                  <a:schemeClr val="tx1"/>
                </a:solidFill>
                <a:effectLst/>
                <a:latin typeface="+mn-lt"/>
                <a:ea typeface="+mn-ea"/>
                <a:cs typeface="+mn-cs"/>
              </a:rPr>
              <a:t>(AAR14, B2K3, Seite 528)</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13</a:t>
            </a:fld>
            <a:endParaRPr lang="de-DE"/>
          </a:p>
        </p:txBody>
      </p:sp>
    </p:spTree>
    <p:extLst>
      <p:ext uri="{BB962C8B-B14F-4D97-AF65-F5344CB8AC3E}">
        <p14:creationId xmlns:p14="http://schemas.microsoft.com/office/powerpoint/2010/main" val="2397928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noProof="0" dirty="0" smtClean="0">
                <a:solidFill>
                  <a:schemeClr val="tx1"/>
                </a:solidFill>
                <a:effectLst/>
                <a:latin typeface="+mn-lt"/>
                <a:ea typeface="+mn-ea"/>
                <a:cs typeface="+mn-cs"/>
              </a:rPr>
              <a:t>Modellierter Klimastress für die Fichte basierend auf dem Konzept der physiologischen Nische. Datenbasis: Standortdaten der Österreichischen Waldinventur (ohne Schutzwald außer Ertrag).</a:t>
            </a:r>
            <a:r>
              <a:rPr lang="de-AT" sz="1200" b="1" kern="1200" baseline="0" noProof="0" dirty="0" smtClean="0">
                <a:solidFill>
                  <a:schemeClr val="tx1"/>
                </a:solidFill>
                <a:effectLst/>
                <a:latin typeface="+mn-lt"/>
                <a:ea typeface="+mn-ea"/>
                <a:cs typeface="+mn-cs"/>
              </a:rPr>
              <a:t> </a:t>
            </a:r>
            <a:r>
              <a:rPr lang="de-AT" sz="1200" b="1" kern="1200" noProof="0" dirty="0" smtClean="0">
                <a:solidFill>
                  <a:schemeClr val="tx1"/>
                </a:solidFill>
                <a:effectLst/>
                <a:latin typeface="+mn-lt"/>
                <a:ea typeface="+mn-ea"/>
                <a:cs typeface="+mn-cs"/>
              </a:rPr>
              <a:t>Links unten: Heutiges Klima repräsentiert durch die Messperiode 1961 bis 1990; rechts unten: Klimaänderungsszenario A1B am Ende des 21. Jahrhunderts (Temperatur: bis +4,5 °C,</a:t>
            </a:r>
            <a:r>
              <a:rPr lang="de-AT" sz="1200" b="1" kern="1200" baseline="0" noProof="0" dirty="0" smtClean="0">
                <a:solidFill>
                  <a:schemeClr val="tx1"/>
                </a:solidFill>
                <a:effectLst/>
                <a:latin typeface="+mn-lt"/>
                <a:ea typeface="+mn-ea"/>
                <a:cs typeface="+mn-cs"/>
              </a:rPr>
              <a:t> </a:t>
            </a:r>
            <a:r>
              <a:rPr lang="de-AT" sz="1200" b="1" kern="1200" noProof="0" dirty="0" smtClean="0">
                <a:solidFill>
                  <a:schemeClr val="tx1"/>
                </a:solidFill>
                <a:effectLst/>
                <a:latin typeface="+mn-lt"/>
                <a:ea typeface="+mn-ea"/>
                <a:cs typeface="+mn-cs"/>
              </a:rPr>
              <a:t>Niederschlag: bis -35% im Sommerhalbjahr);</a:t>
            </a:r>
            <a:r>
              <a:rPr lang="de-AT" sz="1200" b="1" kern="1200" baseline="0" noProof="0" dirty="0" smtClean="0">
                <a:solidFill>
                  <a:schemeClr val="tx1"/>
                </a:solidFill>
                <a:effectLst/>
                <a:latin typeface="+mn-lt"/>
                <a:ea typeface="+mn-ea"/>
                <a:cs typeface="+mn-cs"/>
              </a:rPr>
              <a:t> rechts oben: Klimaänderungsszenario A1B, physiologische Nische plus Berücksichtigung der potentiellen Gene</a:t>
            </a:r>
            <a:r>
              <a:rPr lang="de-AT" sz="1200" b="1" kern="1200" noProof="0" dirty="0" smtClean="0">
                <a:solidFill>
                  <a:schemeClr val="tx1"/>
                </a:solidFill>
                <a:effectLst/>
                <a:latin typeface="+mn-lt"/>
                <a:ea typeface="+mn-ea"/>
                <a:cs typeface="+mn-cs"/>
              </a:rPr>
              <a:t>rationen des Fichtenborkenkäfers </a:t>
            </a:r>
            <a:r>
              <a:rPr lang="de-AT" sz="1200" b="1" i="1" kern="1200" noProof="0" dirty="0" err="1" smtClean="0">
                <a:solidFill>
                  <a:schemeClr val="tx1"/>
                </a:solidFill>
                <a:effectLst/>
                <a:latin typeface="+mn-lt"/>
                <a:ea typeface="+mn-ea"/>
                <a:cs typeface="+mn-cs"/>
              </a:rPr>
              <a:t>Ips</a:t>
            </a:r>
            <a:r>
              <a:rPr lang="de-AT" sz="1200" b="1" i="1" kern="1200" noProof="0" dirty="0" smtClean="0">
                <a:solidFill>
                  <a:schemeClr val="tx1"/>
                </a:solidFill>
                <a:effectLst/>
                <a:latin typeface="+mn-lt"/>
                <a:ea typeface="+mn-ea"/>
                <a:cs typeface="+mn-cs"/>
              </a:rPr>
              <a:t> </a:t>
            </a:r>
            <a:r>
              <a:rPr lang="de-AT" sz="1200" b="1" i="1" kern="1200" noProof="0" dirty="0" err="1" smtClean="0">
                <a:solidFill>
                  <a:schemeClr val="tx1"/>
                </a:solidFill>
                <a:effectLst/>
                <a:latin typeface="+mn-lt"/>
                <a:ea typeface="+mn-ea"/>
                <a:cs typeface="+mn-cs"/>
              </a:rPr>
              <a:t>typographus</a:t>
            </a:r>
            <a:r>
              <a:rPr lang="de-AT" sz="1200" b="1" kern="1200" noProof="0" dirty="0" smtClean="0">
                <a:solidFill>
                  <a:schemeClr val="tx1"/>
                </a:solidFill>
                <a:effectLst/>
                <a:latin typeface="+mn-lt"/>
                <a:ea typeface="+mn-ea"/>
                <a:cs typeface="+mn-cs"/>
              </a:rPr>
              <a:t>. Rot = Klimastress sehr hoch, gelb = Klimastress moderat, grün = Klimastress gering bzw. nicht vorhanden</a:t>
            </a:r>
          </a:p>
          <a:p>
            <a:pPr marL="0" marR="0" indent="0" algn="l" defTabSz="457200" rtl="0" eaLnBrk="1" fontAlgn="auto" latinLnBrk="0" hangingPunct="1">
              <a:lnSpc>
                <a:spcPct val="100000"/>
              </a:lnSpc>
              <a:spcBef>
                <a:spcPts val="0"/>
              </a:spcBef>
              <a:spcAft>
                <a:spcPts val="0"/>
              </a:spcAft>
              <a:buClrTx/>
              <a:buSzTx/>
              <a:buFontTx/>
              <a:buNone/>
              <a:tabLst/>
              <a:defRPr/>
            </a:pPr>
            <a:r>
              <a:rPr lang="de-AT" sz="1200" kern="1200" dirty="0" smtClean="0">
                <a:solidFill>
                  <a:schemeClr val="tx1"/>
                </a:solidFill>
                <a:effectLst/>
                <a:latin typeface="+mn-lt"/>
                <a:ea typeface="+mn-ea"/>
                <a:cs typeface="+mn-cs"/>
              </a:rPr>
              <a:t>Abbildung  3.4 zeigt am Beispiel der Fichte die erwartete</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Entwicklung am Ende des 21.  Jahrhunderts. Bei wärmerem</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und trockenerem Klima leidet die in Mitteleuropa von Natur aus auf montane bis subalpine oder inneralpine Lagen beschränkte Fichte zunehmend und häufiger unter periodischem</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Trockenstress. Unter Klimawandelbedingungen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werden große Gebiete Nieder- und Oberösterreichs sowie der Steiermark und des Burgenlandes für die Fichte ungeeignet, wobei diese Verengung der Nische noch durch ein in wärmerem Klima öfter zu erwartendes</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Massenauftreten des Borkenkäfers</a:t>
            </a:r>
            <a:r>
              <a:rPr lang="de-AT" sz="1200" kern="1200" baseline="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Ips</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typographus</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verstärkt wird. Gebiete in denen die Fichte geringem</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Klimastress ausgesetzt ist reduzieren sich unter den angenommenen</a:t>
            </a:r>
            <a:r>
              <a:rPr lang="de-AT" sz="1200" kern="1200" baseline="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Szenariobedingungen</a:t>
            </a:r>
            <a:r>
              <a:rPr lang="de-AT" sz="1200" kern="1200" dirty="0" smtClean="0">
                <a:solidFill>
                  <a:schemeClr val="tx1"/>
                </a:solidFill>
                <a:effectLst/>
                <a:latin typeface="+mn-lt"/>
                <a:ea typeface="+mn-ea"/>
                <a:cs typeface="+mn-cs"/>
              </a:rPr>
              <a:t> auf höher gelegene Berglagen.</a:t>
            </a:r>
            <a:r>
              <a:rPr lang="de-AT" sz="1200" kern="1200" baseline="0" dirty="0" smtClean="0">
                <a:solidFill>
                  <a:schemeClr val="tx1"/>
                </a:solidFill>
                <a:effectLst/>
                <a:latin typeface="+mn-lt"/>
                <a:ea typeface="+mn-ea"/>
                <a:cs typeface="+mn-cs"/>
              </a:rPr>
              <a:t> </a:t>
            </a:r>
            <a:r>
              <a:rPr lang="de-DE" sz="1200" b="1" kern="1200" baseline="0" dirty="0" smtClean="0">
                <a:solidFill>
                  <a:schemeClr val="tx1"/>
                </a:solidFill>
                <a:effectLst/>
                <a:latin typeface="+mn-lt"/>
                <a:ea typeface="+mn-ea"/>
                <a:cs typeface="+mn-cs"/>
              </a:rPr>
              <a:t>(AAR14, B2K3, Seite 494)</a:t>
            </a:r>
            <a:endParaRPr lang="de-DE" sz="1200" b="1"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14</a:t>
            </a:fld>
            <a:endParaRPr lang="de-DE"/>
          </a:p>
        </p:txBody>
      </p:sp>
    </p:spTree>
    <p:extLst>
      <p:ext uri="{BB962C8B-B14F-4D97-AF65-F5344CB8AC3E}">
        <p14:creationId xmlns:p14="http://schemas.microsoft.com/office/powerpoint/2010/main" val="1920528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smtClean="0">
                <a:solidFill>
                  <a:schemeClr val="tx1"/>
                </a:solidFill>
                <a:effectLst/>
                <a:latin typeface="+mn-lt"/>
                <a:ea typeface="+mn-ea"/>
                <a:cs typeface="+mn-cs"/>
              </a:rPr>
              <a:t>1A)</a:t>
            </a:r>
            <a:r>
              <a:rPr lang="de-AT" sz="1200" b="1" kern="1200" baseline="0" dirty="0" smtClean="0">
                <a:solidFill>
                  <a:schemeClr val="tx1"/>
                </a:solidFill>
                <a:effectLst/>
                <a:latin typeface="+mn-lt"/>
                <a:ea typeface="+mn-ea"/>
                <a:cs typeface="+mn-cs"/>
              </a:rPr>
              <a:t> </a:t>
            </a:r>
            <a:r>
              <a:rPr lang="de-AT" sz="1200" b="1" kern="1200" dirty="0" smtClean="0">
                <a:solidFill>
                  <a:schemeClr val="tx1"/>
                </a:solidFill>
                <a:effectLst/>
                <a:latin typeface="+mn-lt"/>
                <a:ea typeface="+mn-ea"/>
                <a:cs typeface="+mn-cs"/>
              </a:rPr>
              <a:t>Endemiten-Vielfalt in den österreichischen</a:t>
            </a:r>
            <a:r>
              <a:rPr lang="de-AT" sz="1200" b="1" kern="1200" baseline="0" dirty="0" smtClean="0">
                <a:solidFill>
                  <a:schemeClr val="tx1"/>
                </a:solidFill>
                <a:effectLst/>
                <a:latin typeface="+mn-lt"/>
                <a:ea typeface="+mn-ea"/>
                <a:cs typeface="+mn-cs"/>
              </a:rPr>
              <a:t> </a:t>
            </a:r>
            <a:r>
              <a:rPr lang="de-AT" sz="1200" b="1" kern="1200" dirty="0" smtClean="0">
                <a:solidFill>
                  <a:schemeClr val="tx1"/>
                </a:solidFill>
                <a:effectLst/>
                <a:latin typeface="+mn-lt"/>
                <a:ea typeface="+mn-ea"/>
                <a:cs typeface="+mn-cs"/>
              </a:rPr>
              <a:t>Alpen: Summe endemischer Gefäßpflanzen, Schmetterlinge,</a:t>
            </a:r>
            <a:r>
              <a:rPr lang="de-AT" sz="1200" b="1" kern="1200" baseline="0" dirty="0" smtClean="0">
                <a:solidFill>
                  <a:schemeClr val="tx1"/>
                </a:solidFill>
                <a:effectLst/>
                <a:latin typeface="+mn-lt"/>
                <a:ea typeface="+mn-ea"/>
                <a:cs typeface="+mn-cs"/>
              </a:rPr>
              <a:t> </a:t>
            </a:r>
            <a:r>
              <a:rPr lang="de-AT" sz="1200" b="1" kern="1200" dirty="0" smtClean="0">
                <a:solidFill>
                  <a:schemeClr val="tx1"/>
                </a:solidFill>
                <a:effectLst/>
                <a:latin typeface="+mn-lt"/>
                <a:ea typeface="+mn-ea"/>
                <a:cs typeface="+mn-cs"/>
              </a:rPr>
              <a:t>Spinnen und Weberknechte, Laufkäfer und Schnecken, zunehmend von grün über gelb</a:t>
            </a:r>
            <a:r>
              <a:rPr lang="de-AT" sz="1200" b="1" kern="1200" baseline="0" dirty="0" smtClean="0">
                <a:solidFill>
                  <a:schemeClr val="tx1"/>
                </a:solidFill>
                <a:effectLst/>
                <a:latin typeface="+mn-lt"/>
                <a:ea typeface="+mn-ea"/>
                <a:cs typeface="+mn-cs"/>
              </a:rPr>
              <a:t> </a:t>
            </a:r>
            <a:r>
              <a:rPr lang="de-AT" sz="1200" b="1" kern="1200" dirty="0" smtClean="0">
                <a:solidFill>
                  <a:schemeClr val="tx1"/>
                </a:solidFill>
                <a:effectLst/>
                <a:latin typeface="+mn-lt"/>
                <a:ea typeface="+mn-ea"/>
                <a:cs typeface="+mn-cs"/>
              </a:rPr>
              <a:t>nach rot; weiße Rasterzellen kennzeichnen Gebiete ohne Endemiten. Verändert nach </a:t>
            </a:r>
            <a:r>
              <a:rPr lang="de-AT" sz="1200" b="1" kern="1200" dirty="0" err="1" smtClean="0">
                <a:solidFill>
                  <a:schemeClr val="tx1"/>
                </a:solidFill>
                <a:effectLst/>
                <a:latin typeface="+mn-lt"/>
                <a:ea typeface="+mn-ea"/>
                <a:cs typeface="+mn-cs"/>
              </a:rPr>
              <a:t>Dirnböck</a:t>
            </a:r>
            <a:r>
              <a:rPr lang="de-AT" sz="1200" b="1" kern="1200" dirty="0" smtClean="0">
                <a:solidFill>
                  <a:schemeClr val="tx1"/>
                </a:solidFill>
                <a:effectLst/>
                <a:latin typeface="+mn-lt"/>
                <a:ea typeface="+mn-ea"/>
                <a:cs typeface="+mn-cs"/>
              </a:rPr>
              <a:t> et al. (2011)</a:t>
            </a:r>
          </a:p>
          <a:p>
            <a:r>
              <a:rPr lang="de-DE" sz="1200" b="1" kern="1200" dirty="0" smtClean="0">
                <a:solidFill>
                  <a:schemeClr val="tx1"/>
                </a:solidFill>
                <a:effectLst/>
                <a:latin typeface="+mn-lt"/>
                <a:ea typeface="+mn-ea"/>
                <a:cs typeface="+mn-cs"/>
              </a:rPr>
              <a:t>1B</a:t>
            </a:r>
            <a:r>
              <a:rPr lang="de-DE" sz="1200" b="1" kern="1200" baseline="0" dirty="0" smtClean="0">
                <a:solidFill>
                  <a:schemeClr val="tx1"/>
                </a:solidFill>
                <a:effectLst/>
                <a:latin typeface="+mn-lt"/>
                <a:ea typeface="+mn-ea"/>
                <a:cs typeface="+mn-cs"/>
              </a:rPr>
              <a:t>) </a:t>
            </a:r>
            <a:r>
              <a:rPr lang="de-AT" sz="1200" b="1" kern="1200" dirty="0" smtClean="0">
                <a:solidFill>
                  <a:schemeClr val="tx1"/>
                </a:solidFill>
                <a:effectLst/>
                <a:latin typeface="+mn-lt"/>
                <a:ea typeface="+mn-ea"/>
                <a:cs typeface="+mn-cs"/>
              </a:rPr>
              <a:t>Relativer Verlust alpiner, waldfreier Habitate bei angenommenen +1,8 °C Erwärmung im Jahr 2100 (zunehmender Verlust von grün über gelb nach rot). Verändert nach</a:t>
            </a:r>
            <a:r>
              <a:rPr lang="de-AT" sz="1200" b="1" kern="1200" baseline="0" dirty="0" smtClean="0">
                <a:solidFill>
                  <a:schemeClr val="tx1"/>
                </a:solidFill>
                <a:effectLst/>
                <a:latin typeface="+mn-lt"/>
                <a:ea typeface="+mn-ea"/>
                <a:cs typeface="+mn-cs"/>
              </a:rPr>
              <a:t> </a:t>
            </a:r>
            <a:r>
              <a:rPr lang="de-AT" sz="1200" b="1" kern="1200" dirty="0" err="1" smtClean="0">
                <a:solidFill>
                  <a:schemeClr val="tx1"/>
                </a:solidFill>
                <a:effectLst/>
                <a:latin typeface="+mn-lt"/>
                <a:ea typeface="+mn-ea"/>
                <a:cs typeface="+mn-cs"/>
              </a:rPr>
              <a:t>Dirnböck</a:t>
            </a:r>
            <a:r>
              <a:rPr lang="de-AT" sz="1200" b="1" kern="1200" dirty="0" smtClean="0">
                <a:solidFill>
                  <a:schemeClr val="tx1"/>
                </a:solidFill>
                <a:effectLst/>
                <a:latin typeface="+mn-lt"/>
                <a:ea typeface="+mn-ea"/>
                <a:cs typeface="+mn-cs"/>
              </a:rPr>
              <a:t> et al. (2011)</a:t>
            </a:r>
          </a:p>
          <a:p>
            <a:r>
              <a:rPr lang="de-AT" sz="1200" kern="1200" dirty="0" smtClean="0">
                <a:solidFill>
                  <a:schemeClr val="tx1"/>
                </a:solidFill>
                <a:effectLst/>
                <a:latin typeface="+mn-lt"/>
                <a:ea typeface="+mn-ea"/>
                <a:cs typeface="+mn-cs"/>
              </a:rPr>
              <a:t>Endemiten sind Arten oder andere taxonomische Einheiten, die nur in einem eingeschränkten Gebiet vorkommen. In Österreich kommen 748 (</a:t>
            </a:r>
            <a:r>
              <a:rPr lang="de-AT" sz="1200" kern="1200" dirty="0" err="1" smtClean="0">
                <a:solidFill>
                  <a:schemeClr val="tx1"/>
                </a:solidFill>
                <a:effectLst/>
                <a:latin typeface="+mn-lt"/>
                <a:ea typeface="+mn-ea"/>
                <a:cs typeface="+mn-cs"/>
              </a:rPr>
              <a:t>sub</a:t>
            </a:r>
            <a:r>
              <a:rPr lang="de-AT" sz="1200" kern="1200" dirty="0" smtClean="0">
                <a:solidFill>
                  <a:schemeClr val="tx1"/>
                </a:solidFill>
                <a:effectLst/>
                <a:latin typeface="+mn-lt"/>
                <a:ea typeface="+mn-ea"/>
                <a:cs typeface="+mn-cs"/>
              </a:rPr>
              <a:t>)endemische Tier- und Pflanzenarten vor (1,2 %</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der </a:t>
            </a:r>
            <a:r>
              <a:rPr lang="de-AT" sz="1200" kern="1200" dirty="0" err="1" smtClean="0">
                <a:solidFill>
                  <a:schemeClr val="tx1"/>
                </a:solidFill>
                <a:effectLst/>
                <a:latin typeface="+mn-lt"/>
                <a:ea typeface="+mn-ea"/>
                <a:cs typeface="+mn-cs"/>
              </a:rPr>
              <a:t>Gesamtbiodiversität</a:t>
            </a:r>
            <a:r>
              <a:rPr lang="de-AT" sz="1200" kern="1200" dirty="0" smtClean="0">
                <a:solidFill>
                  <a:schemeClr val="tx1"/>
                </a:solidFill>
                <a:effectLst/>
                <a:latin typeface="+mn-lt"/>
                <a:ea typeface="+mn-ea"/>
                <a:cs typeface="+mn-cs"/>
              </a:rPr>
              <a:t>), der Großteil davon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in den nicht eiszeitlich vergletscherten, </a:t>
            </a:r>
            <a:r>
              <a:rPr lang="de-AT" sz="1200" kern="1200" dirty="0" err="1" smtClean="0">
                <a:solidFill>
                  <a:schemeClr val="tx1"/>
                </a:solidFill>
                <a:effectLst/>
                <a:latin typeface="+mn-lt"/>
                <a:ea typeface="+mn-ea"/>
                <a:cs typeface="+mn-cs"/>
              </a:rPr>
              <a:t>randlichen</a:t>
            </a:r>
            <a:r>
              <a:rPr lang="de-AT" sz="1200" kern="1200" dirty="0" smtClean="0">
                <a:solidFill>
                  <a:schemeClr val="tx1"/>
                </a:solidFill>
                <a:effectLst/>
                <a:latin typeface="+mn-lt"/>
                <a:ea typeface="+mn-ea"/>
                <a:cs typeface="+mn-cs"/>
              </a:rPr>
              <a:t> Refugialgebieten der Ost- und Südalpen.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Viele Endemiten besitzen geringe Populationsgrößen,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haben eine geringe Ausbreitungsfähigkeit und sind ökologisch anspruchsvoll. Dadurch besteht für sie bei veränderten Umweltbedingungen ein erhöhtes Aussterberisiko als Folge stochastischer</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Zufallsereignisse, fehlender Migrationskapazität und geringem Anpassungspotenzial. In einer Studie, welche die</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österreichischen Endemiten alpiner Lebensräume aus fünf Tier- und einer</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Pflanzengruppe (Schmetterlinge, Spinnen und</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Weberknechte, Laufkäfer, Schnecken, Gefäßpflanzen) umfasste, wurden diese Risiken quantifiziert.</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Mit einem Modell wurde die potenziell mögliche Verschiebung der Waldgrenze bei verschiedenen Klimawandelszenarien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simuliert. Es zeigte sich, dass jene Gebiete, in denen die meisten Endemiten vorkommen, den stärksten Verlust waldfreier, </a:t>
            </a:r>
          </a:p>
          <a:p>
            <a:pPr marL="0" marR="0" indent="0" algn="l" defTabSz="457200" rtl="0" eaLnBrk="1" fontAlgn="auto" latinLnBrk="0" hangingPunct="1">
              <a:lnSpc>
                <a:spcPct val="100000"/>
              </a:lnSpc>
              <a:spcBef>
                <a:spcPts val="0"/>
              </a:spcBef>
              <a:spcAft>
                <a:spcPts val="0"/>
              </a:spcAft>
              <a:buClrTx/>
              <a:buSzTx/>
              <a:buFontTx/>
              <a:buNone/>
              <a:tabLst/>
              <a:defRPr/>
            </a:pPr>
            <a:r>
              <a:rPr lang="de-AT" sz="1200" kern="1200" dirty="0" smtClean="0">
                <a:solidFill>
                  <a:schemeClr val="tx1"/>
                </a:solidFill>
                <a:effectLst/>
                <a:latin typeface="+mn-lt"/>
                <a:ea typeface="+mn-ea"/>
                <a:cs typeface="+mn-cs"/>
              </a:rPr>
              <a:t>alpiner Flächen erleiden werden. Schon unter dem schwächsten Klimawandelszenario (+1,8 °C bis zum Jahr 2100) gehen der</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Modellanalyse nach 77 % dieser Gebiete verloren. Bei einem</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stärkeren Temperaturanstieg (+4 °C bis zum Jahr 2100) würden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kaum alpine Flächen in diesen Gebieten übrig bleiben. Die weltweit nur in den Alpen vorkommenden endemischen Arten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sind als einzigartiger Beitrag zur globalen Biodiversität für den Naturschutz von besonderer Bedeutung und einem besonders</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hohen Aussterberisiko ausgesetzt.</a:t>
            </a:r>
            <a:r>
              <a:rPr lang="de-AT" sz="1200" kern="1200" baseline="0" dirty="0" smtClean="0">
                <a:solidFill>
                  <a:schemeClr val="tx1"/>
                </a:solidFill>
                <a:effectLst/>
                <a:latin typeface="+mn-lt"/>
                <a:ea typeface="+mn-ea"/>
                <a:cs typeface="+mn-cs"/>
              </a:rPr>
              <a:t> </a:t>
            </a:r>
            <a:r>
              <a:rPr lang="de-DE" sz="1200" b="1" kern="1200" baseline="0" dirty="0" smtClean="0">
                <a:solidFill>
                  <a:schemeClr val="tx1"/>
                </a:solidFill>
                <a:effectLst/>
                <a:latin typeface="+mn-lt"/>
                <a:ea typeface="+mn-ea"/>
                <a:cs typeface="+mn-cs"/>
              </a:rPr>
              <a:t>(AAR14, B2K3, Seite 513)</a:t>
            </a:r>
            <a:endParaRPr lang="de-DE" sz="1200" b="1"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15</a:t>
            </a:fld>
            <a:endParaRPr lang="de-DE"/>
          </a:p>
        </p:txBody>
      </p:sp>
    </p:spTree>
    <p:extLst>
      <p:ext uri="{BB962C8B-B14F-4D97-AF65-F5344CB8AC3E}">
        <p14:creationId xmlns:p14="http://schemas.microsoft.com/office/powerpoint/2010/main" val="3327368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20" name="Bild 19" descr="background_title.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Textfeld 8"/>
          <p:cNvSpPr txBox="1"/>
          <p:nvPr userDrawn="1"/>
        </p:nvSpPr>
        <p:spPr>
          <a:xfrm>
            <a:off x="508001" y="292221"/>
            <a:ext cx="8140699" cy="1323439"/>
          </a:xfrm>
          <a:prstGeom prst="rect">
            <a:avLst/>
          </a:prstGeom>
          <a:noFill/>
        </p:spPr>
        <p:txBody>
          <a:bodyPr wrap="square" rtlCol="0">
            <a:spAutoFit/>
          </a:bodyPr>
          <a:lstStyle/>
          <a:p>
            <a:pPr algn="r"/>
            <a:r>
              <a:rPr lang="de-DE" sz="4000" b="1" dirty="0" smtClean="0">
                <a:solidFill>
                  <a:schemeClr val="bg1"/>
                </a:solidFill>
                <a:effectLst>
                  <a:outerShdw blurRad="50800" dist="38100" algn="l" rotWithShape="0">
                    <a:prstClr val="black">
                      <a:alpha val="40000"/>
                    </a:prstClr>
                  </a:outerShdw>
                </a:effectLst>
                <a:latin typeface="Calibri"/>
                <a:cs typeface="Calibri"/>
              </a:rPr>
              <a:t>Österreichischer</a:t>
            </a:r>
            <a:r>
              <a:rPr lang="de-DE" sz="4000" b="1" baseline="0" dirty="0" smtClean="0">
                <a:solidFill>
                  <a:schemeClr val="bg1"/>
                </a:solidFill>
                <a:effectLst>
                  <a:outerShdw blurRad="50800" dist="38100" algn="l" rotWithShape="0">
                    <a:prstClr val="black">
                      <a:alpha val="40000"/>
                    </a:prstClr>
                  </a:outerShdw>
                </a:effectLst>
                <a:latin typeface="Calibri"/>
                <a:cs typeface="Calibri"/>
              </a:rPr>
              <a:t> Sachstandsbericht</a:t>
            </a:r>
            <a:br>
              <a:rPr lang="de-DE" sz="4000" b="1" baseline="0" dirty="0" smtClean="0">
                <a:solidFill>
                  <a:schemeClr val="bg1"/>
                </a:solidFill>
                <a:effectLst>
                  <a:outerShdw blurRad="50800" dist="38100" algn="l" rotWithShape="0">
                    <a:prstClr val="black">
                      <a:alpha val="40000"/>
                    </a:prstClr>
                  </a:outerShdw>
                </a:effectLst>
                <a:latin typeface="Calibri"/>
                <a:cs typeface="Calibri"/>
              </a:rPr>
            </a:br>
            <a:r>
              <a:rPr lang="de-DE" sz="4000" b="1" baseline="0" dirty="0" smtClean="0">
                <a:solidFill>
                  <a:schemeClr val="bg1"/>
                </a:solidFill>
                <a:effectLst>
                  <a:outerShdw blurRad="50800" dist="38100" algn="l" rotWithShape="0">
                    <a:prstClr val="black">
                      <a:alpha val="40000"/>
                    </a:prstClr>
                  </a:outerShdw>
                </a:effectLst>
                <a:latin typeface="Calibri"/>
                <a:cs typeface="Calibri"/>
              </a:rPr>
              <a:t>Klimawandel 2014</a:t>
            </a:r>
            <a:endParaRPr lang="de-DE" sz="4000" b="1" dirty="0">
              <a:solidFill>
                <a:schemeClr val="bg1"/>
              </a:solidFill>
              <a:effectLst>
                <a:outerShdw blurRad="50800" dist="38100" algn="l" rotWithShape="0">
                  <a:prstClr val="black">
                    <a:alpha val="40000"/>
                  </a:prstClr>
                </a:outerShdw>
              </a:effectLst>
              <a:latin typeface="Calibri"/>
              <a:cs typeface="Calibri"/>
            </a:endParaRPr>
          </a:p>
        </p:txBody>
      </p:sp>
      <p:sp>
        <p:nvSpPr>
          <p:cNvPr id="10" name="Textfeld 9"/>
          <p:cNvSpPr txBox="1"/>
          <p:nvPr userDrawn="1"/>
        </p:nvSpPr>
        <p:spPr>
          <a:xfrm>
            <a:off x="4771506" y="5906833"/>
            <a:ext cx="4054996" cy="800219"/>
          </a:xfrm>
          <a:prstGeom prst="rect">
            <a:avLst/>
          </a:prstGeom>
          <a:noFill/>
        </p:spPr>
        <p:txBody>
          <a:bodyPr wrap="square" rtlCol="0">
            <a:spAutoFit/>
          </a:bodyPr>
          <a:lstStyle/>
          <a:p>
            <a:pPr algn="r"/>
            <a:r>
              <a:rPr lang="de-DE" sz="33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300" b="1" dirty="0" smtClean="0">
                <a:solidFill>
                  <a:schemeClr val="bg1"/>
                </a:solidFill>
                <a:effectLst>
                  <a:outerShdw blurRad="50800" dist="38100" algn="l" rotWithShape="0">
                    <a:prstClr val="black">
                      <a:alpha val="40000"/>
                    </a:prstClr>
                  </a:outerShdw>
                </a:effectLst>
                <a:latin typeface="Garamond"/>
                <a:cs typeface="Garamond"/>
              </a:rPr>
              <a:t/>
            </a:r>
            <a:br>
              <a:rPr lang="de-DE" sz="3300" b="1" dirty="0" smtClean="0">
                <a:solidFill>
                  <a:schemeClr val="bg1"/>
                </a:solidFill>
                <a:effectLst>
                  <a:outerShdw blurRad="50800" dist="38100" algn="l" rotWithShape="0">
                    <a:prstClr val="black">
                      <a:alpha val="40000"/>
                    </a:prstClr>
                  </a:outerShdw>
                </a:effectLst>
                <a:latin typeface="Garamond"/>
                <a:cs typeface="Garamond"/>
              </a:rPr>
            </a:br>
            <a:r>
              <a:rPr lang="de-DE" sz="13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3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3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11" name="Textfeld 10"/>
          <p:cNvSpPr txBox="1"/>
          <p:nvPr userDrawn="1"/>
        </p:nvSpPr>
        <p:spPr>
          <a:xfrm>
            <a:off x="93134" y="5383613"/>
            <a:ext cx="6684433" cy="523220"/>
          </a:xfrm>
          <a:prstGeom prst="rect">
            <a:avLst/>
          </a:prstGeom>
          <a:noFill/>
        </p:spPr>
        <p:txBody>
          <a:bodyPr wrap="square" rtlCol="0">
            <a:spAutoFit/>
          </a:bodyPr>
          <a:lstStyle/>
          <a:p>
            <a:pPr algn="r"/>
            <a:r>
              <a:rPr lang="de-DE" sz="2800" b="1" dirty="0" smtClean="0">
                <a:solidFill>
                  <a:schemeClr val="tx1"/>
                </a:solidFill>
                <a:effectLst/>
                <a:latin typeface="Calibri"/>
                <a:cs typeface="Calibri"/>
              </a:rPr>
              <a:t>Austrian Assessment</a:t>
            </a:r>
            <a:r>
              <a:rPr lang="de-DE" sz="2800" b="1" baseline="0" dirty="0" smtClean="0">
                <a:solidFill>
                  <a:schemeClr val="tx1"/>
                </a:solidFill>
                <a:effectLst/>
                <a:latin typeface="Calibri"/>
                <a:cs typeface="Calibri"/>
              </a:rPr>
              <a:t> Report 2014 (AAR14)</a:t>
            </a:r>
            <a:endParaRPr lang="de-DE" sz="2800" b="1" dirty="0">
              <a:solidFill>
                <a:schemeClr val="tx1"/>
              </a:solidFill>
              <a:effectLst/>
              <a:latin typeface="Calibri"/>
              <a:cs typeface="Calibri"/>
            </a:endParaRPr>
          </a:p>
        </p:txBody>
      </p:sp>
      <p:sp>
        <p:nvSpPr>
          <p:cNvPr id="4" name="Titel 3"/>
          <p:cNvSpPr>
            <a:spLocks noGrp="1"/>
          </p:cNvSpPr>
          <p:nvPr>
            <p:ph type="title" hasCustomPrompt="1"/>
          </p:nvPr>
        </p:nvSpPr>
        <p:spPr>
          <a:xfrm>
            <a:off x="285865" y="1828821"/>
            <a:ext cx="8540636" cy="1143000"/>
          </a:xfrm>
          <a:prstGeom prst="rect">
            <a:avLst/>
          </a:prstGeom>
        </p:spPr>
        <p:txBody>
          <a:bodyPr vert="horz"/>
          <a:lstStyle>
            <a:lvl1pPr algn="ctr">
              <a:defRPr sz="4400" b="1">
                <a:solidFill>
                  <a:schemeClr val="bg1"/>
                </a:solidFill>
                <a:effectLst>
                  <a:outerShdw blurRad="50800" dist="38100" algn="l" rotWithShape="0">
                    <a:prstClr val="black">
                      <a:alpha val="40000"/>
                    </a:prstClr>
                  </a:outerShdw>
                </a:effectLst>
                <a:latin typeface="+mj-lt"/>
              </a:defRPr>
            </a:lvl1pPr>
          </a:lstStyle>
          <a:p>
            <a:r>
              <a:rPr lang="de-AT" dirty="0" smtClean="0"/>
              <a:t>[Titel hier einfügen]</a:t>
            </a:r>
            <a:endParaRPr lang="de-DE" dirty="0"/>
          </a:p>
        </p:txBody>
      </p:sp>
      <p:pic>
        <p:nvPicPr>
          <p:cNvPr id="6" name="Bild 5"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33562" y="5987052"/>
            <a:ext cx="1932632" cy="720000"/>
          </a:xfrm>
          <a:prstGeom prst="rect">
            <a:avLst/>
          </a:prstGeom>
        </p:spPr>
      </p:pic>
      <p:pic>
        <p:nvPicPr>
          <p:cNvPr id="7" name="Bild 6"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2" t="17874" r="9366" b="17874"/>
          <a:stretch/>
        </p:blipFill>
        <p:spPr>
          <a:xfrm>
            <a:off x="508001" y="5987052"/>
            <a:ext cx="1798624" cy="720000"/>
          </a:xfrm>
          <a:prstGeom prst="rect">
            <a:avLst/>
          </a:prstGeom>
        </p:spPr>
      </p:pic>
    </p:spTree>
    <p:extLst>
      <p:ext uri="{BB962C8B-B14F-4D97-AF65-F5344CB8AC3E}">
        <p14:creationId xmlns:p14="http://schemas.microsoft.com/office/powerpoint/2010/main" val="114895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Zusammenfassung">
    <p:spTree>
      <p:nvGrpSpPr>
        <p:cNvPr id="1" name=""/>
        <p:cNvGrpSpPr/>
        <p:nvPr/>
      </p:nvGrpSpPr>
      <p:grpSpPr>
        <a:xfrm>
          <a:off x="0" y="0"/>
          <a:ext cx="0" cy="0"/>
          <a:chOff x="0" y="0"/>
          <a:chExt cx="0" cy="0"/>
        </a:xfrm>
      </p:grpSpPr>
      <p:pic>
        <p:nvPicPr>
          <p:cNvPr id="19" name="Bild 18" descr="leiste_unten.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6120000"/>
            <a:ext cx="9180000" cy="738000"/>
          </a:xfrm>
          <a:prstGeom prst="rect">
            <a:avLst/>
          </a:prstGeom>
        </p:spPr>
      </p:pic>
      <p:sp>
        <p:nvSpPr>
          <p:cNvPr id="18" name="Rechteck 17"/>
          <p:cNvSpPr/>
          <p:nvPr userDrawn="1"/>
        </p:nvSpPr>
        <p:spPr>
          <a:xfrm>
            <a:off x="8964000" y="0"/>
            <a:ext cx="180000" cy="6118949"/>
          </a:xfrm>
          <a:prstGeom prst="rect">
            <a:avLst/>
          </a:prstGeom>
          <a:solidFill>
            <a:srgbClr val="4212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userDrawn="1"/>
        </p:nvSpPr>
        <p:spPr>
          <a:xfrm>
            <a:off x="5651500" y="6118949"/>
            <a:ext cx="3403600" cy="707886"/>
          </a:xfrm>
          <a:prstGeom prst="rect">
            <a:avLst/>
          </a:prstGeom>
          <a:noFill/>
        </p:spPr>
        <p:txBody>
          <a:bodyPr wrap="square" rtlCol="0">
            <a:spAutoFit/>
          </a:bodyPr>
          <a:lstStyle/>
          <a:p>
            <a:pPr algn="r"/>
            <a:r>
              <a:rPr lang="de-DE" sz="30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000" b="1" dirty="0" smtClean="0">
                <a:solidFill>
                  <a:schemeClr val="bg1"/>
                </a:solidFill>
                <a:effectLst>
                  <a:outerShdw blurRad="50800" dist="38100" algn="l" rotWithShape="0">
                    <a:prstClr val="black">
                      <a:alpha val="40000"/>
                    </a:prstClr>
                  </a:outerShdw>
                </a:effectLst>
                <a:latin typeface="Garamond"/>
                <a:cs typeface="Garamond"/>
              </a:rPr>
              <a:t/>
            </a:r>
            <a:br>
              <a:rPr lang="de-DE" sz="3000" b="1" dirty="0" smtClean="0">
                <a:solidFill>
                  <a:schemeClr val="bg1"/>
                </a:solidFill>
                <a:effectLst>
                  <a:outerShdw blurRad="50800" dist="38100" algn="l" rotWithShape="0">
                    <a:prstClr val="black">
                      <a:alpha val="40000"/>
                    </a:prstClr>
                  </a:outerShdw>
                </a:effectLst>
                <a:latin typeface="Garamond"/>
                <a:cs typeface="Garamond"/>
              </a:rPr>
            </a:br>
            <a:r>
              <a:rPr lang="de-DE" sz="10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0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0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8" name="Textfeld 7"/>
          <p:cNvSpPr txBox="1"/>
          <p:nvPr userDrawn="1"/>
        </p:nvSpPr>
        <p:spPr>
          <a:xfrm>
            <a:off x="4291895" y="6300784"/>
            <a:ext cx="1989666" cy="400110"/>
          </a:xfrm>
          <a:prstGeom prst="rect">
            <a:avLst/>
          </a:prstGeom>
          <a:noFill/>
        </p:spPr>
        <p:txBody>
          <a:bodyPr wrap="square" rtlCol="0">
            <a:spAutoFit/>
          </a:bodyPr>
          <a:lstStyle/>
          <a:p>
            <a:r>
              <a:rPr lang="de-DE" sz="2000" dirty="0" err="1" smtClean="0">
                <a:solidFill>
                  <a:srgbClr val="FFFFFF"/>
                </a:solidFill>
                <a:latin typeface="Calibri"/>
                <a:cs typeface="Calibri"/>
              </a:rPr>
              <a:t>www.apcc.ac.at</a:t>
            </a:r>
            <a:endParaRPr lang="de-DE" sz="2000" dirty="0">
              <a:solidFill>
                <a:srgbClr val="FFFFFF"/>
              </a:solidFill>
              <a:latin typeface="Calibri"/>
              <a:cs typeface="Calibri"/>
            </a:endParaRPr>
          </a:p>
        </p:txBody>
      </p:sp>
      <p:sp>
        <p:nvSpPr>
          <p:cNvPr id="13" name="Foliennummernplatzhalter 12"/>
          <p:cNvSpPr>
            <a:spLocks noGrp="1"/>
          </p:cNvSpPr>
          <p:nvPr>
            <p:ph type="sldNum" sz="quarter" idx="12"/>
          </p:nvPr>
        </p:nvSpPr>
        <p:spPr>
          <a:xfrm>
            <a:off x="8040553" y="5812949"/>
            <a:ext cx="923447" cy="306000"/>
          </a:xfrm>
        </p:spPr>
        <p:txBody>
          <a:bodyPr/>
          <a:lstStyle/>
          <a:p>
            <a:r>
              <a:rPr lang="de-DE" dirty="0" smtClean="0"/>
              <a:t>Folie </a:t>
            </a:r>
            <a:fld id="{32956C53-6A8F-0143-9AB8-E18F2462DC70}" type="slidenum">
              <a:rPr lang="de-DE" smtClean="0"/>
              <a:t>‹Nr.›</a:t>
            </a:fld>
            <a:endParaRPr lang="de-DE" dirty="0"/>
          </a:p>
        </p:txBody>
      </p:sp>
      <p:pic>
        <p:nvPicPr>
          <p:cNvPr id="21" name="Bild 20"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86" y="6221409"/>
            <a:ext cx="1546105" cy="576000"/>
          </a:xfrm>
          <a:prstGeom prst="rect">
            <a:avLst/>
          </a:prstGeom>
        </p:spPr>
      </p:pic>
      <p:pic>
        <p:nvPicPr>
          <p:cNvPr id="22" name="Bild 21"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1" t="17974" r="8839" b="19698"/>
          <a:stretch/>
        </p:blipFill>
        <p:spPr>
          <a:xfrm>
            <a:off x="262422" y="6187335"/>
            <a:ext cx="1492892" cy="576000"/>
          </a:xfrm>
          <a:prstGeom prst="rect">
            <a:avLst/>
          </a:prstGeom>
        </p:spPr>
      </p:pic>
    </p:spTree>
    <p:extLst>
      <p:ext uri="{BB962C8B-B14F-4D97-AF65-F5344CB8AC3E}">
        <p14:creationId xmlns:p14="http://schemas.microsoft.com/office/powerpoint/2010/main" val="1961185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Band 1">
    <p:spTree>
      <p:nvGrpSpPr>
        <p:cNvPr id="1" name=""/>
        <p:cNvGrpSpPr/>
        <p:nvPr/>
      </p:nvGrpSpPr>
      <p:grpSpPr>
        <a:xfrm>
          <a:off x="0" y="0"/>
          <a:ext cx="0" cy="0"/>
          <a:chOff x="0" y="0"/>
          <a:chExt cx="0" cy="0"/>
        </a:xfrm>
      </p:grpSpPr>
      <p:pic>
        <p:nvPicPr>
          <p:cNvPr id="19" name="Bild 18" descr="leiste_unten.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6120000"/>
            <a:ext cx="9180000" cy="738000"/>
          </a:xfrm>
          <a:prstGeom prst="rect">
            <a:avLst/>
          </a:prstGeom>
        </p:spPr>
      </p:pic>
      <p:sp>
        <p:nvSpPr>
          <p:cNvPr id="18" name="Rechteck 17"/>
          <p:cNvSpPr/>
          <p:nvPr userDrawn="1"/>
        </p:nvSpPr>
        <p:spPr>
          <a:xfrm>
            <a:off x="8964000" y="0"/>
            <a:ext cx="180000" cy="6118949"/>
          </a:xfrm>
          <a:prstGeom prst="rect">
            <a:avLst/>
          </a:prstGeom>
          <a:solidFill>
            <a:srgbClr val="1B2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userDrawn="1"/>
        </p:nvSpPr>
        <p:spPr>
          <a:xfrm>
            <a:off x="5651500" y="6118949"/>
            <a:ext cx="3403600" cy="707886"/>
          </a:xfrm>
          <a:prstGeom prst="rect">
            <a:avLst/>
          </a:prstGeom>
          <a:noFill/>
        </p:spPr>
        <p:txBody>
          <a:bodyPr wrap="square" rtlCol="0">
            <a:spAutoFit/>
          </a:bodyPr>
          <a:lstStyle/>
          <a:p>
            <a:pPr algn="r"/>
            <a:r>
              <a:rPr lang="de-DE" sz="30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000" b="1" dirty="0" smtClean="0">
                <a:solidFill>
                  <a:schemeClr val="bg1"/>
                </a:solidFill>
                <a:effectLst>
                  <a:outerShdw blurRad="50800" dist="38100" algn="l" rotWithShape="0">
                    <a:prstClr val="black">
                      <a:alpha val="40000"/>
                    </a:prstClr>
                  </a:outerShdw>
                </a:effectLst>
                <a:latin typeface="Garamond"/>
                <a:cs typeface="Garamond"/>
              </a:rPr>
              <a:t/>
            </a:r>
            <a:br>
              <a:rPr lang="de-DE" sz="3000" b="1" dirty="0" smtClean="0">
                <a:solidFill>
                  <a:schemeClr val="bg1"/>
                </a:solidFill>
                <a:effectLst>
                  <a:outerShdw blurRad="50800" dist="38100" algn="l" rotWithShape="0">
                    <a:prstClr val="black">
                      <a:alpha val="40000"/>
                    </a:prstClr>
                  </a:outerShdw>
                </a:effectLst>
                <a:latin typeface="Garamond"/>
                <a:cs typeface="Garamond"/>
              </a:rPr>
            </a:br>
            <a:r>
              <a:rPr lang="de-DE" sz="10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0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0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8" name="Textfeld 7"/>
          <p:cNvSpPr txBox="1"/>
          <p:nvPr userDrawn="1"/>
        </p:nvSpPr>
        <p:spPr>
          <a:xfrm>
            <a:off x="4291895" y="6300784"/>
            <a:ext cx="1989666" cy="400110"/>
          </a:xfrm>
          <a:prstGeom prst="rect">
            <a:avLst/>
          </a:prstGeom>
          <a:noFill/>
        </p:spPr>
        <p:txBody>
          <a:bodyPr wrap="square" rtlCol="0">
            <a:spAutoFit/>
          </a:bodyPr>
          <a:lstStyle/>
          <a:p>
            <a:r>
              <a:rPr lang="de-DE" sz="2000" dirty="0" err="1" smtClean="0">
                <a:solidFill>
                  <a:srgbClr val="FFFFFF"/>
                </a:solidFill>
                <a:latin typeface="Calibri"/>
                <a:cs typeface="Calibri"/>
              </a:rPr>
              <a:t>www.apcc.ac.at</a:t>
            </a:r>
            <a:endParaRPr lang="de-DE" sz="2000" dirty="0">
              <a:solidFill>
                <a:srgbClr val="FFFFFF"/>
              </a:solidFill>
              <a:latin typeface="Calibri"/>
              <a:cs typeface="Calibri"/>
            </a:endParaRPr>
          </a:p>
        </p:txBody>
      </p:sp>
      <p:sp>
        <p:nvSpPr>
          <p:cNvPr id="13" name="Foliennummernplatzhalter 12"/>
          <p:cNvSpPr>
            <a:spLocks noGrp="1"/>
          </p:cNvSpPr>
          <p:nvPr>
            <p:ph type="sldNum" sz="quarter" idx="12"/>
          </p:nvPr>
        </p:nvSpPr>
        <p:spPr>
          <a:xfrm>
            <a:off x="8040553" y="5812949"/>
            <a:ext cx="923447" cy="306000"/>
          </a:xfrm>
        </p:spPr>
        <p:txBody>
          <a:bodyPr/>
          <a:lstStyle/>
          <a:p>
            <a:r>
              <a:rPr lang="de-DE" dirty="0" smtClean="0"/>
              <a:t>Folie </a:t>
            </a:r>
            <a:fld id="{32956C53-6A8F-0143-9AB8-E18F2462DC70}" type="slidenum">
              <a:rPr lang="de-DE" smtClean="0"/>
              <a:t>‹Nr.›</a:t>
            </a:fld>
            <a:endParaRPr lang="de-DE" dirty="0"/>
          </a:p>
        </p:txBody>
      </p:sp>
      <p:pic>
        <p:nvPicPr>
          <p:cNvPr id="21" name="Bild 20"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86" y="6221409"/>
            <a:ext cx="1546105" cy="576000"/>
          </a:xfrm>
          <a:prstGeom prst="rect">
            <a:avLst/>
          </a:prstGeom>
        </p:spPr>
      </p:pic>
      <p:pic>
        <p:nvPicPr>
          <p:cNvPr id="22" name="Bild 21"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1" t="17974" r="8839" b="19698"/>
          <a:stretch/>
        </p:blipFill>
        <p:spPr>
          <a:xfrm>
            <a:off x="262422" y="6187335"/>
            <a:ext cx="1492892" cy="576000"/>
          </a:xfrm>
          <a:prstGeom prst="rect">
            <a:avLst/>
          </a:prstGeom>
        </p:spPr>
      </p:pic>
    </p:spTree>
    <p:extLst>
      <p:ext uri="{BB962C8B-B14F-4D97-AF65-F5344CB8AC3E}">
        <p14:creationId xmlns:p14="http://schemas.microsoft.com/office/powerpoint/2010/main" val="399457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Band 2">
    <p:spTree>
      <p:nvGrpSpPr>
        <p:cNvPr id="1" name=""/>
        <p:cNvGrpSpPr/>
        <p:nvPr/>
      </p:nvGrpSpPr>
      <p:grpSpPr>
        <a:xfrm>
          <a:off x="0" y="0"/>
          <a:ext cx="0" cy="0"/>
          <a:chOff x="0" y="0"/>
          <a:chExt cx="0" cy="0"/>
        </a:xfrm>
      </p:grpSpPr>
      <p:pic>
        <p:nvPicPr>
          <p:cNvPr id="19" name="Bild 18" descr="leiste_unten.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6120000"/>
            <a:ext cx="9180000" cy="738000"/>
          </a:xfrm>
          <a:prstGeom prst="rect">
            <a:avLst/>
          </a:prstGeom>
        </p:spPr>
      </p:pic>
      <p:sp>
        <p:nvSpPr>
          <p:cNvPr id="18" name="Rechteck 17"/>
          <p:cNvSpPr/>
          <p:nvPr userDrawn="1"/>
        </p:nvSpPr>
        <p:spPr>
          <a:xfrm>
            <a:off x="8964000" y="0"/>
            <a:ext cx="180000" cy="6118949"/>
          </a:xfrm>
          <a:prstGeom prst="rect">
            <a:avLst/>
          </a:prstGeom>
          <a:solidFill>
            <a:srgbClr val="87B6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userDrawn="1"/>
        </p:nvSpPr>
        <p:spPr>
          <a:xfrm>
            <a:off x="5651500" y="6118949"/>
            <a:ext cx="3403600" cy="707886"/>
          </a:xfrm>
          <a:prstGeom prst="rect">
            <a:avLst/>
          </a:prstGeom>
          <a:noFill/>
        </p:spPr>
        <p:txBody>
          <a:bodyPr wrap="square" rtlCol="0">
            <a:spAutoFit/>
          </a:bodyPr>
          <a:lstStyle/>
          <a:p>
            <a:pPr algn="r"/>
            <a:r>
              <a:rPr lang="de-DE" sz="30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000" b="1" dirty="0" smtClean="0">
                <a:solidFill>
                  <a:schemeClr val="bg1"/>
                </a:solidFill>
                <a:effectLst>
                  <a:outerShdw blurRad="50800" dist="38100" algn="l" rotWithShape="0">
                    <a:prstClr val="black">
                      <a:alpha val="40000"/>
                    </a:prstClr>
                  </a:outerShdw>
                </a:effectLst>
                <a:latin typeface="Garamond"/>
                <a:cs typeface="Garamond"/>
              </a:rPr>
              <a:t/>
            </a:r>
            <a:br>
              <a:rPr lang="de-DE" sz="3000" b="1" dirty="0" smtClean="0">
                <a:solidFill>
                  <a:schemeClr val="bg1"/>
                </a:solidFill>
                <a:effectLst>
                  <a:outerShdw blurRad="50800" dist="38100" algn="l" rotWithShape="0">
                    <a:prstClr val="black">
                      <a:alpha val="40000"/>
                    </a:prstClr>
                  </a:outerShdw>
                </a:effectLst>
                <a:latin typeface="Garamond"/>
                <a:cs typeface="Garamond"/>
              </a:rPr>
            </a:br>
            <a:r>
              <a:rPr lang="de-DE" sz="10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0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0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8" name="Textfeld 7"/>
          <p:cNvSpPr txBox="1"/>
          <p:nvPr userDrawn="1"/>
        </p:nvSpPr>
        <p:spPr>
          <a:xfrm>
            <a:off x="4291895" y="6300784"/>
            <a:ext cx="1989666" cy="400110"/>
          </a:xfrm>
          <a:prstGeom prst="rect">
            <a:avLst/>
          </a:prstGeom>
          <a:noFill/>
        </p:spPr>
        <p:txBody>
          <a:bodyPr wrap="square" rtlCol="0">
            <a:spAutoFit/>
          </a:bodyPr>
          <a:lstStyle/>
          <a:p>
            <a:r>
              <a:rPr lang="de-DE" sz="2000" dirty="0" err="1" smtClean="0">
                <a:solidFill>
                  <a:srgbClr val="FFFFFF"/>
                </a:solidFill>
                <a:latin typeface="Calibri"/>
                <a:cs typeface="Calibri"/>
              </a:rPr>
              <a:t>www.apcc.ac.at</a:t>
            </a:r>
            <a:endParaRPr lang="de-DE" sz="2000" dirty="0">
              <a:solidFill>
                <a:srgbClr val="FFFFFF"/>
              </a:solidFill>
              <a:latin typeface="Calibri"/>
              <a:cs typeface="Calibri"/>
            </a:endParaRPr>
          </a:p>
        </p:txBody>
      </p:sp>
      <p:sp>
        <p:nvSpPr>
          <p:cNvPr id="13" name="Foliennummernplatzhalter 12"/>
          <p:cNvSpPr>
            <a:spLocks noGrp="1"/>
          </p:cNvSpPr>
          <p:nvPr>
            <p:ph type="sldNum" sz="quarter" idx="12"/>
          </p:nvPr>
        </p:nvSpPr>
        <p:spPr>
          <a:xfrm>
            <a:off x="8040553" y="5812949"/>
            <a:ext cx="923447" cy="306000"/>
          </a:xfrm>
        </p:spPr>
        <p:txBody>
          <a:bodyPr/>
          <a:lstStyle/>
          <a:p>
            <a:r>
              <a:rPr lang="de-DE" dirty="0" smtClean="0"/>
              <a:t>Folie </a:t>
            </a:r>
            <a:fld id="{32956C53-6A8F-0143-9AB8-E18F2462DC70}" type="slidenum">
              <a:rPr lang="de-DE" smtClean="0"/>
              <a:t>‹Nr.›</a:t>
            </a:fld>
            <a:endParaRPr lang="de-DE" dirty="0"/>
          </a:p>
        </p:txBody>
      </p:sp>
      <p:pic>
        <p:nvPicPr>
          <p:cNvPr id="21" name="Bild 20"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86" y="6221409"/>
            <a:ext cx="1546105" cy="576000"/>
          </a:xfrm>
          <a:prstGeom prst="rect">
            <a:avLst/>
          </a:prstGeom>
        </p:spPr>
      </p:pic>
      <p:pic>
        <p:nvPicPr>
          <p:cNvPr id="22" name="Bild 21"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1" t="17974" r="8839" b="19698"/>
          <a:stretch/>
        </p:blipFill>
        <p:spPr>
          <a:xfrm>
            <a:off x="262422" y="6187335"/>
            <a:ext cx="1492892" cy="576000"/>
          </a:xfrm>
          <a:prstGeom prst="rect">
            <a:avLst/>
          </a:prstGeom>
        </p:spPr>
      </p:pic>
    </p:spTree>
    <p:extLst>
      <p:ext uri="{BB962C8B-B14F-4D97-AF65-F5344CB8AC3E}">
        <p14:creationId xmlns:p14="http://schemas.microsoft.com/office/powerpoint/2010/main" val="220535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Band 3">
    <p:spTree>
      <p:nvGrpSpPr>
        <p:cNvPr id="1" name=""/>
        <p:cNvGrpSpPr/>
        <p:nvPr/>
      </p:nvGrpSpPr>
      <p:grpSpPr>
        <a:xfrm>
          <a:off x="0" y="0"/>
          <a:ext cx="0" cy="0"/>
          <a:chOff x="0" y="0"/>
          <a:chExt cx="0" cy="0"/>
        </a:xfrm>
      </p:grpSpPr>
      <p:pic>
        <p:nvPicPr>
          <p:cNvPr id="19" name="Bild 18" descr="leiste_unten.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6120000"/>
            <a:ext cx="9180000" cy="738000"/>
          </a:xfrm>
          <a:prstGeom prst="rect">
            <a:avLst/>
          </a:prstGeom>
        </p:spPr>
      </p:pic>
      <p:sp>
        <p:nvSpPr>
          <p:cNvPr id="18" name="Rechteck 17"/>
          <p:cNvSpPr/>
          <p:nvPr userDrawn="1"/>
        </p:nvSpPr>
        <p:spPr>
          <a:xfrm>
            <a:off x="8964000" y="0"/>
            <a:ext cx="180000" cy="6118949"/>
          </a:xfrm>
          <a:prstGeom prst="rect">
            <a:avLst/>
          </a:prstGeom>
          <a:solidFill>
            <a:srgbClr val="E378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userDrawn="1"/>
        </p:nvSpPr>
        <p:spPr>
          <a:xfrm>
            <a:off x="5651500" y="6118949"/>
            <a:ext cx="3403600" cy="707886"/>
          </a:xfrm>
          <a:prstGeom prst="rect">
            <a:avLst/>
          </a:prstGeom>
          <a:noFill/>
        </p:spPr>
        <p:txBody>
          <a:bodyPr wrap="square" rtlCol="0">
            <a:spAutoFit/>
          </a:bodyPr>
          <a:lstStyle/>
          <a:p>
            <a:pPr algn="r"/>
            <a:r>
              <a:rPr lang="de-DE" sz="30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000" b="1" dirty="0" smtClean="0">
                <a:solidFill>
                  <a:schemeClr val="bg1"/>
                </a:solidFill>
                <a:effectLst>
                  <a:outerShdw blurRad="50800" dist="38100" algn="l" rotWithShape="0">
                    <a:prstClr val="black">
                      <a:alpha val="40000"/>
                    </a:prstClr>
                  </a:outerShdw>
                </a:effectLst>
                <a:latin typeface="Garamond"/>
                <a:cs typeface="Garamond"/>
              </a:rPr>
              <a:t/>
            </a:r>
            <a:br>
              <a:rPr lang="de-DE" sz="3000" b="1" dirty="0" smtClean="0">
                <a:solidFill>
                  <a:schemeClr val="bg1"/>
                </a:solidFill>
                <a:effectLst>
                  <a:outerShdw blurRad="50800" dist="38100" algn="l" rotWithShape="0">
                    <a:prstClr val="black">
                      <a:alpha val="40000"/>
                    </a:prstClr>
                  </a:outerShdw>
                </a:effectLst>
                <a:latin typeface="Garamond"/>
                <a:cs typeface="Garamond"/>
              </a:rPr>
            </a:br>
            <a:r>
              <a:rPr lang="de-DE" sz="10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0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0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8" name="Textfeld 7"/>
          <p:cNvSpPr txBox="1"/>
          <p:nvPr userDrawn="1"/>
        </p:nvSpPr>
        <p:spPr>
          <a:xfrm>
            <a:off x="4291895" y="6300784"/>
            <a:ext cx="1989666" cy="400110"/>
          </a:xfrm>
          <a:prstGeom prst="rect">
            <a:avLst/>
          </a:prstGeom>
          <a:noFill/>
        </p:spPr>
        <p:txBody>
          <a:bodyPr wrap="square" rtlCol="0">
            <a:spAutoFit/>
          </a:bodyPr>
          <a:lstStyle/>
          <a:p>
            <a:r>
              <a:rPr lang="de-DE" sz="2000" dirty="0" err="1" smtClean="0">
                <a:solidFill>
                  <a:srgbClr val="FFFFFF"/>
                </a:solidFill>
                <a:latin typeface="Calibri"/>
                <a:cs typeface="Calibri"/>
              </a:rPr>
              <a:t>www.apcc.ac.at</a:t>
            </a:r>
            <a:endParaRPr lang="de-DE" sz="2000" dirty="0">
              <a:solidFill>
                <a:srgbClr val="FFFFFF"/>
              </a:solidFill>
              <a:latin typeface="Calibri"/>
              <a:cs typeface="Calibri"/>
            </a:endParaRPr>
          </a:p>
        </p:txBody>
      </p:sp>
      <p:sp>
        <p:nvSpPr>
          <p:cNvPr id="13" name="Foliennummernplatzhalter 12"/>
          <p:cNvSpPr>
            <a:spLocks noGrp="1"/>
          </p:cNvSpPr>
          <p:nvPr>
            <p:ph type="sldNum" sz="quarter" idx="12"/>
          </p:nvPr>
        </p:nvSpPr>
        <p:spPr>
          <a:xfrm>
            <a:off x="8040553" y="5812949"/>
            <a:ext cx="923447" cy="306000"/>
          </a:xfrm>
        </p:spPr>
        <p:txBody>
          <a:bodyPr/>
          <a:lstStyle/>
          <a:p>
            <a:r>
              <a:rPr lang="de-DE" dirty="0" smtClean="0"/>
              <a:t>Folie </a:t>
            </a:r>
            <a:fld id="{32956C53-6A8F-0143-9AB8-E18F2462DC70}" type="slidenum">
              <a:rPr lang="de-DE" smtClean="0"/>
              <a:t>‹Nr.›</a:t>
            </a:fld>
            <a:endParaRPr lang="de-DE" dirty="0"/>
          </a:p>
        </p:txBody>
      </p:sp>
      <p:pic>
        <p:nvPicPr>
          <p:cNvPr id="21" name="Bild 20"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86" y="6221409"/>
            <a:ext cx="1546105" cy="576000"/>
          </a:xfrm>
          <a:prstGeom prst="rect">
            <a:avLst/>
          </a:prstGeom>
        </p:spPr>
      </p:pic>
      <p:pic>
        <p:nvPicPr>
          <p:cNvPr id="22" name="Bild 21"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1" t="17974" r="8839" b="19698"/>
          <a:stretch/>
        </p:blipFill>
        <p:spPr>
          <a:xfrm>
            <a:off x="262422" y="6187335"/>
            <a:ext cx="1492892" cy="576000"/>
          </a:xfrm>
          <a:prstGeom prst="rect">
            <a:avLst/>
          </a:prstGeom>
        </p:spPr>
      </p:pic>
    </p:spTree>
    <p:extLst>
      <p:ext uri="{BB962C8B-B14F-4D97-AF65-F5344CB8AC3E}">
        <p14:creationId xmlns:p14="http://schemas.microsoft.com/office/powerpoint/2010/main" val="25058488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Foliennummernplatzhalter 2"/>
          <p:cNvSpPr>
            <a:spLocks noGrp="1"/>
          </p:cNvSpPr>
          <p:nvPr>
            <p:ph type="sldNum" sz="quarter" idx="4"/>
          </p:nvPr>
        </p:nvSpPr>
        <p:spPr>
          <a:xfrm>
            <a:off x="7010400" y="5814000"/>
            <a:ext cx="2133600" cy="306000"/>
          </a:xfrm>
          <a:prstGeom prst="rect">
            <a:avLst/>
          </a:prstGeom>
        </p:spPr>
        <p:txBody>
          <a:bodyPr vert="horz" lIns="91440" tIns="45720" rIns="91440" bIns="45720" rtlCol="0" anchor="ctr"/>
          <a:lstStyle>
            <a:lvl1pPr algn="r">
              <a:defRPr sz="1400">
                <a:solidFill>
                  <a:schemeClr val="tx1"/>
                </a:solidFill>
                <a:latin typeface="Calibri"/>
                <a:cs typeface="Calibri"/>
              </a:defRPr>
            </a:lvl1pPr>
          </a:lstStyle>
          <a:p>
            <a:r>
              <a:rPr lang="de-DE" dirty="0" smtClean="0"/>
              <a:t>Folie </a:t>
            </a:r>
            <a:fld id="{32956C53-6A8F-0143-9AB8-E18F2462DC70}" type="slidenum">
              <a:rPr lang="de-DE" smtClean="0"/>
              <a:pPr/>
              <a:t>‹Nr.›</a:t>
            </a:fld>
            <a:endParaRPr lang="de-DE" dirty="0"/>
          </a:p>
        </p:txBody>
      </p:sp>
    </p:spTree>
    <p:extLst>
      <p:ext uri="{BB962C8B-B14F-4D97-AF65-F5344CB8AC3E}">
        <p14:creationId xmlns:p14="http://schemas.microsoft.com/office/powerpoint/2010/main" val="1425803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5865" y="1715932"/>
            <a:ext cx="8540636" cy="3420511"/>
          </a:xfrm>
        </p:spPr>
        <p:txBody>
          <a:bodyPr/>
          <a:lstStyle/>
          <a:p>
            <a:r>
              <a:rPr lang="de-DE" dirty="0"/>
              <a:t>Band 2, Kapitel 1</a:t>
            </a:r>
            <a:r>
              <a:rPr lang="de-DE" dirty="0" smtClean="0"/>
              <a:t>:</a:t>
            </a:r>
            <a:br>
              <a:rPr lang="de-DE" dirty="0" smtClean="0"/>
            </a:br>
            <a:r>
              <a:rPr lang="de-DE" dirty="0" smtClean="0"/>
              <a:t> </a:t>
            </a:r>
            <a:r>
              <a:rPr lang="de-DE" dirty="0"/>
              <a:t>Zur Kopplung zwischen Treiber- und Reaktionssystemen sowie zur Bewertung von Folgen des Klimawandels</a:t>
            </a:r>
            <a:br>
              <a:rPr lang="de-DE" dirty="0"/>
            </a:br>
            <a:endParaRPr lang="de-DE" dirty="0"/>
          </a:p>
        </p:txBody>
      </p:sp>
    </p:spTree>
    <p:extLst>
      <p:ext uri="{BB962C8B-B14F-4D97-AF65-F5344CB8AC3E}">
        <p14:creationId xmlns:p14="http://schemas.microsoft.com/office/powerpoint/2010/main" val="23968095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10</a:t>
            </a:fld>
            <a:endParaRPr lang="de-DE" dirty="0"/>
          </a:p>
        </p:txBody>
      </p:sp>
      <p:pic>
        <p:nvPicPr>
          <p:cNvPr id="3" name="Bild 2" descr="Abb.S.2.3.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61287" y="283229"/>
            <a:ext cx="6339819" cy="5272510"/>
          </a:xfrm>
          <a:prstGeom prst="rect">
            <a:avLst/>
          </a:prstGeom>
        </p:spPr>
      </p:pic>
      <p:sp>
        <p:nvSpPr>
          <p:cNvPr id="4" name="Textfeld 3"/>
          <p:cNvSpPr txBox="1"/>
          <p:nvPr/>
        </p:nvSpPr>
        <p:spPr>
          <a:xfrm>
            <a:off x="142875" y="2111814"/>
            <a:ext cx="2083354" cy="2554545"/>
          </a:xfrm>
          <a:prstGeom prst="rect">
            <a:avLst/>
          </a:prstGeom>
          <a:noFill/>
        </p:spPr>
        <p:txBody>
          <a:bodyPr wrap="square" rtlCol="0">
            <a:spAutoFit/>
          </a:bodyPr>
          <a:lstStyle/>
          <a:p>
            <a:r>
              <a:rPr lang="de-DE" sz="1600" b="1" dirty="0" smtClean="0">
                <a:latin typeface="Calibri"/>
                <a:cs typeface="Calibri"/>
              </a:rPr>
              <a:t>Abb.2.21: </a:t>
            </a:r>
            <a:r>
              <a:rPr lang="de-DE" sz="1600" dirty="0" smtClean="0"/>
              <a:t>Mittlere Oberflächen-temperaturen der Seen in der Badesaison (J, J, A, S) im Vergleich der Jahre 2001-2005 mit dem Trend für 2050</a:t>
            </a:r>
          </a:p>
          <a:p>
            <a:endParaRPr lang="de-DE" sz="1600" dirty="0" smtClean="0"/>
          </a:p>
          <a:p>
            <a:r>
              <a:rPr lang="de-DE" sz="1600" dirty="0"/>
              <a:t>Quelle: </a:t>
            </a:r>
            <a:r>
              <a:rPr lang="de-DE" sz="1600" dirty="0" err="1"/>
              <a:t>Dokulil</a:t>
            </a:r>
            <a:r>
              <a:rPr lang="de-DE" sz="1600" dirty="0"/>
              <a:t> (2009) </a:t>
            </a:r>
          </a:p>
        </p:txBody>
      </p:sp>
    </p:spTree>
    <p:extLst>
      <p:ext uri="{BB962C8B-B14F-4D97-AF65-F5344CB8AC3E}">
        <p14:creationId xmlns:p14="http://schemas.microsoft.com/office/powerpoint/2010/main" val="10523652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Band 2, Kapitel 3:</a:t>
            </a:r>
            <a:br>
              <a:rPr lang="de-DE" dirty="0" smtClean="0"/>
            </a:br>
            <a:r>
              <a:rPr lang="de-DE" dirty="0" smtClean="0"/>
              <a:t>Der Einfluss des Klimawandels auf die Biosphäre und Ökosystemleistungen</a:t>
            </a:r>
            <a:br>
              <a:rPr lang="de-DE" dirty="0" smtClean="0"/>
            </a:br>
            <a:endParaRPr lang="de-DE" dirty="0"/>
          </a:p>
        </p:txBody>
      </p:sp>
    </p:spTree>
    <p:extLst>
      <p:ext uri="{BB962C8B-B14F-4D97-AF65-F5344CB8AC3E}">
        <p14:creationId xmlns:p14="http://schemas.microsoft.com/office/powerpoint/2010/main" val="670361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12</a:t>
            </a:fld>
            <a:endParaRPr lang="de-DE" dirty="0"/>
          </a:p>
        </p:txBody>
      </p:sp>
      <p:sp>
        <p:nvSpPr>
          <p:cNvPr id="3" name="Textfeld 2"/>
          <p:cNvSpPr txBox="1"/>
          <p:nvPr/>
        </p:nvSpPr>
        <p:spPr>
          <a:xfrm>
            <a:off x="223668" y="123112"/>
            <a:ext cx="8410152" cy="954107"/>
          </a:xfrm>
          <a:prstGeom prst="rect">
            <a:avLst/>
          </a:prstGeom>
          <a:noFill/>
        </p:spPr>
        <p:txBody>
          <a:bodyPr wrap="square" rtlCol="0">
            <a:spAutoFit/>
          </a:bodyPr>
          <a:lstStyle/>
          <a:p>
            <a:r>
              <a:rPr lang="de-DE" sz="2800" b="1" dirty="0" smtClean="0">
                <a:latin typeface="+mj-lt"/>
              </a:rPr>
              <a:t>Zusammenfassung der wichtigsten Botschaften</a:t>
            </a:r>
          </a:p>
          <a:p>
            <a:endParaRPr lang="de-DE" sz="1400" b="1" dirty="0" smtClean="0">
              <a:latin typeface="+mj-lt"/>
            </a:endParaRPr>
          </a:p>
          <a:p>
            <a:pPr algn="r"/>
            <a:r>
              <a:rPr lang="de-DE" sz="1400" b="1" dirty="0" smtClean="0">
                <a:latin typeface="+mj-lt"/>
              </a:rPr>
              <a:t>Zur vollständige Liste der Kernaussagen siehe  AAR14, B2K3, Seite 470 f</a:t>
            </a:r>
            <a:endParaRPr lang="de-DE" sz="1400" b="1" dirty="0">
              <a:latin typeface="+mj-lt"/>
            </a:endParaRPr>
          </a:p>
        </p:txBody>
      </p:sp>
      <p:sp>
        <p:nvSpPr>
          <p:cNvPr id="4" name="Textfeld 3"/>
          <p:cNvSpPr txBox="1"/>
          <p:nvPr/>
        </p:nvSpPr>
        <p:spPr>
          <a:xfrm>
            <a:off x="223668" y="1229152"/>
            <a:ext cx="8740332" cy="4893647"/>
          </a:xfrm>
          <a:prstGeom prst="rect">
            <a:avLst/>
          </a:prstGeom>
          <a:noFill/>
        </p:spPr>
        <p:txBody>
          <a:bodyPr wrap="square" rtlCol="0">
            <a:spAutoFit/>
          </a:bodyPr>
          <a:lstStyle/>
          <a:p>
            <a:pPr marL="342900" indent="-342900">
              <a:buFont typeface="Arial"/>
              <a:buChar char="•"/>
            </a:pPr>
            <a:r>
              <a:rPr lang="de-DE" sz="2400" dirty="0" smtClean="0">
                <a:latin typeface="+mj-lt"/>
              </a:rPr>
              <a:t>Regionale Unterschiede der Auswirkungen des Klimawandels auf die Landwirtschaft: Ertragssteigerungen in kühlen, feuchten Gebieten und Verringerung sowie erhöhtes Ausfallsrisiko in trockenen Regionen; Anbaupotential wärmeliebender Nutzpflanzen weitet sich deutlich aus; erhöhter Schaddruck durch Insekten und Krankheiten</a:t>
            </a:r>
          </a:p>
          <a:p>
            <a:pPr marL="342900" indent="-342900">
              <a:buFont typeface="Arial"/>
              <a:buChar char="•"/>
            </a:pPr>
            <a:r>
              <a:rPr lang="de-DE" sz="2400" dirty="0" smtClean="0">
                <a:latin typeface="+mj-lt"/>
              </a:rPr>
              <a:t>Biomasseproduktivität der Wälder wird durch wärmeres und trockeneres Klima stark beeinflusst</a:t>
            </a:r>
          </a:p>
          <a:p>
            <a:pPr marL="342900" indent="-342900">
              <a:buFont typeface="Arial"/>
              <a:buChar char="•"/>
            </a:pPr>
            <a:r>
              <a:rPr lang="de-DE" sz="2400" dirty="0" smtClean="0">
                <a:latin typeface="+mj-lt"/>
              </a:rPr>
              <a:t>Besonders betroffen sind Ökosysteme mit langer Entwicklungsdauer sowie alpine Lebensräume oberhalb der Baumgrenze</a:t>
            </a:r>
          </a:p>
          <a:p>
            <a:pPr marL="342900" indent="-342900">
              <a:buFont typeface="Arial"/>
              <a:buChar char="•"/>
            </a:pPr>
            <a:r>
              <a:rPr lang="de-DE" sz="2400" dirty="0" smtClean="0">
                <a:latin typeface="+mj-lt"/>
              </a:rPr>
              <a:t>Klimawandel bevorzugt v.a. Generalisten und gefährdet v.a. Spezialisten in der Tierwelt; Nutztiere leiden hitzebedingt</a:t>
            </a:r>
          </a:p>
        </p:txBody>
      </p:sp>
    </p:spTree>
    <p:extLst>
      <p:ext uri="{BB962C8B-B14F-4D97-AF65-F5344CB8AC3E}">
        <p14:creationId xmlns:p14="http://schemas.microsoft.com/office/powerpoint/2010/main" val="1429216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13</a:t>
            </a:fld>
            <a:endParaRPr lang="de-DE" dirty="0"/>
          </a:p>
        </p:txBody>
      </p:sp>
      <p:pic>
        <p:nvPicPr>
          <p:cNvPr id="3" name="Bild 2" descr="Abb.3.14.pdf"/>
          <p:cNvPicPr>
            <a:picLocks noChangeAspect="1"/>
          </p:cNvPicPr>
          <p:nvPr/>
        </p:nvPicPr>
        <p:blipFill rotWithShape="1">
          <a:blip r:embed="rId3" cstate="print">
            <a:extLst>
              <a:ext uri="{28A0092B-C50C-407E-A947-70E740481C1C}">
                <a14:useLocalDpi xmlns:a14="http://schemas.microsoft.com/office/drawing/2010/main"/>
              </a:ext>
            </a:extLst>
          </a:blip>
          <a:srcRect t="916" b="2111"/>
          <a:stretch/>
        </p:blipFill>
        <p:spPr>
          <a:xfrm>
            <a:off x="379010" y="0"/>
            <a:ext cx="8133964" cy="5595697"/>
          </a:xfrm>
          <a:prstGeom prst="rect">
            <a:avLst/>
          </a:prstGeom>
        </p:spPr>
      </p:pic>
      <p:sp>
        <p:nvSpPr>
          <p:cNvPr id="4" name="Textfeld 3"/>
          <p:cNvSpPr txBox="1"/>
          <p:nvPr/>
        </p:nvSpPr>
        <p:spPr>
          <a:xfrm>
            <a:off x="0" y="5557316"/>
            <a:ext cx="8354535" cy="584776"/>
          </a:xfrm>
          <a:prstGeom prst="rect">
            <a:avLst/>
          </a:prstGeom>
          <a:noFill/>
        </p:spPr>
        <p:txBody>
          <a:bodyPr wrap="square" rtlCol="0">
            <a:spAutoFit/>
          </a:bodyPr>
          <a:lstStyle/>
          <a:p>
            <a:r>
              <a:rPr lang="de-DE" sz="1600" b="1" dirty="0" smtClean="0">
                <a:latin typeface="Calibri"/>
                <a:cs typeface="Calibri"/>
              </a:rPr>
              <a:t>Abb.3.14: </a:t>
            </a:r>
            <a:r>
              <a:rPr lang="de-DE" sz="1600" dirty="0" smtClean="0">
                <a:latin typeface="Calibri"/>
                <a:cs typeface="Calibri"/>
              </a:rPr>
              <a:t>Die unter dem Aspekt der Wasserbilanz bis 2050 gefährdeten Grünlandregionen nördlich der Alpen </a:t>
            </a:r>
            <a:endParaRPr lang="de-DE" sz="1600" dirty="0" smtClean="0"/>
          </a:p>
        </p:txBody>
      </p:sp>
    </p:spTree>
    <p:extLst>
      <p:ext uri="{BB962C8B-B14F-4D97-AF65-F5344CB8AC3E}">
        <p14:creationId xmlns:p14="http://schemas.microsoft.com/office/powerpoint/2010/main" val="1594331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14</a:t>
            </a:fld>
            <a:endParaRPr lang="de-DE" dirty="0"/>
          </a:p>
        </p:txBody>
      </p:sp>
      <p:pic>
        <p:nvPicPr>
          <p:cNvPr id="3" name="Bild 2" descr="Abb.3.4.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44" y="0"/>
            <a:ext cx="8571050" cy="5373912"/>
          </a:xfrm>
          <a:prstGeom prst="rect">
            <a:avLst/>
          </a:prstGeom>
        </p:spPr>
      </p:pic>
      <p:sp>
        <p:nvSpPr>
          <p:cNvPr id="4" name="Textfeld 3"/>
          <p:cNvSpPr txBox="1"/>
          <p:nvPr/>
        </p:nvSpPr>
        <p:spPr>
          <a:xfrm>
            <a:off x="10535393" y="3857258"/>
            <a:ext cx="184666" cy="369332"/>
          </a:xfrm>
          <a:prstGeom prst="rect">
            <a:avLst/>
          </a:prstGeom>
          <a:noFill/>
        </p:spPr>
        <p:txBody>
          <a:bodyPr wrap="none" rtlCol="0">
            <a:spAutoFit/>
          </a:bodyPr>
          <a:lstStyle/>
          <a:p>
            <a:endParaRPr lang="de-DE" dirty="0"/>
          </a:p>
        </p:txBody>
      </p:sp>
      <p:sp>
        <p:nvSpPr>
          <p:cNvPr id="5" name="Textfeld 4"/>
          <p:cNvSpPr txBox="1"/>
          <p:nvPr/>
        </p:nvSpPr>
        <p:spPr>
          <a:xfrm>
            <a:off x="109744" y="5291775"/>
            <a:ext cx="8354535" cy="830997"/>
          </a:xfrm>
          <a:prstGeom prst="rect">
            <a:avLst/>
          </a:prstGeom>
          <a:noFill/>
        </p:spPr>
        <p:txBody>
          <a:bodyPr wrap="square" rtlCol="0">
            <a:spAutoFit/>
          </a:bodyPr>
          <a:lstStyle/>
          <a:p>
            <a:r>
              <a:rPr lang="de-DE" sz="1600" b="1" dirty="0" smtClean="0">
                <a:latin typeface="Calibri"/>
                <a:cs typeface="Calibri"/>
              </a:rPr>
              <a:t>Abb.3.4: </a:t>
            </a:r>
            <a:r>
              <a:rPr lang="de-DE" sz="1600" dirty="0" smtClean="0"/>
              <a:t>Modellierter Klimastress für die Fichte basierend auf dem Konzept der physiologischen Nische. Der Zeitraum 2071-2100 beruht auf dem Klimaänderungsszenario A1B mit Temperaturzunahmen bis 4,5°C und Niederschlagsabnahmen im Sommer bis -35%</a:t>
            </a:r>
          </a:p>
        </p:txBody>
      </p:sp>
    </p:spTree>
    <p:extLst>
      <p:ext uri="{BB962C8B-B14F-4D97-AF65-F5344CB8AC3E}">
        <p14:creationId xmlns:p14="http://schemas.microsoft.com/office/powerpoint/2010/main" val="35190164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15</a:t>
            </a:fld>
            <a:endParaRPr lang="de-DE" dirty="0"/>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l="2562" t="46965" r="2457" b="25274"/>
          <a:stretch/>
        </p:blipFill>
        <p:spPr>
          <a:xfrm>
            <a:off x="0" y="1016384"/>
            <a:ext cx="8964000" cy="3115199"/>
          </a:xfrm>
          <a:prstGeom prst="rect">
            <a:avLst/>
          </a:prstGeom>
        </p:spPr>
      </p:pic>
      <p:sp>
        <p:nvSpPr>
          <p:cNvPr id="7" name="Textfeld 6"/>
          <p:cNvSpPr txBox="1"/>
          <p:nvPr/>
        </p:nvSpPr>
        <p:spPr>
          <a:xfrm>
            <a:off x="299941" y="4457157"/>
            <a:ext cx="3840464" cy="1077218"/>
          </a:xfrm>
          <a:prstGeom prst="rect">
            <a:avLst/>
          </a:prstGeom>
          <a:noFill/>
        </p:spPr>
        <p:txBody>
          <a:bodyPr wrap="square" rtlCol="0">
            <a:spAutoFit/>
          </a:bodyPr>
          <a:lstStyle/>
          <a:p>
            <a:r>
              <a:rPr lang="de-DE" sz="1600" b="1" dirty="0" smtClean="0">
                <a:latin typeface="Calibri"/>
                <a:cs typeface="Calibri"/>
              </a:rPr>
              <a:t>Box 3.6, Abb.1A: </a:t>
            </a:r>
            <a:r>
              <a:rPr lang="de-DE" sz="1600" dirty="0" smtClean="0"/>
              <a:t>Endemiten-Vielfalt in den österreichischen Alpen, zunehmend von grün über gelb nach rot. Weiße Flächen: Gebiete ohne Endemiten</a:t>
            </a:r>
          </a:p>
        </p:txBody>
      </p:sp>
      <p:sp>
        <p:nvSpPr>
          <p:cNvPr id="5" name="Textfeld 4"/>
          <p:cNvSpPr txBox="1"/>
          <p:nvPr/>
        </p:nvSpPr>
        <p:spPr>
          <a:xfrm>
            <a:off x="4642426" y="4457157"/>
            <a:ext cx="4321574" cy="1077218"/>
          </a:xfrm>
          <a:prstGeom prst="rect">
            <a:avLst/>
          </a:prstGeom>
          <a:noFill/>
        </p:spPr>
        <p:txBody>
          <a:bodyPr wrap="square" rtlCol="0">
            <a:spAutoFit/>
          </a:bodyPr>
          <a:lstStyle/>
          <a:p>
            <a:r>
              <a:rPr lang="de-DE" sz="1600" b="1" dirty="0" smtClean="0">
                <a:latin typeface="Calibri"/>
                <a:cs typeface="Calibri"/>
              </a:rPr>
              <a:t>Box 3.6, Abb.1B: </a:t>
            </a:r>
            <a:r>
              <a:rPr lang="de-DE" sz="1600" dirty="0" smtClean="0"/>
              <a:t>Verlust von waldfreien Habitaten in den österreichischen Alpen bei Temperaturzunahme von +1,8°C im Jahr 2100, zunehmend von grün über gelb nach rot</a:t>
            </a:r>
          </a:p>
        </p:txBody>
      </p:sp>
    </p:spTree>
    <p:extLst>
      <p:ext uri="{BB962C8B-B14F-4D97-AF65-F5344CB8AC3E}">
        <p14:creationId xmlns:p14="http://schemas.microsoft.com/office/powerpoint/2010/main" val="40896280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85865" y="2351690"/>
            <a:ext cx="8540636" cy="2260769"/>
          </a:xfrm>
        </p:spPr>
        <p:txBody>
          <a:bodyPr/>
          <a:lstStyle/>
          <a:p>
            <a:r>
              <a:rPr lang="de-DE" dirty="0" smtClean="0"/>
              <a:t>Band 2, Kapitel 4:</a:t>
            </a:r>
            <a:br>
              <a:rPr lang="de-DE" dirty="0" smtClean="0"/>
            </a:br>
            <a:r>
              <a:rPr lang="de-DE" dirty="0" smtClean="0"/>
              <a:t>Der Einfluss des Klimawandels auf die Reliefsphäre</a:t>
            </a:r>
            <a:endParaRPr lang="de-DE" dirty="0"/>
          </a:p>
        </p:txBody>
      </p:sp>
    </p:spTree>
    <p:extLst>
      <p:ext uri="{BB962C8B-B14F-4D97-AF65-F5344CB8AC3E}">
        <p14:creationId xmlns:p14="http://schemas.microsoft.com/office/powerpoint/2010/main" val="9165645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17</a:t>
            </a:fld>
            <a:endParaRPr lang="de-DE" dirty="0"/>
          </a:p>
        </p:txBody>
      </p:sp>
      <p:sp>
        <p:nvSpPr>
          <p:cNvPr id="3" name="Textfeld 2"/>
          <p:cNvSpPr txBox="1"/>
          <p:nvPr/>
        </p:nvSpPr>
        <p:spPr>
          <a:xfrm>
            <a:off x="223668" y="123112"/>
            <a:ext cx="8410152" cy="954107"/>
          </a:xfrm>
          <a:prstGeom prst="rect">
            <a:avLst/>
          </a:prstGeom>
          <a:noFill/>
        </p:spPr>
        <p:txBody>
          <a:bodyPr wrap="square" rtlCol="0">
            <a:spAutoFit/>
          </a:bodyPr>
          <a:lstStyle/>
          <a:p>
            <a:r>
              <a:rPr lang="de-DE" sz="2800" b="1" dirty="0" smtClean="0">
                <a:latin typeface="+mj-lt"/>
              </a:rPr>
              <a:t>Zusammenfassung der wichtigsten Botschaften</a:t>
            </a:r>
          </a:p>
          <a:p>
            <a:endParaRPr lang="de-DE" sz="1400" b="1" dirty="0" smtClean="0">
              <a:latin typeface="+mj-lt"/>
            </a:endParaRPr>
          </a:p>
          <a:p>
            <a:pPr algn="r"/>
            <a:r>
              <a:rPr lang="de-DE" sz="1400" b="1" dirty="0" smtClean="0">
                <a:latin typeface="+mj-lt"/>
              </a:rPr>
              <a:t>Zur vollständige Liste der Kernaussagen siehe  AAR14, B2K4, Seite 558 ff</a:t>
            </a:r>
            <a:endParaRPr lang="de-DE" sz="1400" b="1" dirty="0">
              <a:latin typeface="+mj-lt"/>
            </a:endParaRPr>
          </a:p>
        </p:txBody>
      </p:sp>
      <p:sp>
        <p:nvSpPr>
          <p:cNvPr id="4" name="Textfeld 3"/>
          <p:cNvSpPr txBox="1"/>
          <p:nvPr/>
        </p:nvSpPr>
        <p:spPr>
          <a:xfrm>
            <a:off x="223668" y="1111240"/>
            <a:ext cx="8740332" cy="5262979"/>
          </a:xfrm>
          <a:prstGeom prst="rect">
            <a:avLst/>
          </a:prstGeom>
          <a:noFill/>
        </p:spPr>
        <p:txBody>
          <a:bodyPr wrap="square" rtlCol="0">
            <a:spAutoFit/>
          </a:bodyPr>
          <a:lstStyle/>
          <a:p>
            <a:pPr marL="342900" indent="-342900">
              <a:buFont typeface="Arial"/>
              <a:buChar char="•"/>
            </a:pPr>
            <a:r>
              <a:rPr lang="de-DE" sz="2400" dirty="0" smtClean="0">
                <a:latin typeface="+mj-lt"/>
              </a:rPr>
              <a:t>Reliefsysteme sind von lang-, mittel- und kurzfristigen Änderungen gesteuert; Einfluss des Klimawandels auf kurzfristige ist sehr wahrscheinlich, auf mittel- und langfristige unwahrscheinlich</a:t>
            </a:r>
          </a:p>
          <a:p>
            <a:pPr marL="342900" indent="-342900">
              <a:buFont typeface="Arial"/>
              <a:buChar char="•"/>
            </a:pPr>
            <a:r>
              <a:rPr lang="de-DE" sz="2400" dirty="0" smtClean="0">
                <a:latin typeface="+mj-lt"/>
              </a:rPr>
              <a:t>Auswirkungen des Klimawandels und menschliche Einflüsse auf die Reliefsphäre sind oft nicht zu trennen</a:t>
            </a:r>
            <a:endParaRPr lang="de-DE" sz="2400" dirty="0">
              <a:latin typeface="+mj-lt"/>
            </a:endParaRPr>
          </a:p>
          <a:p>
            <a:pPr marL="342900" indent="-342900">
              <a:buFont typeface="Arial"/>
              <a:buChar char="•"/>
            </a:pPr>
            <a:r>
              <a:rPr lang="de-DE" sz="2400" dirty="0" smtClean="0">
                <a:latin typeface="+mj-lt"/>
              </a:rPr>
              <a:t>Am deutlichsten zeigen sich Auswirkungen des Klimawandels anhand der Veränderungen von </a:t>
            </a:r>
            <a:r>
              <a:rPr lang="de-DE" sz="2400" dirty="0" err="1" smtClean="0">
                <a:latin typeface="+mj-lt"/>
              </a:rPr>
              <a:t>gravitativen</a:t>
            </a:r>
            <a:r>
              <a:rPr lang="de-DE" sz="2400" dirty="0" smtClean="0">
                <a:latin typeface="+mj-lt"/>
              </a:rPr>
              <a:t> </a:t>
            </a:r>
            <a:r>
              <a:rPr lang="de-DE" sz="2400" dirty="0">
                <a:latin typeface="+mj-lt"/>
              </a:rPr>
              <a:t>Massenbewegungen (z.B. Muren, Rutschungen, Felsstürze), </a:t>
            </a:r>
            <a:r>
              <a:rPr lang="de-DE" sz="2400" dirty="0" smtClean="0">
                <a:latin typeface="+mj-lt"/>
              </a:rPr>
              <a:t>Schneelawinen in tieferen Lagen, Waldbränden und Sedimenttransport sowie im glazialen und periglazialen Reliefsystem</a:t>
            </a:r>
          </a:p>
          <a:p>
            <a:pPr marL="342900" indent="-342900">
              <a:buFont typeface="Arial"/>
              <a:buChar char="•"/>
            </a:pPr>
            <a:r>
              <a:rPr lang="de-DE" sz="2400" dirty="0" smtClean="0">
                <a:latin typeface="+mj-lt"/>
              </a:rPr>
              <a:t>Die Dienstleistungen der Reliefsphäre sind im Vergleich zu anthropogenen Umgestaltungen nur untergeordnet vom Klimawandel beeinflusst</a:t>
            </a:r>
          </a:p>
          <a:p>
            <a:pPr marL="342900" indent="-342900">
              <a:buFont typeface="Arial"/>
              <a:buChar char="•"/>
            </a:pPr>
            <a:endParaRPr lang="de-DE" sz="2400" dirty="0" smtClean="0">
              <a:latin typeface="+mj-lt"/>
            </a:endParaRPr>
          </a:p>
        </p:txBody>
      </p:sp>
    </p:spTree>
    <p:extLst>
      <p:ext uri="{BB962C8B-B14F-4D97-AF65-F5344CB8AC3E}">
        <p14:creationId xmlns:p14="http://schemas.microsoft.com/office/powerpoint/2010/main" val="12423663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18</a:t>
            </a:fld>
            <a:endParaRPr lang="de-DE" dirty="0"/>
          </a:p>
        </p:txBody>
      </p:sp>
      <p:pic>
        <p:nvPicPr>
          <p:cNvPr id="3" name="Bild 2" descr="Abb.4.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5777" y="0"/>
            <a:ext cx="7264776" cy="5422412"/>
          </a:xfrm>
          <a:prstGeom prst="rect">
            <a:avLst/>
          </a:prstGeom>
        </p:spPr>
      </p:pic>
      <p:sp>
        <p:nvSpPr>
          <p:cNvPr id="4" name="Textfeld 3"/>
          <p:cNvSpPr txBox="1"/>
          <p:nvPr/>
        </p:nvSpPr>
        <p:spPr>
          <a:xfrm>
            <a:off x="186756" y="5433571"/>
            <a:ext cx="8354535" cy="584776"/>
          </a:xfrm>
          <a:prstGeom prst="rect">
            <a:avLst/>
          </a:prstGeom>
          <a:noFill/>
        </p:spPr>
        <p:txBody>
          <a:bodyPr wrap="square" rtlCol="0">
            <a:spAutoFit/>
          </a:bodyPr>
          <a:lstStyle/>
          <a:p>
            <a:r>
              <a:rPr lang="de-DE" sz="1600" b="1" dirty="0" smtClean="0">
                <a:latin typeface="Calibri"/>
                <a:cs typeface="Calibri"/>
              </a:rPr>
              <a:t>Abb.4.1: </a:t>
            </a:r>
            <a:r>
              <a:rPr lang="de-DE" sz="1600" dirty="0" smtClean="0">
                <a:latin typeface="Calibri"/>
                <a:cs typeface="Calibri"/>
              </a:rPr>
              <a:t>Durch ein stationäres Gewitter mit &gt; 130mm Niederschlag in 3h ausgelöste Rutschungen Muren im </a:t>
            </a:r>
            <a:r>
              <a:rPr lang="de-DE" sz="1600" dirty="0" err="1" smtClean="0">
                <a:latin typeface="Calibri"/>
                <a:cs typeface="Calibri"/>
              </a:rPr>
              <a:t>Kleinsölktal</a:t>
            </a:r>
            <a:r>
              <a:rPr lang="de-DE" sz="1600" dirty="0" smtClean="0">
                <a:latin typeface="Calibri"/>
                <a:cs typeface="Calibri"/>
              </a:rPr>
              <a:t>  2010</a:t>
            </a:r>
            <a:endParaRPr lang="de-DE" sz="1600" dirty="0" smtClean="0"/>
          </a:p>
        </p:txBody>
      </p:sp>
    </p:spTree>
    <p:extLst>
      <p:ext uri="{BB962C8B-B14F-4D97-AF65-F5344CB8AC3E}">
        <p14:creationId xmlns:p14="http://schemas.microsoft.com/office/powerpoint/2010/main" val="19774383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19</a:t>
            </a:fld>
            <a:endParaRPr lang="de-DE" dirty="0"/>
          </a:p>
        </p:txBody>
      </p:sp>
      <p:pic>
        <p:nvPicPr>
          <p:cNvPr id="3" name="Bild 2" descr="Abb.4.3.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5330" y="0"/>
            <a:ext cx="8243222" cy="5812949"/>
          </a:xfrm>
          <a:prstGeom prst="rect">
            <a:avLst/>
          </a:prstGeom>
        </p:spPr>
      </p:pic>
      <p:sp>
        <p:nvSpPr>
          <p:cNvPr id="4" name="Textfeld 3"/>
          <p:cNvSpPr txBox="1"/>
          <p:nvPr/>
        </p:nvSpPr>
        <p:spPr>
          <a:xfrm>
            <a:off x="186756" y="5772125"/>
            <a:ext cx="8354535" cy="338554"/>
          </a:xfrm>
          <a:prstGeom prst="rect">
            <a:avLst/>
          </a:prstGeom>
          <a:noFill/>
        </p:spPr>
        <p:txBody>
          <a:bodyPr wrap="square" rtlCol="0">
            <a:spAutoFit/>
          </a:bodyPr>
          <a:lstStyle/>
          <a:p>
            <a:r>
              <a:rPr lang="de-DE" sz="1600" b="1" dirty="0" smtClean="0">
                <a:latin typeface="Calibri"/>
                <a:cs typeface="Calibri"/>
              </a:rPr>
              <a:t>Abb.4.3: </a:t>
            </a:r>
            <a:r>
              <a:rPr lang="de-DE" sz="1600" dirty="0" smtClean="0">
                <a:latin typeface="Calibri"/>
                <a:cs typeface="Calibri"/>
              </a:rPr>
              <a:t>Modellierung der </a:t>
            </a:r>
            <a:r>
              <a:rPr lang="de-DE" sz="1600" dirty="0" err="1" smtClean="0">
                <a:latin typeface="Calibri"/>
                <a:cs typeface="Calibri"/>
              </a:rPr>
              <a:t>Permafrostverbreitung</a:t>
            </a:r>
            <a:r>
              <a:rPr lang="de-DE" sz="1600" dirty="0" smtClean="0">
                <a:latin typeface="Calibri"/>
                <a:cs typeface="Calibri"/>
              </a:rPr>
              <a:t> im Bereich des Großglockners</a:t>
            </a:r>
            <a:endParaRPr lang="de-DE" sz="1600" dirty="0" smtClean="0"/>
          </a:p>
        </p:txBody>
      </p:sp>
    </p:spTree>
    <p:extLst>
      <p:ext uri="{BB962C8B-B14F-4D97-AF65-F5344CB8AC3E}">
        <p14:creationId xmlns:p14="http://schemas.microsoft.com/office/powerpoint/2010/main" val="38819829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a:t>
            </a:fld>
            <a:endParaRPr lang="de-DE" dirty="0"/>
          </a:p>
        </p:txBody>
      </p:sp>
      <p:sp>
        <p:nvSpPr>
          <p:cNvPr id="4" name="Textfeld 3"/>
          <p:cNvSpPr txBox="1"/>
          <p:nvPr/>
        </p:nvSpPr>
        <p:spPr>
          <a:xfrm>
            <a:off x="223668" y="1339678"/>
            <a:ext cx="8410152" cy="4524315"/>
          </a:xfrm>
          <a:prstGeom prst="rect">
            <a:avLst/>
          </a:prstGeom>
          <a:noFill/>
        </p:spPr>
        <p:txBody>
          <a:bodyPr wrap="square" rtlCol="0">
            <a:spAutoFit/>
          </a:bodyPr>
          <a:lstStyle/>
          <a:p>
            <a:pPr marL="342900" indent="-342900">
              <a:buFont typeface="Arial"/>
              <a:buChar char="•"/>
            </a:pPr>
            <a:r>
              <a:rPr lang="de-DE" sz="2400" dirty="0" smtClean="0">
                <a:latin typeface="+mj-lt"/>
              </a:rPr>
              <a:t>Im System Erde sind Gesellschaft und Umwelt untrennbar miteinander verbunden,  daher ist es als Mensch-Umwelt-System zu betrachten</a:t>
            </a:r>
          </a:p>
          <a:p>
            <a:pPr marL="342900" indent="-342900">
              <a:buFont typeface="Arial"/>
              <a:buChar char="•"/>
            </a:pPr>
            <a:r>
              <a:rPr lang="de-DE" sz="2400" dirty="0" smtClean="0">
                <a:latin typeface="+mj-lt"/>
              </a:rPr>
              <a:t>Im </a:t>
            </a:r>
            <a:r>
              <a:rPr lang="de-DE" sz="2400" dirty="0">
                <a:latin typeface="+mj-lt"/>
              </a:rPr>
              <a:t>Hinblick auf den Klimawandel </a:t>
            </a:r>
            <a:r>
              <a:rPr lang="de-DE" sz="2400" dirty="0" smtClean="0">
                <a:latin typeface="+mj-lt"/>
              </a:rPr>
              <a:t>ist </a:t>
            </a:r>
            <a:r>
              <a:rPr lang="de-DE" sz="2400" dirty="0">
                <a:latin typeface="+mj-lt"/>
              </a:rPr>
              <a:t>der Mensch </a:t>
            </a:r>
            <a:r>
              <a:rPr lang="de-DE" sz="2400" dirty="0" smtClean="0">
                <a:latin typeface="+mj-lt"/>
              </a:rPr>
              <a:t>sowohl Agierender </a:t>
            </a:r>
            <a:r>
              <a:rPr lang="de-DE" sz="2400" dirty="0">
                <a:latin typeface="+mj-lt"/>
              </a:rPr>
              <a:t>als </a:t>
            </a:r>
            <a:r>
              <a:rPr lang="de-DE" sz="2400" dirty="0" smtClean="0">
                <a:latin typeface="+mj-lt"/>
              </a:rPr>
              <a:t>auch Reagierender</a:t>
            </a:r>
          </a:p>
          <a:p>
            <a:pPr marL="342900" indent="-342900">
              <a:buFont typeface="Arial"/>
              <a:buChar char="•"/>
            </a:pPr>
            <a:r>
              <a:rPr lang="de-DE" sz="2400" dirty="0" smtClean="0">
                <a:latin typeface="+mj-lt"/>
              </a:rPr>
              <a:t>Wichtig ist das Verständnis der Zusammenhänge zwischen globalem Impuls und regionaler/lokaler Reaktion, welche in der Regel in Ort und Zeit nicht übereinstimmen, sowie der direkten und indirekten Folgen auf das Mensch</a:t>
            </a:r>
            <a:r>
              <a:rPr lang="de-DE" sz="2400" dirty="0">
                <a:latin typeface="+mj-lt"/>
              </a:rPr>
              <a:t>-Umwelt-</a:t>
            </a:r>
            <a:r>
              <a:rPr lang="de-DE" sz="2400" dirty="0" smtClean="0">
                <a:latin typeface="+mj-lt"/>
              </a:rPr>
              <a:t>System</a:t>
            </a:r>
          </a:p>
          <a:p>
            <a:pPr marL="342900" indent="-342900">
              <a:buFont typeface="Arial"/>
              <a:buChar char="•"/>
            </a:pPr>
            <a:r>
              <a:rPr lang="de-DE" sz="2400" dirty="0" smtClean="0">
                <a:latin typeface="+mj-lt"/>
              </a:rPr>
              <a:t>Das </a:t>
            </a:r>
            <a:r>
              <a:rPr lang="de-DE" sz="2400" dirty="0">
                <a:latin typeface="+mj-lt"/>
              </a:rPr>
              <a:t>Konzept der Ökosystemdienstleistungen </a:t>
            </a:r>
            <a:r>
              <a:rPr lang="de-DE" sz="2400" dirty="0" smtClean="0">
                <a:latin typeface="+mj-lt"/>
              </a:rPr>
              <a:t>ermöglicht es</a:t>
            </a:r>
            <a:r>
              <a:rPr lang="de-DE" sz="2400" dirty="0">
                <a:latin typeface="+mj-lt"/>
              </a:rPr>
              <a:t>, </a:t>
            </a:r>
            <a:r>
              <a:rPr lang="de-DE" sz="2400" dirty="0" smtClean="0">
                <a:latin typeface="+mj-lt"/>
              </a:rPr>
              <a:t>die Folgen </a:t>
            </a:r>
            <a:r>
              <a:rPr lang="de-DE" sz="2400" dirty="0">
                <a:latin typeface="+mj-lt"/>
              </a:rPr>
              <a:t>des Klimawandels auf die </a:t>
            </a:r>
            <a:r>
              <a:rPr lang="de-DE" sz="2400" dirty="0" smtClean="0">
                <a:latin typeface="+mj-lt"/>
              </a:rPr>
              <a:t>Natursphären im </a:t>
            </a:r>
            <a:r>
              <a:rPr lang="de-DE" sz="2400" dirty="0">
                <a:latin typeface="+mj-lt"/>
              </a:rPr>
              <a:t>Hinblick auf ihre Bedeutung für die Gesellschaft </a:t>
            </a:r>
            <a:r>
              <a:rPr lang="de-DE" sz="2400" dirty="0" smtClean="0">
                <a:latin typeface="+mj-lt"/>
              </a:rPr>
              <a:t>zu bewerten</a:t>
            </a:r>
            <a:endParaRPr lang="de-DE" sz="2400" dirty="0">
              <a:latin typeface="+mj-lt"/>
            </a:endParaRPr>
          </a:p>
        </p:txBody>
      </p:sp>
      <p:sp>
        <p:nvSpPr>
          <p:cNvPr id="5" name="Textfeld 4"/>
          <p:cNvSpPr txBox="1"/>
          <p:nvPr/>
        </p:nvSpPr>
        <p:spPr>
          <a:xfrm>
            <a:off x="223668" y="123112"/>
            <a:ext cx="8410152" cy="954107"/>
          </a:xfrm>
          <a:prstGeom prst="rect">
            <a:avLst/>
          </a:prstGeom>
          <a:noFill/>
        </p:spPr>
        <p:txBody>
          <a:bodyPr wrap="square" rtlCol="0">
            <a:spAutoFit/>
          </a:bodyPr>
          <a:lstStyle/>
          <a:p>
            <a:r>
              <a:rPr lang="de-DE" sz="2800" b="1" dirty="0" smtClean="0">
                <a:latin typeface="+mj-lt"/>
              </a:rPr>
              <a:t>Zusammenfassung der wichtigsten Botschaften</a:t>
            </a:r>
          </a:p>
          <a:p>
            <a:endParaRPr lang="de-DE" sz="1400" b="1" dirty="0" smtClean="0">
              <a:latin typeface="+mj-lt"/>
            </a:endParaRPr>
          </a:p>
          <a:p>
            <a:pPr algn="r"/>
            <a:r>
              <a:rPr lang="de-DE" sz="1400" b="1" dirty="0" smtClean="0">
                <a:latin typeface="+mj-lt"/>
              </a:rPr>
              <a:t>Zur vollständige Liste der Kernaussagen siehe  AAR14, B2K1, Seite 384 f</a:t>
            </a:r>
            <a:endParaRPr lang="de-DE" sz="1400" b="1" dirty="0">
              <a:latin typeface="+mj-lt"/>
            </a:endParaRPr>
          </a:p>
        </p:txBody>
      </p:sp>
    </p:spTree>
    <p:extLst>
      <p:ext uri="{BB962C8B-B14F-4D97-AF65-F5344CB8AC3E}">
        <p14:creationId xmlns:p14="http://schemas.microsoft.com/office/powerpoint/2010/main" val="18686059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85865" y="2391248"/>
            <a:ext cx="8540636" cy="2271465"/>
          </a:xfrm>
        </p:spPr>
        <p:txBody>
          <a:bodyPr/>
          <a:lstStyle/>
          <a:p>
            <a:r>
              <a:rPr lang="de-DE" dirty="0" smtClean="0"/>
              <a:t>Band 2, Kapitel 5:</a:t>
            </a:r>
            <a:br>
              <a:rPr lang="de-DE" dirty="0" smtClean="0"/>
            </a:br>
            <a:r>
              <a:rPr lang="de-DE" dirty="0" smtClean="0"/>
              <a:t>Der Einfluss des Klimawandels auf die </a:t>
            </a:r>
            <a:r>
              <a:rPr lang="de-DE" dirty="0" err="1" smtClean="0"/>
              <a:t>Pedosphäre</a:t>
            </a:r>
            <a:endParaRPr lang="de-DE" dirty="0"/>
          </a:p>
        </p:txBody>
      </p:sp>
    </p:spTree>
    <p:extLst>
      <p:ext uri="{BB962C8B-B14F-4D97-AF65-F5344CB8AC3E}">
        <p14:creationId xmlns:p14="http://schemas.microsoft.com/office/powerpoint/2010/main" val="7381026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21</a:t>
            </a:fld>
            <a:endParaRPr lang="de-DE" dirty="0"/>
          </a:p>
        </p:txBody>
      </p:sp>
      <p:sp>
        <p:nvSpPr>
          <p:cNvPr id="3" name="Textfeld 2"/>
          <p:cNvSpPr txBox="1"/>
          <p:nvPr/>
        </p:nvSpPr>
        <p:spPr>
          <a:xfrm>
            <a:off x="223668" y="123112"/>
            <a:ext cx="8410152" cy="954107"/>
          </a:xfrm>
          <a:prstGeom prst="rect">
            <a:avLst/>
          </a:prstGeom>
          <a:noFill/>
        </p:spPr>
        <p:txBody>
          <a:bodyPr wrap="square" rtlCol="0">
            <a:spAutoFit/>
          </a:bodyPr>
          <a:lstStyle/>
          <a:p>
            <a:r>
              <a:rPr lang="de-DE" sz="2800" b="1" dirty="0" smtClean="0">
                <a:latin typeface="+mj-lt"/>
              </a:rPr>
              <a:t>Zusammenfassung der wichtigsten Botschaften</a:t>
            </a:r>
          </a:p>
          <a:p>
            <a:endParaRPr lang="de-DE" sz="1400" b="1" dirty="0" smtClean="0">
              <a:latin typeface="+mj-lt"/>
            </a:endParaRPr>
          </a:p>
          <a:p>
            <a:pPr algn="r"/>
            <a:r>
              <a:rPr lang="de-DE" sz="1400" b="1" dirty="0" smtClean="0">
                <a:latin typeface="+mj-lt"/>
              </a:rPr>
              <a:t>Zur vollständige Liste der Kernaussagen siehe  AAR14, B2K5, Seite 602 ff</a:t>
            </a:r>
            <a:endParaRPr lang="de-DE" sz="1400" b="1" dirty="0">
              <a:latin typeface="+mj-lt"/>
            </a:endParaRPr>
          </a:p>
        </p:txBody>
      </p:sp>
      <p:sp>
        <p:nvSpPr>
          <p:cNvPr id="4" name="Textfeld 3"/>
          <p:cNvSpPr txBox="1"/>
          <p:nvPr/>
        </p:nvSpPr>
        <p:spPr>
          <a:xfrm>
            <a:off x="223668" y="1288634"/>
            <a:ext cx="8740332" cy="4524315"/>
          </a:xfrm>
          <a:prstGeom prst="rect">
            <a:avLst/>
          </a:prstGeom>
          <a:noFill/>
        </p:spPr>
        <p:txBody>
          <a:bodyPr wrap="square" rtlCol="0">
            <a:spAutoFit/>
          </a:bodyPr>
          <a:lstStyle/>
          <a:p>
            <a:pPr marL="342900" indent="-342900">
              <a:buFont typeface="Arial"/>
              <a:buChar char="•"/>
            </a:pPr>
            <a:r>
              <a:rPr lang="de-DE" sz="2400" dirty="0" smtClean="0">
                <a:latin typeface="+mj-lt"/>
              </a:rPr>
              <a:t>Der Klimawandel ist für Bodenprozesse und -funktionen relevant – und umgekehrt; Rückkoppelungsprozesse spielen eine wichtige Rolle</a:t>
            </a:r>
          </a:p>
          <a:p>
            <a:pPr marL="342900" indent="-342900">
              <a:buFont typeface="Arial"/>
              <a:buChar char="•"/>
            </a:pPr>
            <a:r>
              <a:rPr lang="de-DE" sz="2400" dirty="0">
                <a:latin typeface="+mj-lt"/>
              </a:rPr>
              <a:t>H</a:t>
            </a:r>
            <a:r>
              <a:rPr lang="de-DE" sz="2400" dirty="0" smtClean="0">
                <a:latin typeface="+mj-lt"/>
              </a:rPr>
              <a:t>öhere Verdunstung und regional geringere Niederschlags-mengen wirken auf den Bodenwasserhaushalt, Böden unter Grund- und Stauwassereinfluss werden flächenmäßig weniger, Ertragseinbußen durch Trockenstress</a:t>
            </a:r>
          </a:p>
          <a:p>
            <a:pPr marL="342900" indent="-342900">
              <a:buFont typeface="Arial"/>
              <a:buChar char="•"/>
            </a:pPr>
            <a:r>
              <a:rPr lang="de-DE" sz="2400" dirty="0" smtClean="0">
                <a:latin typeface="+mj-lt"/>
              </a:rPr>
              <a:t>Temperaturveränderungen beeinflussen die Gemeinschafts-struktur der Bodenlebewesen </a:t>
            </a:r>
          </a:p>
          <a:p>
            <a:pPr marL="342900" indent="-342900">
              <a:buFont typeface="Arial"/>
              <a:buChar char="•"/>
            </a:pPr>
            <a:r>
              <a:rPr lang="de-DE" sz="2400" dirty="0" smtClean="0">
                <a:latin typeface="+mj-lt"/>
              </a:rPr>
              <a:t>Veränderung der organischen Substanz und des Stoffhaushaltes, da die Abbau- und Umsatzprozesse durch Temperatur und Feuchtigkeit  gesteuert werden</a:t>
            </a:r>
          </a:p>
        </p:txBody>
      </p:sp>
    </p:spTree>
    <p:extLst>
      <p:ext uri="{BB962C8B-B14F-4D97-AF65-F5344CB8AC3E}">
        <p14:creationId xmlns:p14="http://schemas.microsoft.com/office/powerpoint/2010/main" val="9693127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22</a:t>
            </a:fld>
            <a:endParaRPr lang="de-DE" dirty="0"/>
          </a:p>
        </p:txBody>
      </p:sp>
      <p:pic>
        <p:nvPicPr>
          <p:cNvPr id="3" name="Bild 2" descr="Abb.5.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19845" y="0"/>
            <a:ext cx="3840567" cy="6095150"/>
          </a:xfrm>
          <a:prstGeom prst="rect">
            <a:avLst/>
          </a:prstGeom>
        </p:spPr>
      </p:pic>
      <p:sp>
        <p:nvSpPr>
          <p:cNvPr id="4" name="Textfeld 3"/>
          <p:cNvSpPr txBox="1"/>
          <p:nvPr/>
        </p:nvSpPr>
        <p:spPr>
          <a:xfrm>
            <a:off x="155893" y="3505968"/>
            <a:ext cx="3182393" cy="1077218"/>
          </a:xfrm>
          <a:prstGeom prst="rect">
            <a:avLst/>
          </a:prstGeom>
          <a:noFill/>
        </p:spPr>
        <p:txBody>
          <a:bodyPr wrap="square" rtlCol="0">
            <a:spAutoFit/>
          </a:bodyPr>
          <a:lstStyle/>
          <a:p>
            <a:r>
              <a:rPr lang="de-DE" sz="1600" b="1" dirty="0" smtClean="0">
                <a:latin typeface="Calibri"/>
                <a:cs typeface="Calibri"/>
              </a:rPr>
              <a:t>Abb.5.1: </a:t>
            </a:r>
            <a:r>
              <a:rPr lang="de-DE" sz="1600" dirty="0" smtClean="0">
                <a:latin typeface="Calibri"/>
                <a:cs typeface="Calibri"/>
              </a:rPr>
              <a:t>Schema der bodenbildenden Faktoren und Prozesse und der daraus </a:t>
            </a:r>
            <a:r>
              <a:rPr lang="de-DE" sz="1600" dirty="0">
                <a:latin typeface="Calibri"/>
                <a:cs typeface="Calibri"/>
              </a:rPr>
              <a:t>r</a:t>
            </a:r>
            <a:r>
              <a:rPr lang="de-DE" sz="1600" dirty="0" smtClean="0">
                <a:latin typeface="Calibri"/>
                <a:cs typeface="Calibri"/>
              </a:rPr>
              <a:t>esultierenden Bodenmerkmale</a:t>
            </a:r>
            <a:endParaRPr lang="de-DE" sz="1600" dirty="0" smtClean="0"/>
          </a:p>
        </p:txBody>
      </p:sp>
    </p:spTree>
    <p:extLst>
      <p:ext uri="{BB962C8B-B14F-4D97-AF65-F5344CB8AC3E}">
        <p14:creationId xmlns:p14="http://schemas.microsoft.com/office/powerpoint/2010/main" val="2010027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23</a:t>
            </a:fld>
            <a:endParaRPr lang="de-DE" dirty="0"/>
          </a:p>
        </p:txBody>
      </p:sp>
      <p:pic>
        <p:nvPicPr>
          <p:cNvPr id="3" name="Bild 2" descr="Abb.5.5.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248" y="137303"/>
            <a:ext cx="8572391" cy="5383258"/>
          </a:xfrm>
          <a:prstGeom prst="rect">
            <a:avLst/>
          </a:prstGeom>
        </p:spPr>
      </p:pic>
      <p:sp>
        <p:nvSpPr>
          <p:cNvPr id="4" name="Textfeld 3"/>
          <p:cNvSpPr txBox="1"/>
          <p:nvPr/>
        </p:nvSpPr>
        <p:spPr>
          <a:xfrm>
            <a:off x="361827" y="5406141"/>
            <a:ext cx="7555155" cy="584776"/>
          </a:xfrm>
          <a:prstGeom prst="rect">
            <a:avLst/>
          </a:prstGeom>
          <a:noFill/>
        </p:spPr>
        <p:txBody>
          <a:bodyPr wrap="square" rtlCol="0">
            <a:spAutoFit/>
          </a:bodyPr>
          <a:lstStyle/>
          <a:p>
            <a:r>
              <a:rPr lang="de-DE" sz="1600" b="1" dirty="0" smtClean="0">
                <a:latin typeface="Calibri"/>
                <a:cs typeface="Calibri"/>
              </a:rPr>
              <a:t>Abb.5.5: </a:t>
            </a:r>
            <a:r>
              <a:rPr lang="de-DE" sz="1600" dirty="0" smtClean="0">
                <a:latin typeface="Calibri"/>
                <a:cs typeface="Calibri"/>
              </a:rPr>
              <a:t>Generalisierte Wechselwirkungen zwischen Faktoren, die für die Bodenerosion (durch Wind und Wasser) relevant sind</a:t>
            </a:r>
            <a:endParaRPr lang="de-DE" sz="1600" dirty="0" smtClean="0"/>
          </a:p>
        </p:txBody>
      </p:sp>
    </p:spTree>
    <p:extLst>
      <p:ext uri="{BB962C8B-B14F-4D97-AF65-F5344CB8AC3E}">
        <p14:creationId xmlns:p14="http://schemas.microsoft.com/office/powerpoint/2010/main" val="16340280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24</a:t>
            </a:fld>
            <a:endParaRPr lang="de-DE" dirty="0"/>
          </a:p>
        </p:txBody>
      </p:sp>
      <p:pic>
        <p:nvPicPr>
          <p:cNvPr id="3" name="Bild 2" descr="Box.5.2_abb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001" y="131988"/>
            <a:ext cx="7829671" cy="5274153"/>
          </a:xfrm>
          <a:prstGeom prst="rect">
            <a:avLst/>
          </a:prstGeom>
        </p:spPr>
      </p:pic>
      <p:sp>
        <p:nvSpPr>
          <p:cNvPr id="4" name="Textfeld 3"/>
          <p:cNvSpPr txBox="1"/>
          <p:nvPr/>
        </p:nvSpPr>
        <p:spPr>
          <a:xfrm>
            <a:off x="361827" y="5406141"/>
            <a:ext cx="7555155" cy="584776"/>
          </a:xfrm>
          <a:prstGeom prst="rect">
            <a:avLst/>
          </a:prstGeom>
          <a:noFill/>
        </p:spPr>
        <p:txBody>
          <a:bodyPr wrap="square" rtlCol="0">
            <a:spAutoFit/>
          </a:bodyPr>
          <a:lstStyle/>
          <a:p>
            <a:r>
              <a:rPr lang="de-DE" sz="1600" b="1" dirty="0" smtClean="0">
                <a:latin typeface="Calibri"/>
                <a:cs typeface="Calibri"/>
              </a:rPr>
              <a:t>Box 5.2, Abb.1: </a:t>
            </a:r>
            <a:r>
              <a:rPr lang="de-DE" sz="1600" dirty="0" smtClean="0">
                <a:latin typeface="Calibri"/>
                <a:cs typeface="Calibri"/>
              </a:rPr>
              <a:t>Starke Bodenerosion auf einem Hang nach </a:t>
            </a:r>
            <a:r>
              <a:rPr lang="de-DE" sz="1600" dirty="0" err="1" smtClean="0">
                <a:latin typeface="Calibri"/>
                <a:cs typeface="Calibri"/>
              </a:rPr>
              <a:t>Windwurf</a:t>
            </a:r>
            <a:r>
              <a:rPr lang="de-DE" sz="1600" dirty="0" smtClean="0">
                <a:latin typeface="Calibri"/>
                <a:cs typeface="Calibri"/>
              </a:rPr>
              <a:t> 2002 und einer Borkenkäferkalamität 2003</a:t>
            </a:r>
            <a:endParaRPr lang="de-DE" sz="1600" dirty="0" smtClean="0"/>
          </a:p>
        </p:txBody>
      </p:sp>
    </p:spTree>
    <p:extLst>
      <p:ext uri="{BB962C8B-B14F-4D97-AF65-F5344CB8AC3E}">
        <p14:creationId xmlns:p14="http://schemas.microsoft.com/office/powerpoint/2010/main" val="3512663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85865" y="2126311"/>
            <a:ext cx="8540636" cy="2233060"/>
          </a:xfrm>
        </p:spPr>
        <p:txBody>
          <a:bodyPr/>
          <a:lstStyle/>
          <a:p>
            <a:r>
              <a:rPr lang="de-DE" dirty="0" smtClean="0"/>
              <a:t>Band 2, Kapitel 6:</a:t>
            </a:r>
            <a:br>
              <a:rPr lang="de-DE" dirty="0" smtClean="0"/>
            </a:br>
            <a:r>
              <a:rPr lang="de-DE" dirty="0" smtClean="0"/>
              <a:t>Der Einfluss des Klimawandels auf die Anthroposphäre</a:t>
            </a:r>
            <a:endParaRPr lang="de-DE" dirty="0"/>
          </a:p>
        </p:txBody>
      </p:sp>
    </p:spTree>
    <p:extLst>
      <p:ext uri="{BB962C8B-B14F-4D97-AF65-F5344CB8AC3E}">
        <p14:creationId xmlns:p14="http://schemas.microsoft.com/office/powerpoint/2010/main" val="3940602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26</a:t>
            </a:fld>
            <a:endParaRPr lang="de-DE" dirty="0"/>
          </a:p>
        </p:txBody>
      </p:sp>
      <p:sp>
        <p:nvSpPr>
          <p:cNvPr id="3" name="Textfeld 2"/>
          <p:cNvSpPr txBox="1"/>
          <p:nvPr/>
        </p:nvSpPr>
        <p:spPr>
          <a:xfrm>
            <a:off x="223668" y="123112"/>
            <a:ext cx="8410152" cy="954107"/>
          </a:xfrm>
          <a:prstGeom prst="rect">
            <a:avLst/>
          </a:prstGeom>
          <a:noFill/>
        </p:spPr>
        <p:txBody>
          <a:bodyPr wrap="square" rtlCol="0">
            <a:spAutoFit/>
          </a:bodyPr>
          <a:lstStyle/>
          <a:p>
            <a:r>
              <a:rPr lang="de-DE" sz="2800" b="1" dirty="0" smtClean="0">
                <a:latin typeface="+mj-lt"/>
              </a:rPr>
              <a:t>Zusammenfassung der wichtigsten Botschaften</a:t>
            </a:r>
          </a:p>
          <a:p>
            <a:endParaRPr lang="de-DE" sz="1400" b="1" dirty="0" smtClean="0">
              <a:latin typeface="+mj-lt"/>
            </a:endParaRPr>
          </a:p>
          <a:p>
            <a:pPr algn="r"/>
            <a:r>
              <a:rPr lang="de-DE" sz="1400" b="1" dirty="0" smtClean="0">
                <a:latin typeface="+mj-lt"/>
              </a:rPr>
              <a:t>Zur vollständige Liste der Kernaussagen siehe  AAR14, B2K6, Seite 644-647</a:t>
            </a:r>
            <a:endParaRPr lang="de-DE" sz="1400" b="1" dirty="0">
              <a:latin typeface="+mj-lt"/>
            </a:endParaRPr>
          </a:p>
        </p:txBody>
      </p:sp>
      <p:sp>
        <p:nvSpPr>
          <p:cNvPr id="4" name="Textfeld 3"/>
          <p:cNvSpPr txBox="1"/>
          <p:nvPr/>
        </p:nvSpPr>
        <p:spPr>
          <a:xfrm>
            <a:off x="223668" y="1111240"/>
            <a:ext cx="8740332" cy="5632310"/>
          </a:xfrm>
          <a:prstGeom prst="rect">
            <a:avLst/>
          </a:prstGeom>
          <a:noFill/>
        </p:spPr>
        <p:txBody>
          <a:bodyPr wrap="square" rtlCol="0">
            <a:spAutoFit/>
          </a:bodyPr>
          <a:lstStyle/>
          <a:p>
            <a:pPr marL="342900" indent="-342900">
              <a:buFont typeface="Arial"/>
              <a:buChar char="•"/>
            </a:pPr>
            <a:r>
              <a:rPr lang="de-DE" sz="2400" dirty="0" smtClean="0">
                <a:latin typeface="+mj-lt"/>
              </a:rPr>
              <a:t>Zahlreiche Subsysteme der menschlichen Gesellschaft sind durch den Klimawandel betroffen, unter anderem</a:t>
            </a:r>
          </a:p>
          <a:p>
            <a:pPr marL="800100" lvl="1" indent="-342900">
              <a:buFont typeface="Arial"/>
              <a:buChar char="•"/>
            </a:pPr>
            <a:r>
              <a:rPr lang="de-DE" sz="2400" dirty="0" smtClean="0">
                <a:latin typeface="+mj-lt"/>
              </a:rPr>
              <a:t>Gesundheit: Die sehr wahrscheinliche Zunahme an Hitzetagen führt zu erhöhter Belastung sensitiver Bevölkerungsschichten, ebenso erhöhtes Risiko durch die Verbreitung von bisher nicht heimischen Krankheitserregern und Allergenen</a:t>
            </a:r>
          </a:p>
          <a:p>
            <a:pPr marL="800100" lvl="1" indent="-342900">
              <a:buFont typeface="Arial"/>
              <a:buChar char="•"/>
            </a:pPr>
            <a:r>
              <a:rPr lang="de-DE" sz="2400" dirty="0" smtClean="0">
                <a:latin typeface="+mj-lt"/>
              </a:rPr>
              <a:t>Soziale Betroffenheit: Ärmere Schichten sind dem Klimawandel gegenüber generell stärker exponiert</a:t>
            </a:r>
          </a:p>
          <a:p>
            <a:pPr marL="800100" lvl="1" indent="-342900">
              <a:buFont typeface="Arial"/>
              <a:buChar char="•"/>
            </a:pPr>
            <a:r>
              <a:rPr lang="de-DE" sz="2400" dirty="0" smtClean="0">
                <a:latin typeface="+mj-lt"/>
              </a:rPr>
              <a:t>Ökonomische Dimension: Durch Extremereignisse verursachte Schäden sind bereits erheblich und werden weiter zunehmen</a:t>
            </a:r>
          </a:p>
          <a:p>
            <a:pPr marL="800100" lvl="1" indent="-342900">
              <a:buFont typeface="Arial"/>
              <a:buChar char="•"/>
            </a:pPr>
            <a:r>
              <a:rPr lang="de-DE" sz="2400" dirty="0" smtClean="0">
                <a:latin typeface="+mj-lt"/>
              </a:rPr>
              <a:t>Tourismus: Wintertourismus wird wahrscheinlich von Verkürzung und Unterbrechung der Saison betroffen sein, Sommertourismus kann profitieren („Sommerfrische“)</a:t>
            </a:r>
          </a:p>
          <a:p>
            <a:pPr marL="800100" lvl="1" indent="-342900">
              <a:buFont typeface="Arial"/>
              <a:buChar char="•"/>
            </a:pPr>
            <a:endParaRPr lang="de-DE" sz="2400" dirty="0" smtClean="0">
              <a:latin typeface="+mj-lt"/>
            </a:endParaRPr>
          </a:p>
          <a:p>
            <a:pPr marL="800100" lvl="1" indent="-342900">
              <a:buFont typeface="Arial"/>
              <a:buChar char="•"/>
            </a:pPr>
            <a:endParaRPr lang="de-DE" sz="2400" dirty="0" smtClean="0">
              <a:latin typeface="+mj-lt"/>
            </a:endParaRPr>
          </a:p>
        </p:txBody>
      </p:sp>
    </p:spTree>
    <p:extLst>
      <p:ext uri="{BB962C8B-B14F-4D97-AF65-F5344CB8AC3E}">
        <p14:creationId xmlns:p14="http://schemas.microsoft.com/office/powerpoint/2010/main" val="38344811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27</a:t>
            </a:fld>
            <a:endParaRPr lang="de-DE" dirty="0"/>
          </a:p>
        </p:txBody>
      </p:sp>
      <p:pic>
        <p:nvPicPr>
          <p:cNvPr id="5" name="Grafik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29260"/>
            <a:ext cx="8868731" cy="4710282"/>
          </a:xfrm>
          <a:prstGeom prst="rect">
            <a:avLst/>
          </a:prstGeom>
        </p:spPr>
      </p:pic>
      <p:sp>
        <p:nvSpPr>
          <p:cNvPr id="6" name="Textfeld 5"/>
          <p:cNvSpPr txBox="1"/>
          <p:nvPr/>
        </p:nvSpPr>
        <p:spPr>
          <a:xfrm>
            <a:off x="152878" y="5252090"/>
            <a:ext cx="8276748" cy="584775"/>
          </a:xfrm>
          <a:prstGeom prst="rect">
            <a:avLst/>
          </a:prstGeom>
          <a:noFill/>
        </p:spPr>
        <p:txBody>
          <a:bodyPr wrap="square" rtlCol="0">
            <a:spAutoFit/>
          </a:bodyPr>
          <a:lstStyle/>
          <a:p>
            <a:r>
              <a:rPr lang="de-DE" sz="1600" b="1" dirty="0" smtClean="0">
                <a:latin typeface="Calibri"/>
                <a:cs typeface="Calibri"/>
              </a:rPr>
              <a:t>Abb.6.10: </a:t>
            </a:r>
            <a:r>
              <a:rPr lang="de-DE" sz="1600" dirty="0" smtClean="0">
                <a:latin typeface="Calibri"/>
                <a:cs typeface="Calibri"/>
              </a:rPr>
              <a:t>Direkte Schäden durch meteorologische Extremereignisse in Österreich im Zeitraum 1980-2013 </a:t>
            </a:r>
            <a:endParaRPr lang="de-DE" sz="1600" dirty="0" smtClean="0"/>
          </a:p>
        </p:txBody>
      </p:sp>
    </p:spTree>
    <p:extLst>
      <p:ext uri="{BB962C8B-B14F-4D97-AF65-F5344CB8AC3E}">
        <p14:creationId xmlns:p14="http://schemas.microsoft.com/office/powerpoint/2010/main" val="29844650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28</a:t>
            </a:fld>
            <a:endParaRPr lang="de-DE" dirty="0"/>
          </a:p>
        </p:txBody>
      </p:sp>
      <p:pic>
        <p:nvPicPr>
          <p:cNvPr id="3" name="Bild 2" descr="Tab.6.2.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37593" y="700883"/>
            <a:ext cx="6286067" cy="4585738"/>
          </a:xfrm>
          <a:prstGeom prst="rect">
            <a:avLst/>
          </a:prstGeom>
        </p:spPr>
      </p:pic>
      <p:sp>
        <p:nvSpPr>
          <p:cNvPr id="4" name="Textfeld 3"/>
          <p:cNvSpPr txBox="1"/>
          <p:nvPr/>
        </p:nvSpPr>
        <p:spPr>
          <a:xfrm>
            <a:off x="220893" y="2367557"/>
            <a:ext cx="2316700" cy="1323439"/>
          </a:xfrm>
          <a:prstGeom prst="rect">
            <a:avLst/>
          </a:prstGeom>
          <a:noFill/>
        </p:spPr>
        <p:txBody>
          <a:bodyPr wrap="square" rtlCol="0">
            <a:spAutoFit/>
          </a:bodyPr>
          <a:lstStyle/>
          <a:p>
            <a:r>
              <a:rPr lang="de-DE" sz="1600" b="1" dirty="0" smtClean="0">
                <a:latin typeface="Calibri"/>
                <a:cs typeface="Calibri"/>
              </a:rPr>
              <a:t>Tab.6.2: </a:t>
            </a:r>
            <a:r>
              <a:rPr lang="de-DE" sz="1600" dirty="0" smtClean="0">
                <a:latin typeface="Calibri"/>
                <a:cs typeface="Calibri"/>
              </a:rPr>
              <a:t>Die 10 schadensträchtigsten Katastrophenereignisse Österreichs in der EM-DAT-Datenbank</a:t>
            </a:r>
            <a:endParaRPr lang="de-DE" sz="1600" dirty="0" smtClean="0"/>
          </a:p>
        </p:txBody>
      </p:sp>
    </p:spTree>
    <p:extLst>
      <p:ext uri="{BB962C8B-B14F-4D97-AF65-F5344CB8AC3E}">
        <p14:creationId xmlns:p14="http://schemas.microsoft.com/office/powerpoint/2010/main" val="21345425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29</a:t>
            </a:fld>
            <a:endParaRPr lang="de-DE" dirty="0"/>
          </a:p>
        </p:txBody>
      </p:sp>
      <p:pic>
        <p:nvPicPr>
          <p:cNvPr id="3" name="Bild 2" descr="Abb.6.13.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964000" cy="5688000"/>
          </a:xfrm>
          <a:prstGeom prst="rect">
            <a:avLst/>
          </a:prstGeom>
        </p:spPr>
      </p:pic>
      <p:sp>
        <p:nvSpPr>
          <p:cNvPr id="4" name="Textfeld 3"/>
          <p:cNvSpPr txBox="1"/>
          <p:nvPr/>
        </p:nvSpPr>
        <p:spPr>
          <a:xfrm>
            <a:off x="607453" y="4846010"/>
            <a:ext cx="5835226" cy="830997"/>
          </a:xfrm>
          <a:prstGeom prst="rect">
            <a:avLst/>
          </a:prstGeom>
          <a:noFill/>
        </p:spPr>
        <p:txBody>
          <a:bodyPr wrap="square" rtlCol="0">
            <a:spAutoFit/>
          </a:bodyPr>
          <a:lstStyle/>
          <a:p>
            <a:r>
              <a:rPr lang="de-DE" sz="1600" b="1" dirty="0" smtClean="0">
                <a:latin typeface="Calibri"/>
                <a:cs typeface="Calibri"/>
              </a:rPr>
              <a:t>Abb.6.13: </a:t>
            </a:r>
            <a:r>
              <a:rPr lang="de-DE" sz="1600" dirty="0" smtClean="0">
                <a:latin typeface="Calibri"/>
                <a:cs typeface="Calibri"/>
              </a:rPr>
              <a:t>Schneesicherheit der österreichischen Skigebiete bei Temperaturänderungen unter Naturschneebedingungen sowie bei heutiger </a:t>
            </a:r>
            <a:r>
              <a:rPr lang="de-DE" sz="1600" dirty="0" err="1" smtClean="0">
                <a:latin typeface="Calibri"/>
                <a:cs typeface="Calibri"/>
              </a:rPr>
              <a:t>Beschneiung</a:t>
            </a:r>
            <a:r>
              <a:rPr lang="de-DE" sz="1600" dirty="0" err="1">
                <a:latin typeface="Calibri"/>
                <a:cs typeface="Calibri"/>
              </a:rPr>
              <a:t>s</a:t>
            </a:r>
            <a:r>
              <a:rPr lang="de-DE" sz="1600" dirty="0" err="1" smtClean="0">
                <a:latin typeface="Calibri"/>
                <a:cs typeface="Calibri"/>
              </a:rPr>
              <a:t>technologie</a:t>
            </a:r>
            <a:endParaRPr lang="de-DE" sz="1600" dirty="0" smtClean="0"/>
          </a:p>
        </p:txBody>
      </p:sp>
    </p:spTree>
    <p:extLst>
      <p:ext uri="{BB962C8B-B14F-4D97-AF65-F5344CB8AC3E}">
        <p14:creationId xmlns:p14="http://schemas.microsoft.com/office/powerpoint/2010/main" val="40192013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3</a:t>
            </a:fld>
            <a:endParaRPr lang="de-DE" dirty="0"/>
          </a:p>
        </p:txBody>
      </p:sp>
      <p:pic>
        <p:nvPicPr>
          <p:cNvPr id="3" name="Bild 2" descr="Abb.1.2.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9222" y="112888"/>
            <a:ext cx="8096194" cy="4946791"/>
          </a:xfrm>
          <a:prstGeom prst="rect">
            <a:avLst/>
          </a:prstGeom>
        </p:spPr>
      </p:pic>
      <p:sp>
        <p:nvSpPr>
          <p:cNvPr id="4" name="Textfeld 3"/>
          <p:cNvSpPr txBox="1"/>
          <p:nvPr/>
        </p:nvSpPr>
        <p:spPr>
          <a:xfrm>
            <a:off x="263770" y="5472618"/>
            <a:ext cx="8354535" cy="584776"/>
          </a:xfrm>
          <a:prstGeom prst="rect">
            <a:avLst/>
          </a:prstGeom>
          <a:noFill/>
        </p:spPr>
        <p:txBody>
          <a:bodyPr wrap="square" rtlCol="0">
            <a:spAutoFit/>
          </a:bodyPr>
          <a:lstStyle/>
          <a:p>
            <a:r>
              <a:rPr lang="de-DE" sz="1600" b="1" dirty="0" smtClean="0">
                <a:latin typeface="Calibri"/>
                <a:cs typeface="Calibri"/>
              </a:rPr>
              <a:t>Abb.1.2: </a:t>
            </a:r>
            <a:r>
              <a:rPr lang="de-DE" sz="1600" dirty="0" smtClean="0"/>
              <a:t>Schnittstellen zwischen globalem Treibersystem und regionalem/lokalem Mensch-		      Umwelt-Reaktionssystem</a:t>
            </a:r>
          </a:p>
        </p:txBody>
      </p:sp>
    </p:spTree>
    <p:extLst>
      <p:ext uri="{BB962C8B-B14F-4D97-AF65-F5344CB8AC3E}">
        <p14:creationId xmlns:p14="http://schemas.microsoft.com/office/powerpoint/2010/main" val="41066920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30</a:t>
            </a:fld>
            <a:endParaRPr lang="de-DE" dirty="0"/>
          </a:p>
        </p:txBody>
      </p:sp>
      <p:pic>
        <p:nvPicPr>
          <p:cNvPr id="3" name="Bild 2" descr="Abb.6.2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526" y="102977"/>
            <a:ext cx="8872474" cy="5379818"/>
          </a:xfrm>
          <a:prstGeom prst="rect">
            <a:avLst/>
          </a:prstGeom>
        </p:spPr>
      </p:pic>
      <p:sp>
        <p:nvSpPr>
          <p:cNvPr id="4" name="Textfeld 3"/>
          <p:cNvSpPr txBox="1"/>
          <p:nvPr/>
        </p:nvSpPr>
        <p:spPr>
          <a:xfrm>
            <a:off x="312931" y="5485623"/>
            <a:ext cx="7860066" cy="338554"/>
          </a:xfrm>
          <a:prstGeom prst="rect">
            <a:avLst/>
          </a:prstGeom>
          <a:noFill/>
        </p:spPr>
        <p:txBody>
          <a:bodyPr wrap="square" rtlCol="0">
            <a:spAutoFit/>
          </a:bodyPr>
          <a:lstStyle/>
          <a:p>
            <a:r>
              <a:rPr lang="de-DE" sz="1600" b="1" dirty="0" smtClean="0">
                <a:latin typeface="Calibri"/>
                <a:cs typeface="Calibri"/>
              </a:rPr>
              <a:t>Abb.6.20: </a:t>
            </a:r>
            <a:r>
              <a:rPr lang="de-DE" sz="1600" dirty="0" smtClean="0">
                <a:latin typeface="Calibri"/>
                <a:cs typeface="Calibri"/>
              </a:rPr>
              <a:t>Siedlungsraum und Gefahrengebiet im Wandel der Zeit </a:t>
            </a:r>
            <a:endParaRPr lang="de-DE" sz="1600" dirty="0" smtClean="0"/>
          </a:p>
        </p:txBody>
      </p:sp>
    </p:spTree>
    <p:extLst>
      <p:ext uri="{BB962C8B-B14F-4D97-AF65-F5344CB8AC3E}">
        <p14:creationId xmlns:p14="http://schemas.microsoft.com/office/powerpoint/2010/main" val="11292989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liennummernplatzhalter 1"/>
          <p:cNvSpPr>
            <a:spLocks noGrp="1"/>
          </p:cNvSpPr>
          <p:nvPr>
            <p:ph type="sldNum" sz="quarter" idx="4294967295"/>
          </p:nvPr>
        </p:nvSpPr>
        <p:spPr>
          <a:xfrm>
            <a:off x="8040688" y="5813425"/>
            <a:ext cx="923925" cy="304800"/>
          </a:xfrm>
          <a:prstGeom prst="rect">
            <a:avLst/>
          </a:prstGeom>
        </p:spPr>
        <p:txBody>
          <a:bodyPr/>
          <a:lstStyle/>
          <a:p>
            <a:pPr>
              <a:defRPr/>
            </a:pPr>
            <a:r>
              <a:rPr lang="de-DE" altLang="de-DE" smtClean="0"/>
              <a:t>Folie </a:t>
            </a:r>
            <a:fld id="{654A73F8-A48E-4C88-8F5B-7EFF63BDEDC7}" type="slidenum">
              <a:rPr lang="de-DE" altLang="de-DE" smtClean="0"/>
              <a:pPr>
                <a:defRPr/>
              </a:pPr>
              <a:t>31</a:t>
            </a:fld>
            <a:endParaRPr lang="de-DE" altLang="de-DE"/>
          </a:p>
        </p:txBody>
      </p:sp>
      <p:pic>
        <p:nvPicPr>
          <p:cNvPr id="59394" name="Picture 2" descr="O:\h99100\Projekte\Zeitprojekte\APCC_Disseminierung\6_Foliensätze\Abspann.png"/>
          <p:cNvPicPr>
            <a:picLocks noChangeAspect="1" noChangeArrowheads="1"/>
          </p:cNvPicPr>
          <p:nvPr/>
        </p:nvPicPr>
        <p:blipFill rotWithShape="1">
          <a:blip r:embed="rId2">
            <a:extLst>
              <a:ext uri="{28A0092B-C50C-407E-A947-70E740481C1C}">
                <a14:useLocalDpi xmlns:a14="http://schemas.microsoft.com/office/drawing/2010/main" val="0"/>
              </a:ext>
            </a:extLst>
          </a:blip>
          <a:srcRect t="28866"/>
          <a:stretch/>
        </p:blipFill>
        <p:spPr bwMode="auto">
          <a:xfrm>
            <a:off x="0" y="1230297"/>
            <a:ext cx="9144000" cy="365762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8879595" y="0"/>
            <a:ext cx="264405" cy="61182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359504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4</a:t>
            </a:fld>
            <a:endParaRPr lang="de-DE" dirty="0"/>
          </a:p>
        </p:txBody>
      </p:sp>
      <p:pic>
        <p:nvPicPr>
          <p:cNvPr id="3" name="Bild 2" descr="Abb.1.4.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164" y="0"/>
            <a:ext cx="8040553" cy="5315324"/>
          </a:xfrm>
          <a:prstGeom prst="rect">
            <a:avLst/>
          </a:prstGeom>
        </p:spPr>
      </p:pic>
      <p:sp>
        <p:nvSpPr>
          <p:cNvPr id="5" name="Textfeld 4"/>
          <p:cNvSpPr txBox="1"/>
          <p:nvPr/>
        </p:nvSpPr>
        <p:spPr>
          <a:xfrm>
            <a:off x="263770" y="5332774"/>
            <a:ext cx="8354535" cy="584776"/>
          </a:xfrm>
          <a:prstGeom prst="rect">
            <a:avLst/>
          </a:prstGeom>
          <a:noFill/>
        </p:spPr>
        <p:txBody>
          <a:bodyPr wrap="square" rtlCol="0">
            <a:spAutoFit/>
          </a:bodyPr>
          <a:lstStyle/>
          <a:p>
            <a:r>
              <a:rPr lang="de-DE" sz="1600" b="1" dirty="0" smtClean="0">
                <a:latin typeface="Calibri"/>
                <a:cs typeface="Calibri"/>
              </a:rPr>
              <a:t>Abb.1.4: </a:t>
            </a:r>
            <a:r>
              <a:rPr lang="de-DE" sz="1600" dirty="0" smtClean="0"/>
              <a:t>Menschliche Aktivitäten auf lokaler Ebene wirken auf das globale Klimasystem, welches wiederum auf lokaler/regionaler Ebene die Anthroposphäre beeinflusst</a:t>
            </a:r>
          </a:p>
        </p:txBody>
      </p:sp>
    </p:spTree>
    <p:extLst>
      <p:ext uri="{BB962C8B-B14F-4D97-AF65-F5344CB8AC3E}">
        <p14:creationId xmlns:p14="http://schemas.microsoft.com/office/powerpoint/2010/main" val="9332347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85865" y="2391249"/>
            <a:ext cx="8540636" cy="2344036"/>
          </a:xfrm>
        </p:spPr>
        <p:txBody>
          <a:bodyPr/>
          <a:lstStyle/>
          <a:p>
            <a:r>
              <a:rPr lang="de-DE" dirty="0" smtClean="0"/>
              <a:t>Band 2, Kapitel 2:</a:t>
            </a:r>
            <a:br>
              <a:rPr lang="de-DE" dirty="0" smtClean="0"/>
            </a:br>
            <a:r>
              <a:rPr lang="de-DE" dirty="0" smtClean="0"/>
              <a:t>Der Einfluss des Klimawandels auf die Hydrosphäre</a:t>
            </a:r>
            <a:endParaRPr lang="de-DE" dirty="0"/>
          </a:p>
        </p:txBody>
      </p:sp>
    </p:spTree>
    <p:extLst>
      <p:ext uri="{BB962C8B-B14F-4D97-AF65-F5344CB8AC3E}">
        <p14:creationId xmlns:p14="http://schemas.microsoft.com/office/powerpoint/2010/main" val="10424525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6</a:t>
            </a:fld>
            <a:endParaRPr lang="de-DE" dirty="0"/>
          </a:p>
        </p:txBody>
      </p:sp>
      <p:sp>
        <p:nvSpPr>
          <p:cNvPr id="3" name="Textfeld 2"/>
          <p:cNvSpPr txBox="1"/>
          <p:nvPr/>
        </p:nvSpPr>
        <p:spPr>
          <a:xfrm>
            <a:off x="223668" y="123112"/>
            <a:ext cx="8410152" cy="954107"/>
          </a:xfrm>
          <a:prstGeom prst="rect">
            <a:avLst/>
          </a:prstGeom>
          <a:noFill/>
        </p:spPr>
        <p:txBody>
          <a:bodyPr wrap="square" rtlCol="0">
            <a:spAutoFit/>
          </a:bodyPr>
          <a:lstStyle/>
          <a:p>
            <a:r>
              <a:rPr lang="de-DE" sz="2800" b="1" dirty="0" smtClean="0">
                <a:latin typeface="+mj-lt"/>
              </a:rPr>
              <a:t>Zusammenfassung der wichtigsten Botschaften</a:t>
            </a:r>
          </a:p>
          <a:p>
            <a:endParaRPr lang="de-DE" sz="1400" b="1" dirty="0" smtClean="0">
              <a:latin typeface="+mj-lt"/>
            </a:endParaRPr>
          </a:p>
          <a:p>
            <a:pPr algn="r"/>
            <a:r>
              <a:rPr lang="de-DE" sz="1400" b="1" dirty="0" smtClean="0">
                <a:latin typeface="+mj-lt"/>
              </a:rPr>
              <a:t>Zur vollständige Liste der Kernaussagen siehe  AAR14, B2K2, Seite 415 f</a:t>
            </a:r>
            <a:endParaRPr lang="de-DE" sz="1400" b="1" dirty="0">
              <a:latin typeface="+mj-lt"/>
            </a:endParaRPr>
          </a:p>
        </p:txBody>
      </p:sp>
      <p:sp>
        <p:nvSpPr>
          <p:cNvPr id="4" name="Textfeld 3"/>
          <p:cNvSpPr txBox="1"/>
          <p:nvPr/>
        </p:nvSpPr>
        <p:spPr>
          <a:xfrm>
            <a:off x="223668" y="1229152"/>
            <a:ext cx="8740332" cy="4893647"/>
          </a:xfrm>
          <a:prstGeom prst="rect">
            <a:avLst/>
          </a:prstGeom>
          <a:noFill/>
        </p:spPr>
        <p:txBody>
          <a:bodyPr wrap="square" rtlCol="0">
            <a:spAutoFit/>
          </a:bodyPr>
          <a:lstStyle/>
          <a:p>
            <a:pPr marL="342900" indent="-342900">
              <a:buFont typeface="Arial"/>
              <a:buChar char="•"/>
            </a:pPr>
            <a:r>
              <a:rPr lang="de-AT" sz="2400" b="1" dirty="0" smtClean="0">
                <a:latin typeface="+mj-lt"/>
              </a:rPr>
              <a:t>Schnee</a:t>
            </a:r>
            <a:r>
              <a:rPr lang="de-AT" sz="2400" b="1" dirty="0">
                <a:latin typeface="+mj-lt"/>
              </a:rPr>
              <a:t>:</a:t>
            </a:r>
            <a:r>
              <a:rPr lang="de-AT" sz="2400" dirty="0">
                <a:latin typeface="+mj-lt"/>
              </a:rPr>
              <a:t> Die Dauer der heutigen Schneebedeckung (2010) verschiebt sich bis 2050 um 200 Höhenmeter bergwärts</a:t>
            </a:r>
          </a:p>
          <a:p>
            <a:pPr marL="342900" indent="-342900">
              <a:buFont typeface="Arial"/>
              <a:buChar char="•"/>
            </a:pPr>
            <a:r>
              <a:rPr lang="de-AT" sz="2400" b="1" dirty="0">
                <a:latin typeface="+mj-lt"/>
              </a:rPr>
              <a:t>Gletscher:</a:t>
            </a:r>
            <a:r>
              <a:rPr lang="de-AT" sz="2400" dirty="0">
                <a:latin typeface="+mj-lt"/>
              </a:rPr>
              <a:t> Gletscherrückgang hält an; optimistisch geschätzt verbleiben bis 2100 20% des heutigen Eisvolumens</a:t>
            </a:r>
          </a:p>
          <a:p>
            <a:pPr marL="342900" indent="-342900">
              <a:buFont typeface="Arial"/>
              <a:buChar char="•"/>
            </a:pPr>
            <a:r>
              <a:rPr lang="de-AT" sz="2400" b="1" dirty="0">
                <a:latin typeface="+mj-lt"/>
              </a:rPr>
              <a:t>Abflüsse: </a:t>
            </a:r>
            <a:r>
              <a:rPr lang="de-AT" sz="2400" dirty="0">
                <a:latin typeface="+mj-lt"/>
              </a:rPr>
              <a:t>Bis 2050 geringe Veränderungen;  bis 2100 eine leichte Abnahme in vielen Flussgebieten. </a:t>
            </a:r>
          </a:p>
          <a:p>
            <a:pPr marL="342900" indent="-342900">
              <a:buFont typeface="Arial"/>
              <a:buChar char="•"/>
            </a:pPr>
            <a:r>
              <a:rPr lang="de-AT" sz="2400" b="1" dirty="0">
                <a:latin typeface="+mj-lt"/>
              </a:rPr>
              <a:t>Hochwässer:</a:t>
            </a:r>
            <a:r>
              <a:rPr lang="de-AT" sz="2400" dirty="0">
                <a:latin typeface="+mj-lt"/>
              </a:rPr>
              <a:t> </a:t>
            </a:r>
            <a:r>
              <a:rPr lang="de-AT" sz="2400" dirty="0" err="1">
                <a:latin typeface="+mj-lt"/>
              </a:rPr>
              <a:t>dzt</a:t>
            </a:r>
            <a:r>
              <a:rPr lang="de-AT" sz="2400" dirty="0">
                <a:latin typeface="+mj-lt"/>
              </a:rPr>
              <a:t>. keine klare Aussage möglich. </a:t>
            </a:r>
          </a:p>
          <a:p>
            <a:pPr marL="342900" indent="-342900">
              <a:buFont typeface="Arial"/>
              <a:buChar char="•"/>
            </a:pPr>
            <a:r>
              <a:rPr lang="de-AT" sz="2400" b="1" dirty="0">
                <a:latin typeface="+mj-lt"/>
              </a:rPr>
              <a:t>Wassertemperatur:</a:t>
            </a:r>
            <a:r>
              <a:rPr lang="de-AT" sz="2400" dirty="0">
                <a:latin typeface="+mj-lt"/>
              </a:rPr>
              <a:t> Bei Seen (Oberflächentemperatur) bis 2050 eine durchschnittliche Zunahme zwischen 1,2–2,6 0C</a:t>
            </a:r>
          </a:p>
          <a:p>
            <a:pPr marL="342900" indent="-342900">
              <a:buFont typeface="Arial"/>
              <a:buChar char="•"/>
            </a:pPr>
            <a:r>
              <a:rPr lang="de-AT" sz="2400" b="1" dirty="0">
                <a:latin typeface="+mj-lt"/>
              </a:rPr>
              <a:t>Trinkwasser:</a:t>
            </a:r>
            <a:r>
              <a:rPr lang="de-AT" sz="2400" dirty="0">
                <a:latin typeface="+mj-lt"/>
              </a:rPr>
              <a:t> in einigen Regionen (Süd-Osten) können Verbundsysteme nötig werden</a:t>
            </a:r>
          </a:p>
          <a:p>
            <a:pPr marL="342900" indent="-342900">
              <a:buFont typeface="Arial"/>
              <a:buChar char="•"/>
            </a:pPr>
            <a:r>
              <a:rPr lang="de-AT" sz="2400" b="1" dirty="0">
                <a:latin typeface="+mj-lt"/>
              </a:rPr>
              <a:t>Wasserkraft:</a:t>
            </a:r>
            <a:r>
              <a:rPr lang="de-AT" sz="2400" dirty="0">
                <a:latin typeface="+mj-lt"/>
              </a:rPr>
              <a:t> deckt derzeit ca. 60% des Strombedarfs; langfristig tendenzieller </a:t>
            </a:r>
            <a:r>
              <a:rPr lang="de-AT" sz="2400" dirty="0" smtClean="0">
                <a:latin typeface="+mj-lt"/>
              </a:rPr>
              <a:t>Rückgang</a:t>
            </a:r>
            <a:endParaRPr lang="de-AT" sz="2400" dirty="0">
              <a:latin typeface="+mj-lt"/>
            </a:endParaRPr>
          </a:p>
        </p:txBody>
      </p:sp>
    </p:spTree>
    <p:extLst>
      <p:ext uri="{BB962C8B-B14F-4D97-AF65-F5344CB8AC3E}">
        <p14:creationId xmlns:p14="http://schemas.microsoft.com/office/powerpoint/2010/main" val="677036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7</a:t>
            </a:fld>
            <a:endParaRPr lang="de-DE" dirty="0"/>
          </a:p>
        </p:txBody>
      </p:sp>
      <p:pic>
        <p:nvPicPr>
          <p:cNvPr id="3" name="Bild 2" descr="Abb.2.9.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9561" y="-9939"/>
            <a:ext cx="7240992" cy="5427145"/>
          </a:xfrm>
          <a:prstGeom prst="rect">
            <a:avLst/>
          </a:prstGeom>
        </p:spPr>
      </p:pic>
      <p:sp>
        <p:nvSpPr>
          <p:cNvPr id="4" name="Textfeld 3"/>
          <p:cNvSpPr txBox="1"/>
          <p:nvPr/>
        </p:nvSpPr>
        <p:spPr>
          <a:xfrm>
            <a:off x="263770" y="5287952"/>
            <a:ext cx="8354535" cy="830997"/>
          </a:xfrm>
          <a:prstGeom prst="rect">
            <a:avLst/>
          </a:prstGeom>
          <a:noFill/>
        </p:spPr>
        <p:txBody>
          <a:bodyPr wrap="square" rtlCol="0">
            <a:spAutoFit/>
          </a:bodyPr>
          <a:lstStyle/>
          <a:p>
            <a:r>
              <a:rPr lang="de-DE" sz="1600" b="1" dirty="0" smtClean="0">
                <a:latin typeface="Calibri"/>
                <a:cs typeface="Calibri"/>
              </a:rPr>
              <a:t>Abb.2.9: </a:t>
            </a:r>
            <a:r>
              <a:rPr lang="de-DE" sz="1600" dirty="0" smtClean="0"/>
              <a:t>Rekonstruktionen und Projektionen der Änderung des Gesamteisvolumens (oben), der Änderungsrate des Eisvolumens (</a:t>
            </a:r>
            <a:r>
              <a:rPr lang="de-DE" sz="1600" dirty="0" err="1" smtClean="0"/>
              <a:t>mitte</a:t>
            </a:r>
            <a:r>
              <a:rPr lang="de-DE" sz="1600" dirty="0" smtClean="0"/>
              <a:t>)</a:t>
            </a:r>
            <a:r>
              <a:rPr lang="de-DE" sz="1600" dirty="0"/>
              <a:t> </a:t>
            </a:r>
            <a:r>
              <a:rPr lang="de-DE" sz="1600" dirty="0" smtClean="0"/>
              <a:t>und der Gletscherflächenänderung (unten) relativ zum Mittel 1985-2004</a:t>
            </a:r>
          </a:p>
        </p:txBody>
      </p:sp>
    </p:spTree>
    <p:extLst>
      <p:ext uri="{BB962C8B-B14F-4D97-AF65-F5344CB8AC3E}">
        <p14:creationId xmlns:p14="http://schemas.microsoft.com/office/powerpoint/2010/main" val="10614927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8</a:t>
            </a:fld>
            <a:endParaRPr lang="de-DE"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070" y="457196"/>
            <a:ext cx="8807933" cy="4733927"/>
          </a:xfrm>
          <a:prstGeom prst="rect">
            <a:avLst/>
          </a:prstGeom>
        </p:spPr>
      </p:pic>
      <p:sp>
        <p:nvSpPr>
          <p:cNvPr id="4" name="Textfeld 3"/>
          <p:cNvSpPr txBox="1"/>
          <p:nvPr/>
        </p:nvSpPr>
        <p:spPr>
          <a:xfrm>
            <a:off x="263770" y="5070454"/>
            <a:ext cx="8354535" cy="830997"/>
          </a:xfrm>
          <a:prstGeom prst="rect">
            <a:avLst/>
          </a:prstGeom>
          <a:noFill/>
        </p:spPr>
        <p:txBody>
          <a:bodyPr wrap="square" rtlCol="0">
            <a:spAutoFit/>
          </a:bodyPr>
          <a:lstStyle/>
          <a:p>
            <a:r>
              <a:rPr lang="de-AT" sz="1600" b="1" dirty="0" smtClean="0">
                <a:cs typeface="Calibri"/>
              </a:rPr>
              <a:t>Abb.2.13</a:t>
            </a:r>
            <a:r>
              <a:rPr lang="de-AT" sz="1600" b="1" dirty="0">
                <a:cs typeface="Calibri"/>
              </a:rPr>
              <a:t>: </a:t>
            </a:r>
            <a:r>
              <a:rPr lang="de-AT" sz="1600" dirty="0">
                <a:cs typeface="Calibri"/>
              </a:rPr>
              <a:t>Veränderungen im </a:t>
            </a:r>
            <a:r>
              <a:rPr lang="de-AT" sz="1600" dirty="0" smtClean="0">
                <a:cs typeface="Calibri"/>
              </a:rPr>
              <a:t>Jahresabfluss </a:t>
            </a:r>
            <a:r>
              <a:rPr lang="de-AT" sz="1600" dirty="0">
                <a:cs typeface="Calibri"/>
              </a:rPr>
              <a:t>im Zeitraum </a:t>
            </a:r>
            <a:r>
              <a:rPr lang="de-AT" sz="1600" dirty="0" smtClean="0">
                <a:cs typeface="Calibri"/>
              </a:rPr>
              <a:t>1951–2000</a:t>
            </a:r>
          </a:p>
          <a:p>
            <a:r>
              <a:rPr lang="de-AT" sz="1600" dirty="0" smtClean="0">
                <a:cs typeface="Calibri"/>
              </a:rPr>
              <a:t> </a:t>
            </a:r>
            <a:r>
              <a:rPr lang="de-AT" sz="1600" dirty="0">
                <a:cs typeface="Calibri"/>
              </a:rPr>
              <a:t/>
            </a:r>
            <a:br>
              <a:rPr lang="de-AT" sz="1600" dirty="0">
                <a:cs typeface="Calibri"/>
              </a:rPr>
            </a:br>
            <a:r>
              <a:rPr lang="de-AT" sz="1600" dirty="0">
                <a:cs typeface="Calibri"/>
              </a:rPr>
              <a:t>Quelle: Fürst et al. (2008)</a:t>
            </a:r>
          </a:p>
        </p:txBody>
      </p:sp>
    </p:spTree>
    <p:extLst>
      <p:ext uri="{BB962C8B-B14F-4D97-AF65-F5344CB8AC3E}">
        <p14:creationId xmlns:p14="http://schemas.microsoft.com/office/powerpoint/2010/main" val="2843167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9</a:t>
            </a:fld>
            <a:endParaRPr lang="de-DE"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047999"/>
            <a:ext cx="8963999" cy="3632800"/>
          </a:xfrm>
          <a:prstGeom prst="rect">
            <a:avLst/>
          </a:prstGeom>
        </p:spPr>
      </p:pic>
      <p:sp>
        <p:nvSpPr>
          <p:cNvPr id="4" name="Textfeld 3"/>
          <p:cNvSpPr txBox="1"/>
          <p:nvPr/>
        </p:nvSpPr>
        <p:spPr>
          <a:xfrm>
            <a:off x="304732" y="877875"/>
            <a:ext cx="8354535" cy="1077218"/>
          </a:xfrm>
          <a:prstGeom prst="rect">
            <a:avLst/>
          </a:prstGeom>
          <a:noFill/>
        </p:spPr>
        <p:txBody>
          <a:bodyPr wrap="square" rtlCol="0">
            <a:spAutoFit/>
          </a:bodyPr>
          <a:lstStyle/>
          <a:p>
            <a:r>
              <a:rPr lang="de-AT" sz="1600" b="1" dirty="0" smtClean="0">
                <a:cs typeface="Calibri"/>
              </a:rPr>
              <a:t>Abb.2.15</a:t>
            </a:r>
            <a:r>
              <a:rPr lang="de-AT" sz="1600" b="1" dirty="0">
                <a:cs typeface="Calibri"/>
              </a:rPr>
              <a:t>: </a:t>
            </a:r>
            <a:r>
              <a:rPr lang="de-AT" sz="1600" dirty="0">
                <a:cs typeface="Calibri"/>
              </a:rPr>
              <a:t>Prozentuelle Änderungen des mittleren </a:t>
            </a:r>
            <a:r>
              <a:rPr lang="de-AT" sz="1600" dirty="0" smtClean="0">
                <a:cs typeface="Calibri"/>
              </a:rPr>
              <a:t>Jahresabflusses </a:t>
            </a:r>
            <a:r>
              <a:rPr lang="de-AT" sz="1600" dirty="0">
                <a:cs typeface="Calibri"/>
              </a:rPr>
              <a:t>(REMO-UBA, A1B Szenario</a:t>
            </a:r>
            <a:r>
              <a:rPr lang="de-AT" sz="1600" dirty="0" smtClean="0">
                <a:cs typeface="Calibri"/>
              </a:rPr>
              <a:t>). Zeitraum 2036-2065 </a:t>
            </a:r>
            <a:r>
              <a:rPr lang="de-AT" sz="1600" dirty="0">
                <a:cs typeface="Calibri"/>
              </a:rPr>
              <a:t>– Zeitraum </a:t>
            </a:r>
            <a:r>
              <a:rPr lang="de-AT" sz="1600" dirty="0" smtClean="0">
                <a:cs typeface="Calibri"/>
              </a:rPr>
              <a:t>1961-1990</a:t>
            </a:r>
          </a:p>
          <a:p>
            <a:endParaRPr lang="de-AT" sz="1600" dirty="0">
              <a:cs typeface="Calibri"/>
            </a:endParaRPr>
          </a:p>
          <a:p>
            <a:r>
              <a:rPr lang="de-AT" sz="1600" dirty="0">
                <a:cs typeface="Calibri"/>
              </a:rPr>
              <a:t>Quelle: </a:t>
            </a:r>
            <a:r>
              <a:rPr lang="de-AT" sz="1600" dirty="0" smtClean="0">
                <a:cs typeface="Calibri"/>
              </a:rPr>
              <a:t>Nachtnebel </a:t>
            </a:r>
            <a:r>
              <a:rPr lang="de-AT" sz="1600" dirty="0">
                <a:cs typeface="Calibri"/>
              </a:rPr>
              <a:t>et al. (</a:t>
            </a:r>
            <a:r>
              <a:rPr lang="de-AT" sz="1600" dirty="0" smtClean="0">
                <a:cs typeface="Calibri"/>
              </a:rPr>
              <a:t>2010)</a:t>
            </a:r>
            <a:endParaRPr lang="de-AT" sz="1600" dirty="0">
              <a:cs typeface="Calibri"/>
            </a:endParaRPr>
          </a:p>
        </p:txBody>
      </p:sp>
    </p:spTree>
    <p:extLst>
      <p:ext uri="{BB962C8B-B14F-4D97-AF65-F5344CB8AC3E}">
        <p14:creationId xmlns:p14="http://schemas.microsoft.com/office/powerpoint/2010/main" val="4096762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else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3134</Words>
  <Application>Microsoft Office PowerPoint</Application>
  <PresentationFormat>Bildschirmpräsentation (4:3)</PresentationFormat>
  <Paragraphs>176</Paragraphs>
  <Slides>31</Slides>
  <Notes>18</Notes>
  <HiddenSlides>0</HiddenSlides>
  <MMClips>0</MMClips>
  <ScaleCrop>false</ScaleCrop>
  <HeadingPairs>
    <vt:vector size="4" baseType="variant">
      <vt:variant>
        <vt:lpstr>Design</vt:lpstr>
      </vt:variant>
      <vt:variant>
        <vt:i4>1</vt:i4>
      </vt:variant>
      <vt:variant>
        <vt:lpstr>Folientitel</vt:lpstr>
      </vt:variant>
      <vt:variant>
        <vt:i4>31</vt:i4>
      </vt:variant>
    </vt:vector>
  </HeadingPairs>
  <TitlesOfParts>
    <vt:vector size="32" baseType="lpstr">
      <vt:lpstr>Titelseite</vt:lpstr>
      <vt:lpstr>Band 2, Kapitel 1:  Zur Kopplung zwischen Treiber- und Reaktionssystemen sowie zur Bewertung von Folgen des Klimawandels </vt:lpstr>
      <vt:lpstr>PowerPoint-Präsentation</vt:lpstr>
      <vt:lpstr>PowerPoint-Präsentation</vt:lpstr>
      <vt:lpstr>PowerPoint-Präsentation</vt:lpstr>
      <vt:lpstr>Band 2, Kapitel 2: Der Einfluss des Klimawandels auf die Hydrosphäre</vt:lpstr>
      <vt:lpstr>PowerPoint-Präsentation</vt:lpstr>
      <vt:lpstr>PowerPoint-Präsentation</vt:lpstr>
      <vt:lpstr>PowerPoint-Präsentation</vt:lpstr>
      <vt:lpstr>PowerPoint-Präsentation</vt:lpstr>
      <vt:lpstr>PowerPoint-Präsentation</vt:lpstr>
      <vt:lpstr>Band 2, Kapitel 3: Der Einfluss des Klimawandels auf die Biosphäre und Ökosystemleistungen </vt:lpstr>
      <vt:lpstr>PowerPoint-Präsentation</vt:lpstr>
      <vt:lpstr>PowerPoint-Präsentation</vt:lpstr>
      <vt:lpstr>PowerPoint-Präsentation</vt:lpstr>
      <vt:lpstr>PowerPoint-Präsentation</vt:lpstr>
      <vt:lpstr>Band 2, Kapitel 4: Der Einfluss des Klimawandels auf die Reliefsphäre</vt:lpstr>
      <vt:lpstr>PowerPoint-Präsentation</vt:lpstr>
      <vt:lpstr>PowerPoint-Präsentation</vt:lpstr>
      <vt:lpstr>PowerPoint-Präsentation</vt:lpstr>
      <vt:lpstr>Band 2, Kapitel 5: Der Einfluss des Klimawandels auf die Pedosphäre</vt:lpstr>
      <vt:lpstr>PowerPoint-Präsentation</vt:lpstr>
      <vt:lpstr>PowerPoint-Präsentation</vt:lpstr>
      <vt:lpstr>PowerPoint-Präsentation</vt:lpstr>
      <vt:lpstr>PowerPoint-Präsentation</vt:lpstr>
      <vt:lpstr>Band 2, Kapitel 6: Der Einfluss des Klimawandels auf die Anthroposphäre</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Benedikt Becsi</dc:creator>
  <cp:lastModifiedBy>Benni Becsi</cp:lastModifiedBy>
  <cp:revision>215</cp:revision>
  <dcterms:created xsi:type="dcterms:W3CDTF">2014-12-11T09:58:54Z</dcterms:created>
  <dcterms:modified xsi:type="dcterms:W3CDTF">2015-07-17T12:03:57Z</dcterms:modified>
</cp:coreProperties>
</file>