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handoutMasterIdLst>
    <p:handoutMasterId r:id="rId45"/>
  </p:handoutMasterIdLst>
  <p:sldIdLst>
    <p:sldId id="256" r:id="rId2"/>
    <p:sldId id="257" r:id="rId3"/>
    <p:sldId id="259" r:id="rId4"/>
    <p:sldId id="260" r:id="rId5"/>
    <p:sldId id="261" r:id="rId6"/>
    <p:sldId id="258" r:id="rId7"/>
    <p:sldId id="293" r:id="rId8"/>
    <p:sldId id="294" r:id="rId9"/>
    <p:sldId id="295" r:id="rId10"/>
    <p:sldId id="296" r:id="rId11"/>
    <p:sldId id="262" r:id="rId12"/>
    <p:sldId id="263" r:id="rId13"/>
    <p:sldId id="264" r:id="rId14"/>
    <p:sldId id="265" r:id="rId15"/>
    <p:sldId id="266" r:id="rId16"/>
    <p:sldId id="267" r:id="rId17"/>
    <p:sldId id="268" r:id="rId18"/>
    <p:sldId id="269" r:id="rId19"/>
    <p:sldId id="270" r:id="rId20"/>
    <p:sldId id="271" r:id="rId21"/>
    <p:sldId id="272" r:id="rId22"/>
    <p:sldId id="274" r:id="rId23"/>
    <p:sldId id="275" r:id="rId24"/>
    <p:sldId id="273"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2" r:id="rId41"/>
    <p:sldId id="291" r:id="rId42"/>
    <p:sldId id="297" r:id="rId4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37824"/>
    <a:srgbClr val="87B62C"/>
    <a:srgbClr val="1B2172"/>
    <a:srgbClr val="421254"/>
    <a:srgbClr val="FCE4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9" autoAdjust="0"/>
    <p:restoredTop sz="71696" autoAdjust="0"/>
  </p:normalViewPr>
  <p:slideViewPr>
    <p:cSldViewPr snapToGrid="0" snapToObjects="1">
      <p:cViewPr varScale="1">
        <p:scale>
          <a:sx n="81" d="100"/>
          <a:sy n="81" d="100"/>
        </p:scale>
        <p:origin x="-186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wegc203099\bif\MyDocuments\FORSCHUNG\APCC\after%20Review%20Editors\Figures%20B3K1\B3K1_Abb7.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42116637232464"/>
          <c:y val="1.8518518518518549E-2"/>
          <c:w val="0.88124058784134429"/>
          <c:h val="0.66835016835016869"/>
        </c:manualLayout>
      </c:layout>
      <c:barChart>
        <c:barDir val="col"/>
        <c:grouping val="clustered"/>
        <c:varyColors val="0"/>
        <c:ser>
          <c:idx val="0"/>
          <c:order val="0"/>
          <c:tx>
            <c:strRef>
              <c:f>'Abb1.7 b&amp;w'!$E$2</c:f>
              <c:strCache>
                <c:ptCount val="1"/>
                <c:pt idx="0">
                  <c:v>Kyoto-Ziel</c:v>
                </c:pt>
              </c:strCache>
            </c:strRef>
          </c:tx>
          <c:invertIfNegative val="0"/>
          <c:cat>
            <c:strRef>
              <c:f>'Abb1.7 b&amp;w'!$D$4:$D$29</c:f>
              <c:strCache>
                <c:ptCount val="26"/>
                <c:pt idx="0">
                  <c:v>Lettland</c:v>
                </c:pt>
                <c:pt idx="1">
                  <c:v>Litauen</c:v>
                </c:pt>
                <c:pt idx="2">
                  <c:v>Estland</c:v>
                </c:pt>
                <c:pt idx="3">
                  <c:v>Rumänien</c:v>
                </c:pt>
                <c:pt idx="4">
                  <c:v>Bulgarien</c:v>
                </c:pt>
                <c:pt idx="5">
                  <c:v>Ungarn</c:v>
                </c:pt>
                <c:pt idx="6">
                  <c:v>Slowakei</c:v>
                </c:pt>
                <c:pt idx="7">
                  <c:v>Polen</c:v>
                </c:pt>
                <c:pt idx="8">
                  <c:v>Tschechische Republik</c:v>
                </c:pt>
                <c:pt idx="9">
                  <c:v>Schweden</c:v>
                </c:pt>
                <c:pt idx="10">
                  <c:v>Großbritannien</c:v>
                </c:pt>
                <c:pt idx="11">
                  <c:v>Griechenland</c:v>
                </c:pt>
                <c:pt idx="12">
                  <c:v>Frankreich</c:v>
                </c:pt>
                <c:pt idx="13">
                  <c:v>Deutschland</c:v>
                </c:pt>
                <c:pt idx="14">
                  <c:v>Portugal</c:v>
                </c:pt>
                <c:pt idx="15">
                  <c:v>EU-15</c:v>
                </c:pt>
                <c:pt idx="16">
                  <c:v>Belgien</c:v>
                </c:pt>
                <c:pt idx="17">
                  <c:v>Finnland</c:v>
                </c:pt>
                <c:pt idx="18">
                  <c:v>Niederlande</c:v>
                </c:pt>
                <c:pt idx="19">
                  <c:v>Irland</c:v>
                </c:pt>
                <c:pt idx="20">
                  <c:v>Italien</c:v>
                </c:pt>
                <c:pt idx="21">
                  <c:v>Slowenien</c:v>
                </c:pt>
                <c:pt idx="22">
                  <c:v>Dänemark</c:v>
                </c:pt>
                <c:pt idx="23">
                  <c:v>Spanien</c:v>
                </c:pt>
                <c:pt idx="24">
                  <c:v>Österreich</c:v>
                </c:pt>
                <c:pt idx="25">
                  <c:v>Luxemburg</c:v>
                </c:pt>
              </c:strCache>
            </c:strRef>
          </c:cat>
          <c:val>
            <c:numRef>
              <c:f>'Abb1.7 b&amp;w'!$E$4:$E$29</c:f>
              <c:numCache>
                <c:formatCode>0.0</c:formatCode>
                <c:ptCount val="26"/>
                <c:pt idx="0">
                  <c:v>-8</c:v>
                </c:pt>
                <c:pt idx="1">
                  <c:v>-8</c:v>
                </c:pt>
                <c:pt idx="2">
                  <c:v>-8</c:v>
                </c:pt>
                <c:pt idx="3">
                  <c:v>-8</c:v>
                </c:pt>
                <c:pt idx="4">
                  <c:v>-8</c:v>
                </c:pt>
                <c:pt idx="5">
                  <c:v>-6</c:v>
                </c:pt>
                <c:pt idx="6">
                  <c:v>-8</c:v>
                </c:pt>
                <c:pt idx="7">
                  <c:v>-6</c:v>
                </c:pt>
                <c:pt idx="8">
                  <c:v>-8</c:v>
                </c:pt>
                <c:pt idx="9">
                  <c:v>4</c:v>
                </c:pt>
                <c:pt idx="10">
                  <c:v>-12.5</c:v>
                </c:pt>
                <c:pt idx="11">
                  <c:v>25</c:v>
                </c:pt>
                <c:pt idx="12">
                  <c:v>0</c:v>
                </c:pt>
                <c:pt idx="13">
                  <c:v>-21</c:v>
                </c:pt>
                <c:pt idx="14">
                  <c:v>27</c:v>
                </c:pt>
                <c:pt idx="15">
                  <c:v>-8</c:v>
                </c:pt>
                <c:pt idx="16">
                  <c:v>-7.5</c:v>
                </c:pt>
                <c:pt idx="17">
                  <c:v>0</c:v>
                </c:pt>
                <c:pt idx="18">
                  <c:v>-6</c:v>
                </c:pt>
                <c:pt idx="19">
                  <c:v>13</c:v>
                </c:pt>
                <c:pt idx="20">
                  <c:v>-6.5</c:v>
                </c:pt>
                <c:pt idx="21">
                  <c:v>-8</c:v>
                </c:pt>
                <c:pt idx="22">
                  <c:v>-21</c:v>
                </c:pt>
                <c:pt idx="23">
                  <c:v>15</c:v>
                </c:pt>
                <c:pt idx="24">
                  <c:v>-13</c:v>
                </c:pt>
                <c:pt idx="25">
                  <c:v>-28</c:v>
                </c:pt>
              </c:numCache>
            </c:numRef>
          </c:val>
        </c:ser>
        <c:ser>
          <c:idx val="1"/>
          <c:order val="1"/>
          <c:tx>
            <c:strRef>
              <c:f>'Abb1.7 b&amp;w'!$F$2</c:f>
              <c:strCache>
                <c:ptCount val="1"/>
                <c:pt idx="0">
                  <c:v>Abweichung zum Kyoto-Ziel in %
Ø 2008-2010</c:v>
                </c:pt>
              </c:strCache>
            </c:strRef>
          </c:tx>
          <c:invertIfNegative val="0"/>
          <c:cat>
            <c:strRef>
              <c:f>'Abb1.7 b&amp;w'!$D$4:$D$29</c:f>
              <c:strCache>
                <c:ptCount val="26"/>
                <c:pt idx="0">
                  <c:v>Lettland</c:v>
                </c:pt>
                <c:pt idx="1">
                  <c:v>Litauen</c:v>
                </c:pt>
                <c:pt idx="2">
                  <c:v>Estland</c:v>
                </c:pt>
                <c:pt idx="3">
                  <c:v>Rumänien</c:v>
                </c:pt>
                <c:pt idx="4">
                  <c:v>Bulgarien</c:v>
                </c:pt>
                <c:pt idx="5">
                  <c:v>Ungarn</c:v>
                </c:pt>
                <c:pt idx="6">
                  <c:v>Slowakei</c:v>
                </c:pt>
                <c:pt idx="7">
                  <c:v>Polen</c:v>
                </c:pt>
                <c:pt idx="8">
                  <c:v>Tschechische Republik</c:v>
                </c:pt>
                <c:pt idx="9">
                  <c:v>Schweden</c:v>
                </c:pt>
                <c:pt idx="10">
                  <c:v>Großbritannien</c:v>
                </c:pt>
                <c:pt idx="11">
                  <c:v>Griechenland</c:v>
                </c:pt>
                <c:pt idx="12">
                  <c:v>Frankreich</c:v>
                </c:pt>
                <c:pt idx="13">
                  <c:v>Deutschland</c:v>
                </c:pt>
                <c:pt idx="14">
                  <c:v>Portugal</c:v>
                </c:pt>
                <c:pt idx="15">
                  <c:v>EU-15</c:v>
                </c:pt>
                <c:pt idx="16">
                  <c:v>Belgien</c:v>
                </c:pt>
                <c:pt idx="17">
                  <c:v>Finnland</c:v>
                </c:pt>
                <c:pt idx="18">
                  <c:v>Niederlande</c:v>
                </c:pt>
                <c:pt idx="19">
                  <c:v>Irland</c:v>
                </c:pt>
                <c:pt idx="20">
                  <c:v>Italien</c:v>
                </c:pt>
                <c:pt idx="21">
                  <c:v>Slowenien</c:v>
                </c:pt>
                <c:pt idx="22">
                  <c:v>Dänemark</c:v>
                </c:pt>
                <c:pt idx="23">
                  <c:v>Spanien</c:v>
                </c:pt>
                <c:pt idx="24">
                  <c:v>Österreich</c:v>
                </c:pt>
                <c:pt idx="25">
                  <c:v>Luxemburg</c:v>
                </c:pt>
              </c:strCache>
            </c:strRef>
          </c:cat>
          <c:val>
            <c:numRef>
              <c:f>'Abb1.7 b&amp;w'!$F$4:$F$29</c:f>
              <c:numCache>
                <c:formatCode>0.0</c:formatCode>
                <c:ptCount val="26"/>
                <c:pt idx="0">
                  <c:v>-52.592240878242862</c:v>
                </c:pt>
                <c:pt idx="1">
                  <c:v>-52.124152389571996</c:v>
                </c:pt>
                <c:pt idx="2">
                  <c:v>-49.814357818520804</c:v>
                </c:pt>
                <c:pt idx="3">
                  <c:v>-49.674507140514045</c:v>
                </c:pt>
                <c:pt idx="4">
                  <c:v>-45.904943841825649</c:v>
                </c:pt>
                <c:pt idx="5">
                  <c:v>-35.46934808021264</c:v>
                </c:pt>
                <c:pt idx="6">
                  <c:v>-33.618197373630565</c:v>
                </c:pt>
                <c:pt idx="7">
                  <c:v>-25.35607261172504</c:v>
                </c:pt>
                <c:pt idx="8">
                  <c:v>-21.406675036500204</c:v>
                </c:pt>
                <c:pt idx="9">
                  <c:v>-16.516806163598048</c:v>
                </c:pt>
                <c:pt idx="10">
                  <c:v>-10.629165254715929</c:v>
                </c:pt>
                <c:pt idx="11">
                  <c:v>-5.8858065463085154</c:v>
                </c:pt>
                <c:pt idx="12">
                  <c:v>-5.6828250264205735</c:v>
                </c:pt>
                <c:pt idx="13">
                  <c:v>-4.3691465099939819</c:v>
                </c:pt>
                <c:pt idx="14">
                  <c:v>-2.8399175079354251</c:v>
                </c:pt>
                <c:pt idx="15">
                  <c:v>-1.8328736698738624</c:v>
                </c:pt>
                <c:pt idx="16">
                  <c:v>-1.7168066636288444</c:v>
                </c:pt>
                <c:pt idx="17">
                  <c:v>-0.14814896940806932</c:v>
                </c:pt>
                <c:pt idx="18">
                  <c:v>2.3248424353367483</c:v>
                </c:pt>
                <c:pt idx="19">
                  <c:v>2.5004494672115811</c:v>
                </c:pt>
                <c:pt idx="20">
                  <c:v>5.4798773537230119</c:v>
                </c:pt>
                <c:pt idx="21">
                  <c:v>7.9600975012617141</c:v>
                </c:pt>
                <c:pt idx="22">
                  <c:v>14.140250964174911</c:v>
                </c:pt>
                <c:pt idx="23">
                  <c:v>14.784730563036803</c:v>
                </c:pt>
                <c:pt idx="24">
                  <c:v>23.121509379967378</c:v>
                </c:pt>
                <c:pt idx="25">
                  <c:v>28.62408288072902</c:v>
                </c:pt>
              </c:numCache>
            </c:numRef>
          </c:val>
        </c:ser>
        <c:dLbls>
          <c:showLegendKey val="0"/>
          <c:showVal val="0"/>
          <c:showCatName val="0"/>
          <c:showSerName val="0"/>
          <c:showPercent val="0"/>
          <c:showBubbleSize val="0"/>
        </c:dLbls>
        <c:gapWidth val="150"/>
        <c:axId val="507034240"/>
        <c:axId val="507036032"/>
      </c:barChart>
      <c:catAx>
        <c:axId val="507034240"/>
        <c:scaling>
          <c:orientation val="minMax"/>
        </c:scaling>
        <c:delete val="0"/>
        <c:axPos val="b"/>
        <c:numFmt formatCode="General" sourceLinked="1"/>
        <c:majorTickMark val="out"/>
        <c:minorTickMark val="none"/>
        <c:tickLblPos val="low"/>
        <c:txPr>
          <a:bodyPr rot="-2700000" vert="horz"/>
          <a:lstStyle/>
          <a:p>
            <a:pPr>
              <a:defRPr/>
            </a:pPr>
            <a:endParaRPr lang="de-DE"/>
          </a:p>
        </c:txPr>
        <c:crossAx val="507036032"/>
        <c:crosses val="autoZero"/>
        <c:auto val="1"/>
        <c:lblAlgn val="ctr"/>
        <c:lblOffset val="100"/>
        <c:tickLblSkip val="1"/>
        <c:tickMarkSkip val="1"/>
        <c:noMultiLvlLbl val="0"/>
      </c:catAx>
      <c:valAx>
        <c:axId val="507036032"/>
        <c:scaling>
          <c:orientation val="minMax"/>
          <c:max val="30"/>
          <c:min val="-60"/>
        </c:scaling>
        <c:delete val="0"/>
        <c:axPos val="l"/>
        <c:title>
          <c:tx>
            <c:rich>
              <a:bodyPr/>
              <a:lstStyle/>
              <a:p>
                <a:pPr>
                  <a:defRPr/>
                </a:pPr>
                <a:r>
                  <a:rPr lang="de-AT"/>
                  <a:t>Veränderung in %</a:t>
                </a:r>
              </a:p>
            </c:rich>
          </c:tx>
          <c:layout>
            <c:manualLayout>
              <c:xMode val="edge"/>
              <c:yMode val="edge"/>
              <c:x val="1.902331386043718E-2"/>
              <c:y val="0.21078551788338773"/>
            </c:manualLayout>
          </c:layout>
          <c:overlay val="0"/>
        </c:title>
        <c:numFmt formatCode="0" sourceLinked="0"/>
        <c:majorTickMark val="out"/>
        <c:minorTickMark val="none"/>
        <c:tickLblPos val="nextTo"/>
        <c:txPr>
          <a:bodyPr rot="0" vert="horz"/>
          <a:lstStyle/>
          <a:p>
            <a:pPr>
              <a:defRPr/>
            </a:pPr>
            <a:endParaRPr lang="de-DE"/>
          </a:p>
        </c:txPr>
        <c:crossAx val="507034240"/>
        <c:crosses val="autoZero"/>
        <c:crossBetween val="between"/>
      </c:valAx>
    </c:plotArea>
    <c:legend>
      <c:legendPos val="r"/>
      <c:layout>
        <c:manualLayout>
          <c:xMode val="edge"/>
          <c:yMode val="edge"/>
          <c:x val="0.13055555555555537"/>
          <c:y val="7.8563411896745532E-3"/>
          <c:w val="0.35416666666666735"/>
          <c:h val="0.1801346801346802"/>
        </c:manualLayout>
      </c:layout>
      <c:overlay val="0"/>
    </c:legend>
    <c:plotVisOnly val="1"/>
    <c:dispBlanksAs val="gap"/>
    <c:showDLblsOverMax val="0"/>
  </c:chart>
  <c:spPr>
    <a:ln>
      <a:noFill/>
    </a:ln>
  </c:spPr>
  <c:txPr>
    <a:bodyPr/>
    <a:lstStyle/>
    <a:p>
      <a:pPr>
        <a:defRPr sz="1400"/>
      </a:pPr>
      <a:endParaRPr lang="de-DE"/>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8A3A29-A128-D742-90F2-E09127698C32}" type="datetime1">
              <a:rPr lang="de-AT" smtClean="0"/>
              <a:t>17.07.2015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22A9DC-3BA0-A948-B356-46420AA1E84B}" type="slidenum">
              <a:rPr lang="de-DE" smtClean="0"/>
              <a:t>‹Nr.›</a:t>
            </a:fld>
            <a:endParaRPr lang="de-DE"/>
          </a:p>
        </p:txBody>
      </p:sp>
    </p:spTree>
    <p:extLst>
      <p:ext uri="{BB962C8B-B14F-4D97-AF65-F5344CB8AC3E}">
        <p14:creationId xmlns:p14="http://schemas.microsoft.com/office/powerpoint/2010/main" val="1404310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BFBFCE-265E-EF4B-8100-47F2B67E3C3C}" type="datetime1">
              <a:rPr lang="de-AT" smtClean="0"/>
              <a:t>17.07.2015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C39545-3DE9-4D46-9C56-3010817E2D96}" type="slidenum">
              <a:rPr lang="de-DE" smtClean="0"/>
              <a:t>‹Nr.›</a:t>
            </a:fld>
            <a:endParaRPr lang="de-DE"/>
          </a:p>
        </p:txBody>
      </p:sp>
    </p:spTree>
    <p:extLst>
      <p:ext uri="{BB962C8B-B14F-4D97-AF65-F5344CB8AC3E}">
        <p14:creationId xmlns:p14="http://schemas.microsoft.com/office/powerpoint/2010/main" val="31591116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Mittlere globale Oberflächentemperatur ( °C), historische Entwicklung und zwei IPCC SRES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Szenarien ohne Emissionsminderung (A1B und A1F1;</a:t>
            </a:r>
            <a:r>
              <a:rPr lang="de-DE" sz="1200" b="1" kern="1200" baseline="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Nakicenovic</a:t>
            </a:r>
            <a:r>
              <a:rPr lang="de-DE" sz="1200" b="1" kern="1200" dirty="0" smtClean="0">
                <a:solidFill>
                  <a:schemeClr val="tx1"/>
                </a:solidFill>
                <a:effectLst/>
                <a:latin typeface="+mn-lt"/>
                <a:ea typeface="+mn-ea"/>
                <a:cs typeface="+mn-cs"/>
              </a:rPr>
              <a:t> et al., 2000) die bei etwa 5 °C und knapp</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über 3 °C Temperaturanstieg im Jahr 2100 liegen (im</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Vergleich zum Durchschnitt der ersten Dekade des 20.</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Jhdt.), vier neue RCP Emissionsminderungsszenarien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welche für den Fünften Sachstandsbericht (AR5) des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IPCC entwickelt wurden (8,5; 6,0; 4,5 und 2,6; IPCC,</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2014), 42 Global </a:t>
            </a:r>
            <a:r>
              <a:rPr lang="de-DE" sz="1200" b="1" kern="1200" dirty="0" err="1" smtClean="0">
                <a:solidFill>
                  <a:schemeClr val="tx1"/>
                </a:solidFill>
                <a:effectLst/>
                <a:latin typeface="+mn-lt"/>
                <a:ea typeface="+mn-ea"/>
                <a:cs typeface="+mn-cs"/>
              </a:rPr>
              <a:t>Energy</a:t>
            </a:r>
            <a:r>
              <a:rPr lang="de-DE" sz="1200" b="1" kern="1200" dirty="0" smtClean="0">
                <a:solidFill>
                  <a:schemeClr val="tx1"/>
                </a:solidFill>
                <a:effectLst/>
                <a:latin typeface="+mn-lt"/>
                <a:ea typeface="+mn-ea"/>
                <a:cs typeface="+mn-cs"/>
              </a:rPr>
              <a:t> Assessment (GEA) Emissionsminderungsszenarien und der Bereich der IPCC</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AR5 Szenarien die alle die Temperaturveränderung bis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2100 auf 2 °C stabilisieren</a:t>
            </a:r>
          </a:p>
          <a:p>
            <a:r>
              <a:rPr lang="de-DE" sz="1200" kern="1200" dirty="0" smtClean="0">
                <a:solidFill>
                  <a:schemeClr val="tx1"/>
                </a:solidFill>
                <a:effectLst/>
                <a:latin typeface="+mn-lt"/>
                <a:ea typeface="+mn-ea"/>
                <a:cs typeface="+mn-cs"/>
              </a:rPr>
              <a:t>Bisher ist die globale Mitteltemperatur, ausgehend vom vorindustriellen Niveau um etwa 0,9 °C gestiegen (vgl. Band 1, Kapitel 3). Die Notwendigkeit unverzüglicher und weitgehender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Reduktion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THG-Emissionen, um eine Stabilisierung des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Klimas (bei jeglichem Niveau) zu erreichen ist seit Jahrzehnten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bekannt. Dennoch sind die globalen Emissionen seither fortlaufend gestiegen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folgen einem Business-</a:t>
            </a:r>
            <a:r>
              <a:rPr lang="de-DE" sz="1200" kern="1200" dirty="0" err="1" smtClean="0">
                <a:solidFill>
                  <a:schemeClr val="tx1"/>
                </a:solidFill>
                <a:effectLst/>
                <a:latin typeface="+mn-lt"/>
                <a:ea typeface="+mn-ea"/>
                <a:cs typeface="+mn-cs"/>
              </a:rPr>
              <a:t>as</a:t>
            </a:r>
            <a:r>
              <a:rPr lang="de-DE" sz="1200" kern="1200" dirty="0" smtClean="0">
                <a:solidFill>
                  <a:schemeClr val="tx1"/>
                </a:solidFill>
                <a:effectLst/>
                <a:latin typeface="+mn-lt"/>
                <a:ea typeface="+mn-ea"/>
                <a:cs typeface="+mn-cs"/>
              </a:rPr>
              <a:t>-</a:t>
            </a:r>
            <a:r>
              <a:rPr lang="de-DE" sz="1200" kern="1200" dirty="0" err="1" smtClean="0">
                <a:solidFill>
                  <a:schemeClr val="tx1"/>
                </a:solidFill>
                <a:effectLst/>
                <a:latin typeface="+mn-lt"/>
                <a:ea typeface="+mn-ea"/>
                <a:cs typeface="+mn-cs"/>
              </a:rPr>
              <a:t>Usual</a:t>
            </a:r>
            <a:r>
              <a:rPr lang="de-DE" sz="1200" kern="1200" dirty="0" smtClean="0">
                <a:solidFill>
                  <a:schemeClr val="tx1"/>
                </a:solidFill>
                <a:effectLst/>
                <a:latin typeface="+mn-lt"/>
                <a:ea typeface="+mn-ea"/>
                <a:cs typeface="+mn-cs"/>
              </a:rPr>
              <a:t>-Pfad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wenn sich dieser Trend fortsetzt, bis zur Mitte des Jahrhunderts zu einer Verdoppelung der Emissionen führt.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Entwicklung der globalen THG über die letzten zwei Jahrzehnte zeigte eine starke Übereinstimmung mit dem IPCC SRES A1FI Szenario, was zu einem Temperaturanstieg von 5 °C bis Ende des Jahrhunderts führt (verglichen zum Durchschnitt der ersten Dekade des 20. Jhdt.)</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B3K1, Seite 712)</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3</a:t>
            </a:fld>
            <a:endParaRPr lang="de-DE"/>
          </a:p>
        </p:txBody>
      </p:sp>
    </p:spTree>
    <p:extLst>
      <p:ext uri="{BB962C8B-B14F-4D97-AF65-F5344CB8AC3E}">
        <p14:creationId xmlns:p14="http://schemas.microsoft.com/office/powerpoint/2010/main" val="3637935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THG-Emissionen unterschiedlicher Lebensmittel je kg Produkt und je Nährwert der Produkte (De Vries und De Boer, 2010; </a:t>
            </a:r>
            <a:r>
              <a:rPr lang="de-DE" sz="1200" b="1" kern="1200" dirty="0" err="1" smtClean="0">
                <a:solidFill>
                  <a:schemeClr val="tx1"/>
                </a:solidFill>
                <a:effectLst/>
                <a:latin typeface="+mn-lt"/>
                <a:ea typeface="+mn-ea"/>
                <a:cs typeface="+mn-cs"/>
              </a:rPr>
              <a:t>Hörtenhuber</a:t>
            </a:r>
            <a:r>
              <a:rPr lang="de-DE" sz="1200" b="1" kern="1200" dirty="0" smtClean="0">
                <a:solidFill>
                  <a:schemeClr val="tx1"/>
                </a:solidFill>
                <a:effectLst/>
                <a:latin typeface="+mn-lt"/>
                <a:ea typeface="+mn-ea"/>
                <a:cs typeface="+mn-cs"/>
              </a:rPr>
              <a:t> et al., 2011; </a:t>
            </a:r>
            <a:r>
              <a:rPr lang="de-DE" sz="1200" b="1" kern="1200" dirty="0" err="1" smtClean="0">
                <a:solidFill>
                  <a:schemeClr val="tx1"/>
                </a:solidFill>
                <a:effectLst/>
                <a:latin typeface="+mn-lt"/>
                <a:ea typeface="+mn-ea"/>
                <a:cs typeface="+mn-cs"/>
              </a:rPr>
              <a:t>Lindenthal</a:t>
            </a:r>
            <a:r>
              <a:rPr lang="de-DE" sz="1200" b="1" kern="1200" dirty="0" smtClean="0">
                <a:solidFill>
                  <a:schemeClr val="tx1"/>
                </a:solidFill>
                <a:effectLst/>
                <a:latin typeface="+mn-lt"/>
                <a:ea typeface="+mn-ea"/>
                <a:cs typeface="+mn-cs"/>
              </a:rPr>
              <a:t> et al., 2010; </a:t>
            </a:r>
            <a:r>
              <a:rPr lang="de-DE" sz="1200" b="1" kern="1200" dirty="0" err="1" smtClean="0">
                <a:solidFill>
                  <a:schemeClr val="tx1"/>
                </a:solidFill>
                <a:effectLst/>
                <a:latin typeface="+mn-lt"/>
                <a:ea typeface="+mn-ea"/>
                <a:cs typeface="+mn-cs"/>
              </a:rPr>
              <a:t>Schlatzer</a:t>
            </a:r>
            <a:r>
              <a:rPr lang="de-DE" sz="1200" b="1" kern="1200" dirty="0" smtClean="0">
                <a:solidFill>
                  <a:schemeClr val="tx1"/>
                </a:solidFill>
                <a:effectLst/>
                <a:latin typeface="+mn-lt"/>
                <a:ea typeface="+mn-ea"/>
                <a:cs typeface="+mn-cs"/>
              </a:rPr>
              <a:t>, 2011;</a:t>
            </a:r>
            <a:r>
              <a:rPr lang="de-DE" sz="1200" b="1" kern="1200" baseline="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Weidema</a:t>
            </a:r>
            <a:r>
              <a:rPr lang="de-DE" sz="1200" b="1" kern="1200" dirty="0" smtClean="0">
                <a:solidFill>
                  <a:schemeClr val="tx1"/>
                </a:solidFill>
                <a:effectLst/>
                <a:latin typeface="+mn-lt"/>
                <a:ea typeface="+mn-ea"/>
                <a:cs typeface="+mn-cs"/>
              </a:rPr>
              <a:t> et al., 2008). Nährwerte wurden gemäß FAO (2003) errechnet</a:t>
            </a:r>
          </a:p>
          <a:p>
            <a:r>
              <a:rPr lang="de-DE" sz="1200" kern="1200" dirty="0" smtClean="0">
                <a:solidFill>
                  <a:schemeClr val="tx1"/>
                </a:solidFill>
                <a:effectLst/>
                <a:latin typeface="+mn-lt"/>
                <a:ea typeface="+mn-ea"/>
                <a:cs typeface="+mn-cs"/>
              </a:rPr>
              <a:t>Tierische Produkte weisen im Durchschnitt 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den Faktor 10–20 höhere THG-Emissionen pro Nahrungskalorie auf als pflanzliche Produkte. Ein Wechsel von einer Mischkost auf eine ovo-</a:t>
            </a:r>
            <a:r>
              <a:rPr lang="de-DE" sz="1200" kern="1200" dirty="0" err="1" smtClean="0">
                <a:solidFill>
                  <a:schemeClr val="tx1"/>
                </a:solidFill>
                <a:effectLst/>
                <a:latin typeface="+mn-lt"/>
                <a:ea typeface="+mn-ea"/>
                <a:cs typeface="+mn-cs"/>
              </a:rPr>
              <a:t>lacto</a:t>
            </a:r>
            <a:r>
              <a:rPr lang="de-DE" sz="1200" kern="1200" dirty="0" smtClean="0">
                <a:solidFill>
                  <a:schemeClr val="tx1"/>
                </a:solidFill>
                <a:effectLst/>
                <a:latin typeface="+mn-lt"/>
                <a:ea typeface="+mn-ea"/>
                <a:cs typeface="+mn-cs"/>
              </a:rPr>
              <a:t>-vegetarische Ernährung kann die THG-Emissionen in der Vorleistungskette um etwa 30–50 % vermindern. Modellberechnungen zeigen, dass ein Umstieg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 vegane Ernährung zu noch größeren THG-Einsparungen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führt. Im Zuge der österreichischen Studie „GERN – Gesunde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Ernährung und Nachhaltigkeit“ wurden die Auswirkungen einer Umstellung des österreichischen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Ernährungsverhaltens auf eine ausgewogene Ernährung gemäß der Richtlinien der DGE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(Deutsche Gesellschaft für Ernährung) untersucht. Durch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Halbierung des Fleischkonsums kann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demnach der Ausstoß</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 klimarelevanten Treibhausgasen von 890 auf 580 kg/Person/Jahr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-Äq. gesenkt werden. Neben dem geringeren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Energie- und Düngerverbrauch, der aus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Umstellung resultieren würde, könnte auch der Flächenbedarf von 3.600 auf 2.600 m</a:t>
            </a:r>
            <a:r>
              <a:rPr lang="de-DE" sz="1200" kern="1200" baseline="30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/Person reduziert werden. Laut </a:t>
            </a:r>
            <a:r>
              <a:rPr lang="de-DE" sz="1200" kern="1200" dirty="0" err="1" smtClean="0">
                <a:solidFill>
                  <a:schemeClr val="tx1"/>
                </a:solidFill>
                <a:effectLst/>
                <a:latin typeface="+mn-lt"/>
                <a:ea typeface="+mn-ea"/>
                <a:cs typeface="+mn-cs"/>
              </a:rPr>
              <a:t>Zessner</a:t>
            </a:r>
            <a:r>
              <a:rPr lang="de-DE" sz="1200" kern="1200" dirty="0" smtClean="0">
                <a:solidFill>
                  <a:schemeClr val="tx1"/>
                </a:solidFill>
                <a:effectLst/>
                <a:latin typeface="+mn-lt"/>
                <a:ea typeface="+mn-ea"/>
                <a:cs typeface="+mn-cs"/>
              </a:rPr>
              <a:t> et al. (2011)</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könnte sich Österreich unter diesen Bedingungen nicht nur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ohne Futtermittelimporte selbst versorgen, sondern es würden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sogar landwirtschaftlich genutzte Flächen frei werden.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Verzicht auf den Konsum tierischer Produkte muss jedenfalls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aus einer internationalen Perspektive betrachtet werden. Aufgrund von </a:t>
            </a:r>
            <a:r>
              <a:rPr lang="de-DE" sz="1200" kern="1200" dirty="0" err="1" smtClean="0">
                <a:solidFill>
                  <a:schemeClr val="tx1"/>
                </a:solidFill>
                <a:effectLst/>
                <a:latin typeface="+mn-lt"/>
                <a:ea typeface="+mn-ea"/>
                <a:cs typeface="+mn-cs"/>
              </a:rPr>
              <a:t>Leakage</a:t>
            </a:r>
            <a:r>
              <a:rPr lang="de-DE" sz="1200" kern="1200" dirty="0" smtClean="0">
                <a:solidFill>
                  <a:schemeClr val="tx1"/>
                </a:solidFill>
                <a:effectLst/>
                <a:latin typeface="+mn-lt"/>
                <a:ea typeface="+mn-ea"/>
                <a:cs typeface="+mn-cs"/>
              </a:rPr>
              <a:t>-Effekten kann regionalen Alleingängen,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 B. mittels Steuern, über internationale Marktverflechtungen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entgegen gewirkt werden.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Effekt einer Umstellung auf vegetarische Ernährung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kann helfen, einem durch Umstellung auf Bioprodukte eventuell steigenden Landbedarf entgegenzuwirken. Durch kombinierten Umstieg auf vegetarische und biologische Ernährung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lässt sich die persönliche Treibhausgasbilanz der Ernährung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bis zu 66 % senken.</a:t>
            </a:r>
            <a:r>
              <a:rPr lang="de-DE" sz="1200" b="1" kern="1200" baseline="0" dirty="0" smtClean="0">
                <a:solidFill>
                  <a:schemeClr val="tx1"/>
                </a:solidFill>
                <a:effectLst/>
                <a:latin typeface="+mn-lt"/>
                <a:ea typeface="+mn-ea"/>
                <a:cs typeface="+mn-cs"/>
              </a:rPr>
              <a:t> (AAR14, B3K2, Seite 828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14</a:t>
            </a:fld>
            <a:endParaRPr lang="de-DE"/>
          </a:p>
        </p:txBody>
      </p:sp>
    </p:spTree>
    <p:extLst>
      <p:ext uri="{BB962C8B-B14F-4D97-AF65-F5344CB8AC3E}">
        <p14:creationId xmlns:p14="http://schemas.microsoft.com/office/powerpoint/2010/main" val="173372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Endenergiebedarf in Österreich nach Nutzenergiekategorie und Energieträger 2011. Quelle: eigene Darstellung nach</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Statistik Austria (2013b) </a:t>
            </a:r>
          </a:p>
          <a:p>
            <a:r>
              <a:rPr lang="de-DE" sz="1200" kern="1200" dirty="0" smtClean="0">
                <a:solidFill>
                  <a:schemeClr val="tx1"/>
                </a:solidFill>
                <a:effectLst/>
                <a:latin typeface="+mn-lt"/>
                <a:ea typeface="+mn-ea"/>
                <a:cs typeface="+mn-cs"/>
              </a:rPr>
              <a:t>In Österreich werden folgende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Verwendungszwecke beim Endenergiebedarf</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unterschieden:</a:t>
            </a:r>
          </a:p>
          <a:p>
            <a:endParaRPr lang="de-DE" sz="1200" kern="1200" dirty="0" smtClean="0">
              <a:solidFill>
                <a:schemeClr val="tx1"/>
              </a:solidFill>
              <a:effectLst/>
              <a:latin typeface="+mn-lt"/>
              <a:ea typeface="+mn-ea"/>
              <a:cs typeface="+mn-cs"/>
            </a:endParaRPr>
          </a:p>
          <a:p>
            <a:pPr marL="171450" indent="-171450">
              <a:buFont typeface="Arial"/>
              <a:buChar char="•"/>
            </a:pPr>
            <a:r>
              <a:rPr lang="de-DE" sz="1200" kern="1200" dirty="0" smtClean="0">
                <a:solidFill>
                  <a:schemeClr val="tx1"/>
                </a:solidFill>
                <a:effectLst/>
                <a:latin typeface="+mn-lt"/>
                <a:ea typeface="+mn-ea"/>
                <a:cs typeface="+mn-cs"/>
              </a:rPr>
              <a:t>Mechanische Arbeit</a:t>
            </a:r>
          </a:p>
          <a:p>
            <a:pPr marL="171450" indent="-171450">
              <a:buFont typeface="Arial"/>
              <a:buChar char="•"/>
            </a:pPr>
            <a:r>
              <a:rPr lang="de-DE" sz="1200" kern="1200" dirty="0" smtClean="0">
                <a:solidFill>
                  <a:schemeClr val="tx1"/>
                </a:solidFill>
                <a:effectLst/>
                <a:latin typeface="+mn-lt"/>
                <a:ea typeface="+mn-ea"/>
                <a:cs typeface="+mn-cs"/>
              </a:rPr>
              <a:t>Prozesswärme (Industrie)</a:t>
            </a:r>
          </a:p>
          <a:p>
            <a:pPr marL="171450" indent="-171450">
              <a:buFont typeface="Arial"/>
              <a:buChar char="•"/>
            </a:pPr>
            <a:r>
              <a:rPr lang="de-DE" sz="1200" kern="1200" dirty="0" smtClean="0">
                <a:solidFill>
                  <a:schemeClr val="tx1"/>
                </a:solidFill>
                <a:effectLst/>
                <a:latin typeface="+mn-lt"/>
                <a:ea typeface="+mn-ea"/>
                <a:cs typeface="+mn-cs"/>
              </a:rPr>
              <a:t>Raumheizung und Warmwasser</a:t>
            </a:r>
          </a:p>
          <a:p>
            <a:pPr marL="171450" indent="-171450">
              <a:buFont typeface="Arial"/>
              <a:buChar char="•"/>
            </a:pPr>
            <a:r>
              <a:rPr lang="de-DE" sz="1200" kern="1200" dirty="0" smtClean="0">
                <a:solidFill>
                  <a:schemeClr val="tx1"/>
                </a:solidFill>
                <a:effectLst/>
                <a:latin typeface="+mn-lt"/>
                <a:ea typeface="+mn-ea"/>
                <a:cs typeface="+mn-cs"/>
              </a:rPr>
              <a:t>Mobilität (Traktion)</a:t>
            </a:r>
          </a:p>
          <a:p>
            <a:pPr marL="171450" indent="-171450">
              <a:buFont typeface="Arial"/>
              <a:buChar char="•"/>
            </a:pPr>
            <a:r>
              <a:rPr lang="de-DE" sz="1200" kern="1200" dirty="0" smtClean="0">
                <a:solidFill>
                  <a:schemeClr val="tx1"/>
                </a:solidFill>
                <a:effectLst/>
                <a:latin typeface="+mn-lt"/>
                <a:ea typeface="+mn-ea"/>
                <a:cs typeface="+mn-cs"/>
              </a:rPr>
              <a:t>Beleuchtung und EDV</a:t>
            </a:r>
          </a:p>
          <a:p>
            <a:endParaRPr lang="de-DE" dirty="0" smtClean="0"/>
          </a:p>
          <a:p>
            <a:r>
              <a:rPr lang="de-DE" sz="1200" kern="1200" dirty="0" smtClean="0">
                <a:solidFill>
                  <a:schemeClr val="tx1"/>
                </a:solidFill>
                <a:effectLst/>
                <a:latin typeface="+mn-lt"/>
                <a:ea typeface="+mn-ea"/>
                <a:cs typeface="+mn-cs"/>
              </a:rPr>
              <a:t>Abbildung 3.8 zeigt einen sehr heterogenen Mix an Energieträgern im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Bereich Raumheizung und Klimaanlagen. Für eine Substitution fossiler Energieträger steht hier also eine Vielzahl an Möglichkeiten zur Verfügung.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Tatsächlich zeigt sich ein eindeutiger Trend weg von Kohle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(beinahe vollständig) und Heizöl hin zur Fernwärme, Umgebungswärme, Biomasse und Erdgas. Theoretisch wäre hier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vollständige Verdrängung fossiler Energieträger (auch Erdgas)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denkbar, wobei die ökologischen Folgen beim Einsatz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Fernwärme und Wärmepumpen von den vorgelagerten Prozessen zur Wärme- bzw. Stromproduktion abhängen. Hinzu</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kommt ein großes Potential für die Reduktion des Wärmebedarfs durch Maßnahmen im Gebäudebereich.</a:t>
            </a:r>
            <a:r>
              <a:rPr lang="de-DE" sz="1200" kern="1200" baseline="0" dirty="0" smtClean="0">
                <a:solidFill>
                  <a:schemeClr val="tx1"/>
                </a:solidFill>
                <a:effectLst/>
                <a:latin typeface="+mn-lt"/>
                <a:ea typeface="+mn-ea"/>
                <a:cs typeface="+mn-cs"/>
              </a:rPr>
              <a:t> </a:t>
            </a:r>
          </a:p>
          <a:p>
            <a:r>
              <a:rPr lang="de-DE" sz="1200" b="1" kern="1200" baseline="0" dirty="0" smtClean="0">
                <a:solidFill>
                  <a:schemeClr val="tx1"/>
                </a:solidFill>
                <a:effectLst/>
                <a:latin typeface="+mn-lt"/>
                <a:ea typeface="+mn-ea"/>
                <a:cs typeface="+mn-cs"/>
              </a:rPr>
              <a:t>(AAR14, B3K3, Seite 868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18</a:t>
            </a:fld>
            <a:endParaRPr lang="de-DE"/>
          </a:p>
        </p:txBody>
      </p:sp>
    </p:spTree>
    <p:extLst>
      <p:ext uri="{BB962C8B-B14F-4D97-AF65-F5344CB8AC3E}">
        <p14:creationId xmlns:p14="http://schemas.microsoft.com/office/powerpoint/2010/main" val="3304829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kern="1200" dirty="0" smtClean="0">
                <a:solidFill>
                  <a:schemeClr val="tx1"/>
                </a:solidFill>
                <a:effectLst/>
                <a:latin typeface="+mn-lt"/>
                <a:ea typeface="+mn-ea"/>
                <a:cs typeface="+mn-cs"/>
              </a:rPr>
              <a:t>Primärenergiepotenziale für Österreich</a:t>
            </a:r>
            <a:r>
              <a:rPr lang="de-DE" sz="1200" b="1" i="0" kern="1200" baseline="0" dirty="0" smtClean="0">
                <a:solidFill>
                  <a:schemeClr val="tx1"/>
                </a:solidFill>
                <a:effectLst/>
                <a:latin typeface="+mn-lt"/>
                <a:ea typeface="+mn-ea"/>
                <a:cs typeface="+mn-cs"/>
              </a:rPr>
              <a:t> </a:t>
            </a:r>
            <a:r>
              <a:rPr lang="de-DE" sz="1200" b="1" i="0" kern="1200" dirty="0" smtClean="0">
                <a:solidFill>
                  <a:schemeClr val="tx1"/>
                </a:solidFill>
                <a:effectLst/>
                <a:latin typeface="+mn-lt"/>
                <a:ea typeface="+mn-ea"/>
                <a:cs typeface="+mn-cs"/>
              </a:rPr>
              <a:t>nach Technologie bzw. Energieträger aggregiert nach</a:t>
            </a:r>
            <a:r>
              <a:rPr lang="de-DE" sz="1200" b="1" i="0" kern="1200" baseline="0" dirty="0" smtClean="0">
                <a:solidFill>
                  <a:schemeClr val="tx1"/>
                </a:solidFill>
                <a:effectLst/>
                <a:latin typeface="+mn-lt"/>
                <a:ea typeface="+mn-ea"/>
                <a:cs typeface="+mn-cs"/>
              </a:rPr>
              <a:t> </a:t>
            </a:r>
            <a:r>
              <a:rPr lang="de-DE" sz="1200" b="1" i="0" kern="1200" dirty="0" smtClean="0">
                <a:solidFill>
                  <a:schemeClr val="tx1"/>
                </a:solidFill>
                <a:effectLst/>
                <a:latin typeface="+mn-lt"/>
                <a:ea typeface="+mn-ea"/>
                <a:cs typeface="+mn-cs"/>
              </a:rPr>
              <a:t>verschiedenen Studien. Quelle: eigene vergleichende</a:t>
            </a:r>
            <a:r>
              <a:rPr lang="de-DE" sz="1200" b="1" i="0" kern="1200" baseline="0" dirty="0" smtClean="0">
                <a:solidFill>
                  <a:schemeClr val="tx1"/>
                </a:solidFill>
                <a:effectLst/>
                <a:latin typeface="+mn-lt"/>
                <a:ea typeface="+mn-ea"/>
                <a:cs typeface="+mn-cs"/>
              </a:rPr>
              <a:t> </a:t>
            </a:r>
            <a:r>
              <a:rPr lang="de-DE" sz="1200" b="1" i="0" kern="1200" dirty="0" smtClean="0">
                <a:solidFill>
                  <a:schemeClr val="tx1"/>
                </a:solidFill>
                <a:effectLst/>
                <a:latin typeface="+mn-lt"/>
                <a:ea typeface="+mn-ea"/>
                <a:cs typeface="+mn-cs"/>
              </a:rPr>
              <a:t>Darstellung </a:t>
            </a:r>
          </a:p>
          <a:p>
            <a:r>
              <a:rPr lang="de-DE" sz="1200" kern="1200" dirty="0" smtClean="0">
                <a:solidFill>
                  <a:schemeClr val="tx1"/>
                </a:solidFill>
                <a:effectLst/>
                <a:latin typeface="+mn-lt"/>
                <a:ea typeface="+mn-ea"/>
                <a:cs typeface="+mn-cs"/>
              </a:rPr>
              <a:t>In Bezug auf die Nutzung EET liegt das minimale Potenzial</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basierend auf allen verfügbaren erneuerbaren Energieträgern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Österreich bis 2050 bei ca. 750 PJ. Das entspricht in etwa</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65  % des österreichischen Endenergieverbrauchs des Jahres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2011, wobei vor allem Biomasse, Wind und Photovoltaik einen deutlich größeren Beitrag als heute liefern können. Das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maximale Potenzial, das vor allem auf der Nutzung deutlich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größerer Mengen von Umweltwärme und Geothermie beruht,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liegt bei ca. 1 300 PJ. </a:t>
            </a:r>
          </a:p>
          <a:p>
            <a:r>
              <a:rPr lang="de-DE" sz="1200" kern="1200" dirty="0" smtClean="0">
                <a:solidFill>
                  <a:schemeClr val="tx1"/>
                </a:solidFill>
                <a:effectLst/>
                <a:latin typeface="+mn-lt"/>
                <a:ea typeface="+mn-ea"/>
                <a:cs typeface="+mn-cs"/>
              </a:rPr>
              <a:t>Die wesentlichsten Gründe für unterschiedliche Quantitäten in 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Szenarien bis 2050 sind wie folgt: Bei Biomasse ist der zentrale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Grund, ob und in welchem Ausmaß auch Biomasse aus land-</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wirtschaftlicher Nutzung berücksichtigt wird. Bei Geothermie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sind die Potenziale davon abhängig, wie vor allem die technische Machbarkeit der </a:t>
            </a:r>
            <a:r>
              <a:rPr lang="de-DE" sz="1200" kern="1200" dirty="0" err="1" smtClean="0">
                <a:solidFill>
                  <a:schemeClr val="tx1"/>
                </a:solidFill>
                <a:effectLst/>
                <a:latin typeface="+mn-lt"/>
                <a:ea typeface="+mn-ea"/>
                <a:cs typeface="+mn-cs"/>
              </a:rPr>
              <a:t>Tiefengeothermienutzung</a:t>
            </a:r>
            <a:r>
              <a:rPr lang="de-DE" sz="1200" kern="1200" dirty="0" smtClean="0">
                <a:solidFill>
                  <a:schemeClr val="tx1"/>
                </a:solidFill>
                <a:effectLst/>
                <a:latin typeface="+mn-lt"/>
                <a:ea typeface="+mn-ea"/>
                <a:cs typeface="+mn-cs"/>
              </a:rPr>
              <a:t> eingeschätzt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wird. In Bezug auf Windkraft bewirken unterschiedliche Akzeptanzniveaus für die Errichtung von Windenergieanlagen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wichtigsten Unterschiede in den Potenzialen. Ein zentraler Unterschied bei den Potenzialen der PV ist der Zugang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der Modellierung. </a:t>
            </a:r>
            <a:r>
              <a:rPr lang="de-DE" sz="1200" b="1" kern="1200" baseline="0" dirty="0" smtClean="0">
                <a:solidFill>
                  <a:schemeClr val="tx1"/>
                </a:solidFill>
                <a:effectLst/>
                <a:latin typeface="+mn-lt"/>
                <a:ea typeface="+mn-ea"/>
                <a:cs typeface="+mn-cs"/>
              </a:rPr>
              <a:t>(AAR14, B3K3, Seite 873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19</a:t>
            </a:fld>
            <a:endParaRPr lang="de-DE"/>
          </a:p>
        </p:txBody>
      </p:sp>
    </p:spTree>
    <p:extLst>
      <p:ext uri="{BB962C8B-B14F-4D97-AF65-F5344CB8AC3E}">
        <p14:creationId xmlns:p14="http://schemas.microsoft.com/office/powerpoint/2010/main" val="82291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Historische Entwicklung der Verkehrsleistung (in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Personenkilometern) nach Verkehrsmittel 1990 bis 2010 in Österreich. Quelle: Umweltbundesamt (2011b) </a:t>
            </a:r>
          </a:p>
          <a:p>
            <a:r>
              <a:rPr lang="de-DE" sz="1200" kern="1200" dirty="0" smtClean="0">
                <a:solidFill>
                  <a:schemeClr val="tx1"/>
                </a:solidFill>
                <a:effectLst/>
                <a:latin typeface="+mn-lt"/>
                <a:ea typeface="+mn-ea"/>
                <a:cs typeface="+mn-cs"/>
              </a:rPr>
              <a:t>Bei der Darstellung des Personenverkehrs wird in der Regel</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nach zurückgelegten Wegen pro Zeiteinheit (üblicherweise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Wege pro Werktag) und nach Verkehrsleistung in Personenkilometer (dem Produkt aus Weg und Distanz) unterschieden. Die Zahl der zurückgelegten Wege liegt in Österreich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im Durchschnitt bei 3,7 Wegen / Werktag.</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Zwischen 1990 und 2010 steigt die jährliche Verkehrsleistung in Personenkilometer (</a:t>
            </a:r>
            <a:r>
              <a:rPr lang="de-DE" sz="1200" kern="1200" dirty="0" err="1" smtClean="0">
                <a:solidFill>
                  <a:schemeClr val="tx1"/>
                </a:solidFill>
                <a:effectLst/>
                <a:latin typeface="+mn-lt"/>
                <a:ea typeface="+mn-ea"/>
                <a:cs typeface="+mn-cs"/>
              </a:rPr>
              <a:t>Pkm</a:t>
            </a:r>
            <a:r>
              <a:rPr lang="de-DE" sz="1200" kern="1200" dirty="0" smtClean="0">
                <a:solidFill>
                  <a:schemeClr val="tx1"/>
                </a:solidFill>
                <a:effectLst/>
                <a:latin typeface="+mn-lt"/>
                <a:ea typeface="+mn-ea"/>
                <a:cs typeface="+mn-cs"/>
              </a:rPr>
              <a:t>) von 79  Mrd.</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Pkm</a:t>
            </a:r>
            <a:r>
              <a:rPr lang="de-DE" sz="1200" kern="1200" dirty="0" smtClean="0">
                <a:solidFill>
                  <a:schemeClr val="tx1"/>
                </a:solidFill>
                <a:effectLst/>
                <a:latin typeface="+mn-lt"/>
                <a:ea typeface="+mn-ea"/>
                <a:cs typeface="+mn-cs"/>
              </a:rPr>
              <a:t> (ohne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Flugverkehr) auf insgesamt 101  Mrd.</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Pkm</a:t>
            </a:r>
            <a:r>
              <a:rPr lang="de-DE" sz="1200" kern="1200" dirty="0" smtClean="0">
                <a:solidFill>
                  <a:schemeClr val="tx1"/>
                </a:solidFill>
                <a:effectLst/>
                <a:latin typeface="+mn-lt"/>
                <a:ea typeface="+mn-ea"/>
                <a:cs typeface="+mn-cs"/>
              </a:rPr>
              <a:t> pro Jahr (ohne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Flugverkehr).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Großteil des Wachstums ist dem motorisierten Verkehr (IV und ÖV) zuzurechnen. Der nicht motorisierte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Verkehr (NMV = FußgängerInnen- und Radverkehr) nimmt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hingegen sowohl bei der Zahl der Wege als auch in den Personenkilometern etwas ab. Mit der Zunahme der Verkehrsleistung einhergehend ist, neben der Zunahme der </a:t>
            </a:r>
            <a:r>
              <a:rPr lang="de-DE" sz="1200" kern="1200" dirty="0" err="1" smtClean="0">
                <a:solidFill>
                  <a:schemeClr val="tx1"/>
                </a:solidFill>
                <a:effectLst/>
                <a:latin typeface="+mn-lt"/>
                <a:ea typeface="+mn-ea"/>
                <a:cs typeface="+mn-cs"/>
              </a:rPr>
              <a:t>EinwohnerInnen</a:t>
            </a:r>
            <a:r>
              <a:rPr lang="de-DE" sz="1200" kern="1200" dirty="0" smtClean="0">
                <a:solidFill>
                  <a:schemeClr val="tx1"/>
                </a:solidFill>
                <a:effectLst/>
                <a:latin typeface="+mn-lt"/>
                <a:ea typeface="+mn-ea"/>
                <a:cs typeface="+mn-cs"/>
              </a:rPr>
              <a:t> in Österreich, auch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eine Zunahme der „Systemgeschwindigkeit“, d. h. der Durchschnittsgeschwindigkeit aller Verkehrsmittel fest zu stellen.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Daher ist auch nur eine unwesentliche Veränderung der durchschnittlichen werktäglichen Mobilitätszeit in der historischen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Entwicklung zu beobachten. Jüngst kann jedoch eine tendenziell geringe Zunahme der durchschnittlichen, werktäglichen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Mobilitätszeit beobachtet werden. </a:t>
            </a:r>
            <a:r>
              <a:rPr lang="de-DE" sz="1200" b="1" kern="1200" baseline="0" dirty="0" smtClean="0">
                <a:solidFill>
                  <a:schemeClr val="tx1"/>
                </a:solidFill>
                <a:effectLst/>
                <a:latin typeface="+mn-lt"/>
                <a:ea typeface="+mn-ea"/>
                <a:cs typeface="+mn-cs"/>
              </a:rPr>
              <a:t>(AAR14, B3K3, Seite 896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22</a:t>
            </a:fld>
            <a:endParaRPr lang="de-DE"/>
          </a:p>
        </p:txBody>
      </p:sp>
    </p:spTree>
    <p:extLst>
      <p:ext uri="{BB962C8B-B14F-4D97-AF65-F5344CB8AC3E}">
        <p14:creationId xmlns:p14="http://schemas.microsoft.com/office/powerpoint/2010/main" val="1995940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Historische Entwicklung der Verkehrsleistung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(Tonnenkilometer) nach Verkehrsmittel 1950 bis 2010 in Österreich.</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Quelle: Umweltbundesamt (2011b)</a:t>
            </a:r>
          </a:p>
          <a:p>
            <a:r>
              <a:rPr lang="de-DE" sz="1200" kern="1200" dirty="0" smtClean="0">
                <a:solidFill>
                  <a:schemeClr val="tx1"/>
                </a:solidFill>
                <a:effectLst/>
                <a:latin typeface="+mn-lt"/>
                <a:ea typeface="+mn-ea"/>
                <a:cs typeface="+mn-cs"/>
              </a:rPr>
              <a:t>Ebenso wie beim Personenverkehr wird im Güterverkehr nach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Aufkommen, ausgedrückt in transportierter Masse in Tonnen,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und der Verkehrsleistung nach Tonnenkilometer, dem Produkt aus Masse und Distanz, unterschieden.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transportierte Masse weist ein weniger starkes Wachstum auf als die Verkehrsleistung, d. h. die Güter werden zunehmend über größere Distanzen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transportiert. Dabei ist auch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 berücksichtigen, dass knapp die Hälfte der Güter der Gütergruppe der Baustoffe / Baumaterialien zuzuordnen ist, die in der Regel nur über kurze Distanzen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transportiert werden.</a:t>
            </a:r>
          </a:p>
          <a:p>
            <a:r>
              <a:rPr lang="de-DE" sz="1200" kern="1200" dirty="0" smtClean="0">
                <a:solidFill>
                  <a:schemeClr val="tx1"/>
                </a:solidFill>
                <a:effectLst/>
                <a:latin typeface="+mn-lt"/>
                <a:ea typeface="+mn-ea"/>
                <a:cs typeface="+mn-cs"/>
              </a:rPr>
              <a:t>Zwischen 1990 und 2010 steigt die jährliche Verkehrsleistung von 32 Mrd. </a:t>
            </a:r>
            <a:r>
              <a:rPr lang="de-DE" sz="1200" kern="1200" dirty="0" err="1" smtClean="0">
                <a:solidFill>
                  <a:schemeClr val="tx1"/>
                </a:solidFill>
                <a:effectLst/>
                <a:latin typeface="+mn-lt"/>
                <a:ea typeface="+mn-ea"/>
                <a:cs typeface="+mn-cs"/>
              </a:rPr>
              <a:t>tkm</a:t>
            </a:r>
            <a:r>
              <a:rPr lang="de-DE" sz="1200" kern="1200" dirty="0" smtClean="0">
                <a:solidFill>
                  <a:schemeClr val="tx1"/>
                </a:solidFill>
                <a:effectLst/>
                <a:latin typeface="+mn-lt"/>
                <a:ea typeface="+mn-ea"/>
                <a:cs typeface="+mn-cs"/>
              </a:rPr>
              <a:t> auf insgesamt 61 Mrd.</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tkm</a:t>
            </a:r>
            <a:r>
              <a:rPr lang="de-DE" sz="1200" kern="1200" dirty="0" smtClean="0">
                <a:solidFill>
                  <a:schemeClr val="tx1"/>
                </a:solidFill>
                <a:effectLst/>
                <a:latin typeface="+mn-lt"/>
                <a:ea typeface="+mn-ea"/>
                <a:cs typeface="+mn-cs"/>
              </a:rPr>
              <a:t> pro Jahr an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(vgl. Abbildung 3.28); damit ist diese deutlich stärker ausgeprägt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als das Wachstum des Personenverkehrs im gleichen Zeitraum.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 wesentlicher Treiber im Güterverkehr ist die wirtschaftliche Entwicklung (ausgedrückt im BIP); die Verkehrsleistung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im Güterverkehr entwickelt sich nahezu parallel zum BIP, wobei der Güterverkehr in den vergangenen Jahrzehnten selbst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im Vergleich zum BIP überproportional zugenommen hat.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B3K3, Seite 898)</a:t>
            </a:r>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9BC39545-3DE9-4D46-9C56-3010817E2D96}" type="slidenum">
              <a:rPr lang="de-DE" smtClean="0"/>
              <a:t>23</a:t>
            </a:fld>
            <a:endParaRPr lang="de-DE"/>
          </a:p>
        </p:txBody>
      </p:sp>
    </p:spTree>
    <p:extLst>
      <p:ext uri="{BB962C8B-B14F-4D97-AF65-F5344CB8AC3E}">
        <p14:creationId xmlns:p14="http://schemas.microsoft.com/office/powerpoint/2010/main" val="2356557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S PGothic" pitchFamily="34" charset="-128"/>
                <a:cs typeface="+mn-cs"/>
              </a:rPr>
              <a:t>Typische direkte CO2-Emissionen pro Passagierkilometer und pro Tonnenkilometer für Fracht und für die Hauptverkehrsträger, wenn fossile Brennstoffe benutzt werden, und thermische Stromerzeugung für den Eisenbahnverkehr benutzt wird. Quelle: IPCC</a:t>
            </a:r>
            <a:r>
              <a:rPr lang="de-AT" sz="1200" b="1" kern="1200" baseline="0" dirty="0" smtClean="0">
                <a:solidFill>
                  <a:schemeClr val="tx1"/>
                </a:solidFill>
                <a:effectLst/>
                <a:latin typeface="+mn-lt"/>
                <a:ea typeface="MS PGothic" pitchFamily="34" charset="-128"/>
                <a:cs typeface="+mn-cs"/>
              </a:rPr>
              <a:t> </a:t>
            </a:r>
            <a:r>
              <a:rPr lang="de-AT" sz="1200" b="1" kern="1200" dirty="0" smtClean="0">
                <a:solidFill>
                  <a:schemeClr val="tx1"/>
                </a:solidFill>
                <a:effectLst/>
                <a:latin typeface="+mn-lt"/>
                <a:ea typeface="MS PGothic" pitchFamily="34" charset="-128"/>
                <a:cs typeface="+mn-cs"/>
              </a:rPr>
              <a:t>(2014)</a:t>
            </a:r>
          </a:p>
          <a:p>
            <a:pPr marL="0" marR="0" indent="0" algn="l" defTabSz="457200" rtl="0" eaLnBrk="0" fontAlgn="base" latinLnBrk="0" hangingPunct="0">
              <a:lnSpc>
                <a:spcPct val="100000"/>
              </a:lnSpc>
              <a:spcBef>
                <a:spcPct val="30000"/>
              </a:spcBef>
              <a:spcAft>
                <a:spcPct val="0"/>
              </a:spcAft>
              <a:buClrTx/>
              <a:buSzTx/>
              <a:buFontTx/>
              <a:buNone/>
              <a:tabLst/>
              <a:defRPr/>
            </a:pPr>
            <a:r>
              <a:rPr lang="de-AT" sz="1200" kern="1200" dirty="0" smtClean="0">
                <a:solidFill>
                  <a:schemeClr val="tx1"/>
                </a:solidFill>
                <a:effectLst/>
                <a:latin typeface="+mn-lt"/>
                <a:ea typeface="MS PGothic" pitchFamily="34" charset="-128"/>
                <a:cs typeface="+mn-cs"/>
              </a:rPr>
              <a:t>Substantielle Reduktionen der THG-Emissionen im</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Verkehrsbereich verlangen ein abgestimmtes Portfolio</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politischer Maßnahmen,</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welche neben der Verkehrsvermeidung (Reduktion der</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zurückgelegten Distanz), den Umstieg</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auf effiziente Verkehrsträger (öffentlicher Verkehr) sowie den</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Einsatz von „Zero-Emission“-Fahrzeugen und regenerativer</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Energie beinhalten (Abbildung S.3.7). Zentraler Aspekt sind</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geeignete ökonomische Rahmenbedingungen, also neue Preis-</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(für den motorisierten Individualverkehr) und Tarifsysteme</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(für den öffentlichen Verkehr) als Anreiz zum Umstieg vom</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motorisierten Individualverkehr auf öffentlichen Verkehr und</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auf Zero-Emission-Fahrzeuge.</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Raumplanungsmaßnahmen können zur Reduktion der</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Fahrzeugkilometer (Personen- und Güterkilometer) im Verkehr beitragen, indem sie es ermöglichen, die menschlichen</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Grundbedürfnisse (Wohnen, Arbeiten, Bildung, Erholung,</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Gemeinschaft) und wirtschaftlichen</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Austauschprozesse in geringerer räumlicher Distanz zu erfüllen. Mehr Effizienz im Autoverkehr wird auch mittels höherer Besetzungsgrade (Fahrgemeinschaften, weniger Leerfahrten,</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weniger Parksuchverkehr</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etc.) erreicht. Die Reduktion fossiler Energie setzt Verbrennungsmotoren</a:t>
            </a:r>
            <a:r>
              <a:rPr lang="de-AT" sz="1200" kern="1200" baseline="0" dirty="0" smtClean="0">
                <a:solidFill>
                  <a:schemeClr val="tx1"/>
                </a:solidFill>
                <a:effectLst/>
                <a:latin typeface="+mn-lt"/>
                <a:ea typeface="MS PGothic" pitchFamily="34" charset="-128"/>
                <a:cs typeface="+mn-cs"/>
              </a:rPr>
              <a:t> </a:t>
            </a:r>
            <a:r>
              <a:rPr lang="de-AT" sz="1200" kern="1200" dirty="0" smtClean="0">
                <a:solidFill>
                  <a:schemeClr val="tx1"/>
                </a:solidFill>
                <a:effectLst/>
                <a:latin typeface="+mn-lt"/>
                <a:ea typeface="MS PGothic" pitchFamily="34" charset="-128"/>
                <a:cs typeface="+mn-cs"/>
              </a:rPr>
              <a:t>mit geringerem Verbrauch voraus oder Maßnahmen, die Fahrzeuge fördern, welche einen geringeren CO2-Austoss aufweisen.</a:t>
            </a:r>
            <a:r>
              <a:rPr lang="de-AT" sz="1200" kern="1200" baseline="0" dirty="0" smtClean="0">
                <a:solidFill>
                  <a:schemeClr val="tx1"/>
                </a:solidFill>
                <a:effectLst/>
                <a:latin typeface="+mn-lt"/>
                <a:ea typeface="MS PGothic" pitchFamily="34" charset="-128"/>
                <a:cs typeface="+mn-cs"/>
              </a:rPr>
              <a:t> </a:t>
            </a:r>
            <a:r>
              <a:rPr lang="de-DE" altLang="de-DE" b="1" smtClean="0"/>
              <a:t>(AAR14,</a:t>
            </a:r>
            <a:r>
              <a:rPr lang="de-DE" altLang="de-DE" b="1" baseline="0" smtClean="0"/>
              <a:t> Synthese</a:t>
            </a:r>
            <a:r>
              <a:rPr lang="de-DE" altLang="de-DE" b="1" smtClean="0"/>
              <a:t>, Seite 114)</a:t>
            </a:r>
            <a:endParaRPr lang="de-DE" altLang="de-DE"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24</a:t>
            </a:fld>
            <a:endParaRPr lang="de-DE"/>
          </a:p>
        </p:txBody>
      </p:sp>
    </p:spTree>
    <p:extLst>
      <p:ext uri="{BB962C8B-B14F-4D97-AF65-F5344CB8AC3E}">
        <p14:creationId xmlns:p14="http://schemas.microsoft.com/office/powerpoint/2010/main" val="1677260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Geschätzter Anteil der Tourismusaktivitäten an CO2 Emissionen und Strahlungsantrieb des Tourismus (inklusive Tagestourismus), 2005. Adaptiert von UNWTO-UNEP-WMO (2008)</a:t>
            </a:r>
          </a:p>
          <a:p>
            <a:r>
              <a:rPr lang="de-DE" sz="1200" kern="1200" dirty="0" smtClean="0">
                <a:solidFill>
                  <a:schemeClr val="tx1"/>
                </a:solidFill>
                <a:effectLst/>
                <a:latin typeface="+mn-lt"/>
                <a:ea typeface="+mn-ea"/>
                <a:cs typeface="+mn-cs"/>
              </a:rPr>
              <a:t>In ihrem „Business-As-</a:t>
            </a:r>
            <a:r>
              <a:rPr lang="de-DE" sz="1200" kern="1200" dirty="0" err="1" smtClean="0">
                <a:solidFill>
                  <a:schemeClr val="tx1"/>
                </a:solidFill>
                <a:effectLst/>
                <a:latin typeface="+mn-lt"/>
                <a:ea typeface="+mn-ea"/>
                <a:cs typeface="+mn-cs"/>
              </a:rPr>
              <a:t>Usual</a:t>
            </a:r>
            <a:r>
              <a:rPr lang="de-DE" sz="1200" kern="1200" dirty="0" smtClean="0">
                <a:solidFill>
                  <a:schemeClr val="tx1"/>
                </a:solidFill>
                <a:effectLst/>
                <a:latin typeface="+mn-lt"/>
                <a:ea typeface="+mn-ea"/>
                <a:cs typeface="+mn-cs"/>
              </a:rPr>
              <a:t>“-Szenario, das von einer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weiter steigenden Tourismusnachfrage, einem weiteren Anwachsen der Fernreisen und einer Fortsetzung des Trends zu</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häufigeren und dafür kürzeren Urlauben ausgeht, erwartet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UNWTO-UNEP-WMO</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(2008) im Falle des Ausbleibens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umfassender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Minderungsbemühungen bis 2035 eine Steigerung der globalen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-Emissionen des Tourismussektors im Ausmaß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161  % gegenüber dem Basisjahr 2005. In Hinblick auf das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erwartete dynamische Wachstum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Tourismusaktivitäten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scheint eine Reduktion der Emissionen unter das Niveau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2005 nur durch eine Kombination unterschiedlicher Minderungsmaßnahmen – Steigerung der Energieeffizienz in allen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Bereichen bei gleichzeitiger Senkung des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Energieverbrauchs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durch Änderungen des Modal Split (d. h. der Verkehrsmittelwahl) im Transportbereich und einer Verlagerung zu kürzeren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Reisedistanzen sowie längeren durchschnittlichen Aufenthaltsdauern – möglich.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B3K4, Seite 956)</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27</a:t>
            </a:fld>
            <a:endParaRPr lang="de-DE"/>
          </a:p>
        </p:txBody>
      </p:sp>
    </p:spTree>
    <p:extLst>
      <p:ext uri="{BB962C8B-B14F-4D97-AF65-F5344CB8AC3E}">
        <p14:creationId xmlns:p14="http://schemas.microsoft.com/office/powerpoint/2010/main" val="15229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Akzeptanz von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erneuerbaren Energieträgern in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Bezug auf die Landschaft. Quelle:</a:t>
            </a:r>
            <a:r>
              <a:rPr lang="de-DE" sz="1200" b="1" kern="1200" baseline="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Pröbstl</a:t>
            </a:r>
            <a:r>
              <a:rPr lang="de-DE" sz="1200" b="1" kern="1200" dirty="0" smtClean="0">
                <a:solidFill>
                  <a:schemeClr val="tx1"/>
                </a:solidFill>
                <a:effectLst/>
                <a:latin typeface="+mn-lt"/>
                <a:ea typeface="+mn-ea"/>
                <a:cs typeface="+mn-cs"/>
              </a:rPr>
              <a:t> et al. (2011a)</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Differenzierte Studien in vier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Skigebieten in Österreich (Skilifte Lech am Arlberg, </a:t>
            </a:r>
            <a:r>
              <a:rPr lang="de-DE" sz="1200" kern="1200" dirty="0" err="1" smtClean="0">
                <a:solidFill>
                  <a:schemeClr val="tx1"/>
                </a:solidFill>
                <a:effectLst/>
                <a:latin typeface="+mn-lt"/>
                <a:ea typeface="+mn-ea"/>
                <a:cs typeface="+mn-cs"/>
              </a:rPr>
              <a:t>Planaibahnen</a:t>
            </a:r>
            <a:r>
              <a:rPr lang="de-DE" sz="1200" kern="1200" dirty="0" smtClean="0">
                <a:solidFill>
                  <a:schemeClr val="tx1"/>
                </a:solidFill>
                <a:effectLst/>
                <a:latin typeface="+mn-lt"/>
                <a:ea typeface="+mn-ea"/>
                <a:cs typeface="+mn-cs"/>
              </a:rPr>
              <a:t> in Schladming, </a:t>
            </a:r>
            <a:r>
              <a:rPr lang="de-DE" sz="1200" kern="1200" dirty="0" err="1" smtClean="0">
                <a:solidFill>
                  <a:schemeClr val="tx1"/>
                </a:solidFill>
                <a:effectLst/>
                <a:latin typeface="+mn-lt"/>
                <a:ea typeface="+mn-ea"/>
                <a:cs typeface="+mn-cs"/>
              </a:rPr>
              <a:t>Schmittenhöhebahn</a:t>
            </a:r>
            <a:r>
              <a:rPr lang="de-DE" sz="1200" kern="1200" dirty="0" smtClean="0">
                <a:solidFill>
                  <a:schemeClr val="tx1"/>
                </a:solidFill>
                <a:effectLst/>
                <a:latin typeface="+mn-lt"/>
                <a:ea typeface="+mn-ea"/>
                <a:cs typeface="+mn-cs"/>
              </a:rPr>
              <a:t> in Zell am See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und Silvretta Nova) zeigen eine geringe Akzeptanz von großen, freistehenden Windkraftanlagen in alpinen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Tourismusgebieten im Sommer und Winter (</a:t>
            </a:r>
            <a:r>
              <a:rPr lang="de-DE" sz="1200" kern="1200" dirty="0" err="1" smtClean="0">
                <a:solidFill>
                  <a:schemeClr val="tx1"/>
                </a:solidFill>
                <a:effectLst/>
                <a:latin typeface="+mn-lt"/>
                <a:ea typeface="+mn-ea"/>
                <a:cs typeface="+mn-cs"/>
              </a:rPr>
              <a:t>Pröbstl</a:t>
            </a:r>
            <a:r>
              <a:rPr lang="de-DE" sz="1200" kern="1200" dirty="0" smtClean="0">
                <a:solidFill>
                  <a:schemeClr val="tx1"/>
                </a:solidFill>
                <a:effectLst/>
                <a:latin typeface="+mn-lt"/>
                <a:ea typeface="+mn-ea"/>
                <a:cs typeface="+mn-cs"/>
              </a:rPr>
              <a:t> et al., 2011a). An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bestehende Infrastruktur angepasste und in die Landschaft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schonend eingebundene Anlagen, wie z. B. kleine Biomasseanlagen oder die energetische Nutzung einer </a:t>
            </a:r>
            <a:r>
              <a:rPr lang="de-DE" sz="1200" kern="1200" dirty="0" err="1" smtClean="0">
                <a:solidFill>
                  <a:schemeClr val="tx1"/>
                </a:solidFill>
                <a:effectLst/>
                <a:latin typeface="+mn-lt"/>
                <a:ea typeface="+mn-ea"/>
                <a:cs typeface="+mn-cs"/>
              </a:rPr>
              <a:t>Beschneiungsanlage</a:t>
            </a:r>
            <a:r>
              <a:rPr lang="de-DE" sz="1200" kern="1200" dirty="0" smtClean="0">
                <a:solidFill>
                  <a:schemeClr val="tx1"/>
                </a:solidFill>
                <a:effectLst/>
                <a:latin typeface="+mn-lt"/>
                <a:ea typeface="+mn-ea"/>
                <a:cs typeface="+mn-cs"/>
              </a:rPr>
              <a: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werden von </a:t>
            </a:r>
            <a:r>
              <a:rPr lang="de-DE" sz="1200" kern="1200" dirty="0" err="1" smtClean="0">
                <a:solidFill>
                  <a:schemeClr val="tx1"/>
                </a:solidFill>
                <a:effectLst/>
                <a:latin typeface="+mn-lt"/>
                <a:ea typeface="+mn-ea"/>
                <a:cs typeface="+mn-cs"/>
              </a:rPr>
              <a:t>TouristInnen</a:t>
            </a:r>
            <a:r>
              <a:rPr lang="de-DE" sz="1200" kern="1200" dirty="0" smtClean="0">
                <a:solidFill>
                  <a:schemeClr val="tx1"/>
                </a:solidFill>
                <a:effectLst/>
                <a:latin typeface="+mn-lt"/>
                <a:ea typeface="+mn-ea"/>
                <a:cs typeface="+mn-cs"/>
              </a:rPr>
              <a:t> im alpinen Bereich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hingegen deutlich besser bewertet (siehe Abbildung  4.5).</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Dies ist deshalb wichtig, da die landschaftliche Schönheit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für die Stärkung einer multi-saisonalen Tourismuswirtschaft – als wichtige Anpassungsstrategie im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alpinen Bereich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 ein besonders wichtiges Kriterium für die Destinationswahl ist.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B3K4, Seite 961)</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28</a:t>
            </a:fld>
            <a:endParaRPr lang="de-DE"/>
          </a:p>
        </p:txBody>
      </p:sp>
    </p:spTree>
    <p:extLst>
      <p:ext uri="{BB962C8B-B14F-4D97-AF65-F5344CB8AC3E}">
        <p14:creationId xmlns:p14="http://schemas.microsoft.com/office/powerpoint/2010/main" val="208488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Vulnerabilitätskarte: Verletzlichkeit von Wegabschnitten im Gebiet Großglockner-</a:t>
            </a:r>
            <a:r>
              <a:rPr lang="de-DE" sz="1200" b="1" kern="1200" dirty="0" err="1" smtClean="0">
                <a:solidFill>
                  <a:schemeClr val="tx1"/>
                </a:solidFill>
                <a:effectLst/>
                <a:latin typeface="+mn-lt"/>
                <a:ea typeface="+mn-ea"/>
                <a:cs typeface="+mn-cs"/>
              </a:rPr>
              <a:t>Pasterze</a:t>
            </a:r>
            <a:r>
              <a:rPr lang="de-DE" sz="1200" b="1" kern="1200" dirty="0" smtClean="0">
                <a:solidFill>
                  <a:schemeClr val="tx1"/>
                </a:solidFill>
                <a:effectLst/>
                <a:latin typeface="+mn-lt"/>
                <a:ea typeface="+mn-ea"/>
                <a:cs typeface="+mn-cs"/>
              </a:rPr>
              <a:t> für ein Szenario 2030. Quelle: Lieb</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et al. (2010)</a:t>
            </a:r>
          </a:p>
          <a:p>
            <a:r>
              <a:rPr lang="de-DE" sz="1200" kern="1200" dirty="0" smtClean="0">
                <a:solidFill>
                  <a:schemeClr val="tx1"/>
                </a:solidFill>
                <a:effectLst/>
                <a:latin typeface="+mn-lt"/>
                <a:ea typeface="+mn-ea"/>
                <a:cs typeface="+mn-cs"/>
              </a:rPr>
              <a:t>Im Zusammenhang mit dem Klimawandel und dem Rückgang von Permafrost entstehen in den Hochlagen </a:t>
            </a:r>
            <a:r>
              <a:rPr lang="de-DE" sz="1200" kern="1200" dirty="0" err="1" smtClean="0">
                <a:solidFill>
                  <a:schemeClr val="tx1"/>
                </a:solidFill>
                <a:effectLst/>
                <a:latin typeface="+mn-lt"/>
                <a:ea typeface="+mn-ea"/>
                <a:cs typeface="+mn-cs"/>
              </a:rPr>
              <a:t>direktebGefährdungen</a:t>
            </a:r>
            <a:r>
              <a:rPr lang="de-DE" sz="1200" kern="1200" dirty="0" smtClean="0">
                <a:solidFill>
                  <a:schemeClr val="tx1"/>
                </a:solidFill>
                <a:effectLst/>
                <a:latin typeface="+mn-lt"/>
                <a:ea typeface="+mn-ea"/>
                <a:cs typeface="+mn-cs"/>
              </a:rPr>
              <a:t> und Einschränkungen für den Bergtourismus. Infolge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eines ausgedehnten Rückzugs der Gletscherzungen oder eines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vollständigen Abschmelzens von Gletschern führen klassische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Hochtouren- und Gebirgswanderwege heute bereits teilweise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über Moränenschutt und zum Teil schwer begehbare Gletscherschliffe. Gemäß Untersuchungen in Österreich und der Schweiz ist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knapp die Hälfte der</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BergbesucherInnen</a:t>
            </a:r>
            <a:r>
              <a:rPr lang="de-DE" sz="1200" kern="1200" dirty="0" smtClean="0">
                <a:solidFill>
                  <a:schemeClr val="tx1"/>
                </a:solidFill>
                <a:effectLst/>
                <a:latin typeface="+mn-lt"/>
                <a:ea typeface="+mn-ea"/>
                <a:cs typeface="+mn-cs"/>
              </a:rPr>
              <a:t> im Hinblick auf alpine Gefahren sehr unsicher. Häufig auftretende Fälle von Steinschlag führen bei dieser erholungsorientierten Zielgruppe mit höheren Ansprüchen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 die Infrastruktur sehr rasch zu Abwanderungen. Dies ist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umso mehr zu beachten, als es sich überwiegend um regelmäßige </a:t>
            </a:r>
            <a:r>
              <a:rPr lang="de-DE" sz="1200" kern="1200" dirty="0" err="1" smtClean="0">
                <a:solidFill>
                  <a:schemeClr val="tx1"/>
                </a:solidFill>
                <a:effectLst/>
                <a:latin typeface="+mn-lt"/>
                <a:ea typeface="+mn-ea"/>
                <a:cs typeface="+mn-cs"/>
              </a:rPr>
              <a:t>BesucherInnen</a:t>
            </a:r>
            <a:r>
              <a:rPr lang="de-DE" sz="1200" kern="1200" dirty="0" smtClean="0">
                <a:solidFill>
                  <a:schemeClr val="tx1"/>
                </a:solidFill>
                <a:effectLst/>
                <a:latin typeface="+mn-lt"/>
                <a:ea typeface="+mn-ea"/>
                <a:cs typeface="+mn-cs"/>
              </a:rPr>
              <a:t> der Bergwelt handelt und diese wichtige touristische Zielgruppe ganzjährig zur Wertschöpfung durch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Übernachtung beiträgt. Die andere Hälfte der </a:t>
            </a:r>
            <a:r>
              <a:rPr lang="de-DE" sz="1200" kern="1200" dirty="0" err="1" smtClean="0">
                <a:solidFill>
                  <a:schemeClr val="tx1"/>
                </a:solidFill>
                <a:effectLst/>
                <a:latin typeface="+mn-lt"/>
                <a:ea typeface="+mn-ea"/>
                <a:cs typeface="+mn-cs"/>
              </a:rPr>
              <a:t>BergtouristInnen</a:t>
            </a:r>
            <a:r>
              <a:rPr lang="de-DE" sz="1200" kern="1200" dirty="0" smtClean="0">
                <a:solidFill>
                  <a:schemeClr val="tx1"/>
                </a:solidFill>
                <a:effectLst/>
                <a:latin typeface="+mn-lt"/>
                <a:ea typeface="+mn-ea"/>
                <a:cs typeface="+mn-cs"/>
              </a:rPr>
              <a:t> ist deutlich mehr an naturbelassener Bergwelt interessiert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und risikobewusster. Da sie mit Risiken umgehen kann, ist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diese Gruppe den Bergen auch bei ungünstigen Bedingungen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weiterhin „treu“.</a:t>
            </a:r>
          </a:p>
          <a:p>
            <a:r>
              <a:rPr lang="de-DE" sz="1200" kern="1200" dirty="0" smtClean="0">
                <a:solidFill>
                  <a:schemeClr val="tx1"/>
                </a:solidFill>
                <a:effectLst/>
                <a:latin typeface="+mn-lt"/>
                <a:ea typeface="+mn-ea"/>
                <a:cs typeface="+mn-cs"/>
              </a:rPr>
              <a:t>Im Rahmen des </a:t>
            </a:r>
            <a:r>
              <a:rPr lang="de-DE" sz="1200" kern="1200" dirty="0" err="1" smtClean="0">
                <a:solidFill>
                  <a:schemeClr val="tx1"/>
                </a:solidFill>
                <a:effectLst/>
                <a:latin typeface="+mn-lt"/>
                <a:ea typeface="+mn-ea"/>
                <a:cs typeface="+mn-cs"/>
              </a:rPr>
              <a:t>StartClim</a:t>
            </a:r>
            <a:r>
              <a:rPr lang="de-DE" sz="1200" kern="1200" dirty="0" smtClean="0">
                <a:solidFill>
                  <a:schemeClr val="tx1"/>
                </a:solidFill>
                <a:effectLst/>
                <a:latin typeface="+mn-lt"/>
                <a:ea typeface="+mn-ea"/>
                <a:cs typeface="+mn-cs"/>
              </a:rPr>
              <a:t>-Projekts „</a:t>
            </a:r>
            <a:r>
              <a:rPr lang="de-DE" sz="1200" kern="1200" dirty="0" err="1" smtClean="0">
                <a:solidFill>
                  <a:schemeClr val="tx1"/>
                </a:solidFill>
                <a:effectLst/>
                <a:latin typeface="+mn-lt"/>
                <a:ea typeface="+mn-ea"/>
                <a:cs typeface="+mn-cs"/>
              </a:rPr>
              <a:t>AlpinRiskGP</a:t>
            </a:r>
            <a:r>
              <a:rPr lang="de-DE" sz="1200" kern="1200" dirty="0" smtClean="0">
                <a:solidFill>
                  <a:schemeClr val="tx1"/>
                </a:solidFill>
                <a:effectLst/>
                <a:latin typeface="+mn-lt"/>
                <a:ea typeface="+mn-ea"/>
                <a:cs typeface="+mn-cs"/>
              </a:rPr>
              <a: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wurde dementsprechend ein Werkzeug entwickelt, 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Gefahrenstellen für sturz- und flächenhafte Abtragungsprozesse durch Gletscherschwund und auftauenden Permafrost auf</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alpinen (markierten)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hochalpinen (</a:t>
            </a:r>
            <a:r>
              <a:rPr lang="de-DE" sz="1200" kern="1200" dirty="0" err="1" smtClean="0">
                <a:solidFill>
                  <a:schemeClr val="tx1"/>
                </a:solidFill>
                <a:effectLst/>
                <a:latin typeface="+mn-lt"/>
                <a:ea typeface="+mn-ea"/>
                <a:cs typeface="+mn-cs"/>
              </a:rPr>
              <a:t>unmarkierten</a:t>
            </a:r>
            <a:r>
              <a:rPr lang="de-DE" sz="1200" kern="1200" dirty="0" smtClean="0">
                <a:solidFill>
                  <a:schemeClr val="tx1"/>
                </a:solidFill>
                <a:effectLst/>
                <a:latin typeface="+mn-lt"/>
                <a:ea typeface="+mn-ea"/>
                <a:cs typeface="+mn-cs"/>
              </a:rPr>
              <a:t>) Bergwegen und Routen zu identifizieren (siehe Abbildung  4.6).</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Damit wird die Implementierung gezielter Maßnahmen, wie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das Auflassen oder die Neuanlage von Wegen oder die Einrichtung eines Wege-Informationssystems, erleichtert.</a:t>
            </a:r>
            <a:r>
              <a:rPr lang="de-DE" sz="1200"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B3K4, Seite 965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29</a:t>
            </a:fld>
            <a:endParaRPr lang="de-DE"/>
          </a:p>
        </p:txBody>
      </p:sp>
    </p:spTree>
    <p:extLst>
      <p:ext uri="{BB962C8B-B14F-4D97-AF65-F5344CB8AC3E}">
        <p14:creationId xmlns:p14="http://schemas.microsoft.com/office/powerpoint/2010/main" val="1920340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CO</a:t>
            </a:r>
            <a:r>
              <a:rPr lang="de-DE" sz="1200" b="1" kern="1200" baseline="-25000" dirty="0" smtClean="0">
                <a:solidFill>
                  <a:schemeClr val="tx1"/>
                </a:solidFill>
                <a:effectLst/>
                <a:latin typeface="+mn-lt"/>
                <a:ea typeface="+mn-ea"/>
                <a:cs typeface="+mn-cs"/>
              </a:rPr>
              <a:t>2</a:t>
            </a:r>
            <a:r>
              <a:rPr lang="de-DE" sz="1200" b="1" kern="1200" dirty="0" smtClean="0">
                <a:solidFill>
                  <a:schemeClr val="tx1"/>
                </a:solidFill>
                <a:effectLst/>
                <a:latin typeface="+mn-lt"/>
                <a:ea typeface="+mn-ea"/>
                <a:cs typeface="+mn-cs"/>
              </a:rPr>
              <a:t>-Ströme im Güterhandel aus bzw. nach Österreich, nach Weltregionen. Quelle: Munoz und Steininger (2010)</a:t>
            </a:r>
          </a:p>
          <a:p>
            <a:r>
              <a:rPr lang="de-DE" sz="1200" kern="1200" dirty="0" smtClean="0">
                <a:solidFill>
                  <a:schemeClr val="tx1"/>
                </a:solidFill>
                <a:effectLst/>
                <a:latin typeface="+mn-lt"/>
                <a:ea typeface="+mn-ea"/>
                <a:cs typeface="+mn-cs"/>
              </a:rPr>
              <a:t>Im Rahmen der Richtlinie der United </a:t>
            </a:r>
            <a:r>
              <a:rPr lang="de-DE" sz="1200" kern="1200" dirty="0" err="1" smtClean="0">
                <a:solidFill>
                  <a:schemeClr val="tx1"/>
                </a:solidFill>
                <a:effectLst/>
                <a:latin typeface="+mn-lt"/>
                <a:ea typeface="+mn-ea"/>
                <a:cs typeface="+mn-cs"/>
              </a:rPr>
              <a:t>Nations</a:t>
            </a:r>
            <a:r>
              <a:rPr lang="de-DE" sz="1200" kern="1200" dirty="0" smtClean="0">
                <a:solidFill>
                  <a:schemeClr val="tx1"/>
                </a:solidFill>
                <a:effectLst/>
                <a:latin typeface="+mn-lt"/>
                <a:ea typeface="+mn-ea"/>
                <a:cs typeface="+mn-cs"/>
              </a:rPr>
              <a:t> Framework</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Convention</a:t>
            </a:r>
            <a:r>
              <a:rPr lang="de-DE" sz="1200" kern="1200" dirty="0" smtClean="0">
                <a:solidFill>
                  <a:schemeClr val="tx1"/>
                </a:solidFill>
                <a:effectLst/>
                <a:latin typeface="+mn-lt"/>
                <a:ea typeface="+mn-ea"/>
                <a:cs typeface="+mn-cs"/>
              </a:rPr>
              <a:t> on </a:t>
            </a:r>
            <a:r>
              <a:rPr lang="de-DE" sz="1200" kern="1200" dirty="0" err="1" smtClean="0">
                <a:solidFill>
                  <a:schemeClr val="tx1"/>
                </a:solidFill>
                <a:effectLst/>
                <a:latin typeface="+mn-lt"/>
                <a:ea typeface="+mn-ea"/>
                <a:cs typeface="+mn-cs"/>
              </a:rPr>
              <a:t>Climate</a:t>
            </a:r>
            <a:r>
              <a:rPr lang="de-DE" sz="1200" kern="1200" dirty="0" smtClean="0">
                <a:solidFill>
                  <a:schemeClr val="tx1"/>
                </a:solidFill>
                <a:effectLst/>
                <a:latin typeface="+mn-lt"/>
                <a:ea typeface="+mn-ea"/>
                <a:cs typeface="+mn-cs"/>
              </a:rPr>
              <a:t> Change (UNFCCC) werden alle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Emissionen jenem Land zugerechnet, innerhalb dessen Grenzen sie ausgestoßen werden (Territorialprinzip, produktionsbasierte Zurechnung).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jüngerer Zeit wird zunehmend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alternative Möglichkeit zu dieser Zurechnung diskutiert. Sie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besteht darin, Österreich (bzw. jedwedem anderen Land) alle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jene Emissionen zuzurechnen, die – egal wo – auf unserem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Planeten entstehen, sofern sie durch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Produktionsprozesse,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aus denen Güter entstehen, die dann letztlich in Österreich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verbraucht werden (konsumbasierte Zurechnung), ausgelöst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werden. Geht man von den Emissionen nach produktionsbasierter Zurechnung aus, sind von diesen all jene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Emissionen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abzuziehen, die in der Produktion von Gütern (z. B. Stahl)</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Österreich entstehen, die letztlich ins Ausland exportiert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werden, und umgekehrt jene Emissionen hinzuzuzählen,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anderen Ländern (z. B. in China) bei der Produktion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Gütern (z.B. Mobiltelefone), die dann in Österreich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Konsumenten gekauft werden, entstehen. Diese konsumbasierte Zurechnung zeigt auf, für welche Emissionsmengen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Endverbraucher letztlich durch seinen Konsum verantwortlich ist – egal, wo auf der Welt diese Emissionen entstehen. Denn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 Treibhausgase global wirksam sind, ist der Entstehungsort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letztlich irrelevant. Österreich ist somit derzeit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durch seinen Konsum für rund 50 % mehr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verantwortlich, als ihm gemäß offizieller Statistik</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zugerechnet werden. Dieses Faktum – und seine jüngst zunehmende Bedeutung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 ist insofern von höchster Relevanz, als eine Emissionsverringerung innerhalb der österreichischen Grenzen alleine dann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für das Weltklima wirkungslos bliebe, wenn sich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Nachfragestruktur in Österreich nicht ändert, und die gleichen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(THG-intensiven) Produkte weiter konsumiert werden, nur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einfach dann nicht mehr im Land produziert, sondern importiert werden. Eine solche Entwicklung konnten wir in 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letzten Jahren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beobachten. Auch bei allen Überlegungen zu einem „energieautarken“ Österreich ist letztlich jedenfalls auch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in den Außenhandelsströmen implizit enthaltenen „graue“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fossile Energie (und damit graue Emissionen) mit zu berücksichtigen, wenn eine</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gesamtheitliche</a:t>
            </a:r>
            <a:r>
              <a:rPr lang="de-DE" sz="1200" kern="1200" dirty="0" smtClean="0">
                <a:solidFill>
                  <a:schemeClr val="tx1"/>
                </a:solidFill>
                <a:effectLst/>
                <a:latin typeface="+mn-lt"/>
                <a:ea typeface="+mn-ea"/>
                <a:cs typeface="+mn-cs"/>
              </a:rPr>
              <a:t> Betrachtung das Ziel ist.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Und eine solche Betrachtung ist für global wirksame Treibhausgase wohl die einzig zulässige.</a:t>
            </a:r>
            <a:r>
              <a:rPr lang="de-DE" sz="1200"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B3K5, Seite 984 ff)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33</a:t>
            </a:fld>
            <a:endParaRPr lang="de-DE"/>
          </a:p>
        </p:txBody>
      </p:sp>
    </p:spTree>
    <p:extLst>
      <p:ext uri="{BB962C8B-B14F-4D97-AF65-F5344CB8AC3E}">
        <p14:creationId xmlns:p14="http://schemas.microsoft.com/office/powerpoint/2010/main" val="289813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Entwicklung der Primärenergie in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einem der GEA-Emissionsminderungspfade (mit dem</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Auslaufen von Kernenergie), der zu einer Stabilisierung der durchschnittlichen globalen Temperatur von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 °C über vorindustriellem Niveau führt. Quelle: GEA</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(2012)</a:t>
            </a:r>
          </a:p>
          <a:p>
            <a:r>
              <a:rPr lang="de-DE" sz="1200" kern="1200" dirty="0" smtClean="0">
                <a:solidFill>
                  <a:schemeClr val="tx1"/>
                </a:solidFill>
                <a:effectLst/>
                <a:latin typeface="+mn-lt"/>
                <a:ea typeface="+mn-ea"/>
                <a:cs typeface="+mn-cs"/>
              </a:rPr>
              <a:t>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vollständige Umsetzung der in </a:t>
            </a:r>
            <a:r>
              <a:rPr lang="de-DE" sz="1200" kern="1200" dirty="0" err="1" smtClean="0">
                <a:solidFill>
                  <a:schemeClr val="tx1"/>
                </a:solidFill>
                <a:effectLst/>
                <a:latin typeface="+mn-lt"/>
                <a:ea typeface="+mn-ea"/>
                <a:cs typeface="+mn-cs"/>
              </a:rPr>
              <a:t>Cancun</a:t>
            </a:r>
            <a:r>
              <a:rPr lang="de-DE" sz="1200" kern="1200" dirty="0" smtClean="0">
                <a:solidFill>
                  <a:schemeClr val="tx1"/>
                </a:solidFill>
                <a:effectLst/>
                <a:latin typeface="+mn-lt"/>
                <a:ea typeface="+mn-ea"/>
                <a:cs typeface="+mn-cs"/>
              </a:rPr>
              <a:t> und im Rahmen des</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Copenhagen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Accords</a:t>
            </a:r>
            <a:r>
              <a:rPr lang="de-DE" sz="1200" kern="1200" dirty="0" smtClean="0">
                <a:solidFill>
                  <a:schemeClr val="tx1"/>
                </a:solidFill>
                <a:effectLst/>
                <a:latin typeface="+mn-lt"/>
                <a:ea typeface="+mn-ea"/>
                <a:cs typeface="+mn-cs"/>
              </a:rPr>
              <a:t> gesetzten freiwilligen Emissionsminderungsziele, korrespondiert mit dem IPCC SRES A1B Szenario, das zu einer globalen Erwärmung von über 4 °C bis Ende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des Jahrhunderts führt und ist somit nicht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ausreichend, um den Temperaturanstieg mit 2 °C zu limitieren.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eine Stabilisierung der globalen Jahresmitteltemperatur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 2 °C (verglichen zum Durchschnitt der ersten Dekade des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 Jhdt.) bis zum Ende des Jahrhunderts zu erreichen, muss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bis 2050 eine Reduktion der globalen THG-Emissionen 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zumindest rund 30–70  % im Vergleich zu den Emissionen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2010 erreicht werden (siehe Abbildung  1.1b).</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„IPCC Bereich“ in Abbildung 1.1.b umfasst THG-Emissionen aller Szenarien in der Literatur, welche die Konzentrationen zwischen 430 und 480 ppm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-Äq., und infolge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dessen den Temperaturanstieg auf 2 °C, stabilisieren, wobei die globalen Emissionen zwischen etwa 2010 und 2030 ein Maximum erreichen. Die Szenarien des Global </a:t>
            </a:r>
            <a:r>
              <a:rPr lang="de-DE" sz="1200" kern="1200" dirty="0" err="1" smtClean="0">
                <a:solidFill>
                  <a:schemeClr val="tx1"/>
                </a:solidFill>
                <a:effectLst/>
                <a:latin typeface="+mn-lt"/>
                <a:ea typeface="+mn-ea"/>
                <a:cs typeface="+mn-cs"/>
              </a:rPr>
              <a:t>Energy</a:t>
            </a:r>
            <a:r>
              <a:rPr lang="de-DE" sz="1200" kern="1200" dirty="0" smtClean="0">
                <a:solidFill>
                  <a:schemeClr val="tx1"/>
                </a:solidFill>
                <a:effectLst/>
                <a:latin typeface="+mn-lt"/>
                <a:ea typeface="+mn-ea"/>
                <a:cs typeface="+mn-cs"/>
              </a:rPr>
              <a:t> Assessment gehen von einem Maximum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Emissionen in der Dekade 2010 aus und erfordern teils netto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„negative“ Emissionen gegen Ende des Jahrhunderts, um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Temperaturstabilisierung auf 2 °C zu erreichen. Das bedeutet,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derzeitige Entwicklung läuft in die falsche Richtung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führt zu einer Lücke zwischen vorherrschenden Trends (IPCC SRES A1FI Szenario) und notwendigen Reduktionen in 2 °C</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Szenarien, wenn nicht sofortige und weitreichende Emissionsminderungsmaßnahmen erfolgen.</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B3K1, Seite 712, 714)</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4</a:t>
            </a:fld>
            <a:endParaRPr lang="de-DE"/>
          </a:p>
        </p:txBody>
      </p:sp>
    </p:spTree>
    <p:extLst>
      <p:ext uri="{BB962C8B-B14F-4D97-AF65-F5344CB8AC3E}">
        <p14:creationId xmlns:p14="http://schemas.microsoft.com/office/powerpoint/2010/main" val="1149180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THG-Emissionen des Sektors Raumwärme und</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sonstiger Kleinverbrauch in </a:t>
            </a:r>
            <a:r>
              <a:rPr lang="de-DE" sz="1200" b="1" kern="1200" dirty="0" err="1" smtClean="0">
                <a:solidFill>
                  <a:schemeClr val="tx1"/>
                </a:solidFill>
                <a:effectLst/>
                <a:latin typeface="+mn-lt"/>
                <a:ea typeface="+mn-ea"/>
                <a:cs typeface="+mn-cs"/>
              </a:rPr>
              <a:t>Mt</a:t>
            </a:r>
            <a:r>
              <a:rPr lang="de-DE" sz="1200" b="1" kern="1200" dirty="0" smtClean="0">
                <a:solidFill>
                  <a:schemeClr val="tx1"/>
                </a:solidFill>
                <a:effectLst/>
                <a:latin typeface="+mn-lt"/>
                <a:ea typeface="+mn-ea"/>
                <a:cs typeface="+mn-cs"/>
              </a:rPr>
              <a:t> / Jahr CO</a:t>
            </a:r>
            <a:r>
              <a:rPr lang="de-DE" sz="1200" b="1" kern="1200" baseline="-25000" dirty="0" smtClean="0">
                <a:solidFill>
                  <a:schemeClr val="tx1"/>
                </a:solidFill>
                <a:effectLst/>
                <a:latin typeface="+mn-lt"/>
                <a:ea typeface="+mn-ea"/>
                <a:cs typeface="+mn-cs"/>
              </a:rPr>
              <a:t>2</a:t>
            </a:r>
            <a:r>
              <a:rPr lang="de-DE" sz="1200" b="1" kern="1200" dirty="0" smtClean="0">
                <a:solidFill>
                  <a:schemeClr val="tx1"/>
                </a:solidFill>
                <a:effectLst/>
                <a:latin typeface="+mn-lt"/>
                <a:ea typeface="+mn-ea"/>
                <a:cs typeface="+mn-cs"/>
              </a:rPr>
              <a:t>-Äq. Quelle: </a:t>
            </a:r>
            <a:r>
              <a:rPr lang="de-DE" sz="1200" b="1" kern="1200" dirty="0" err="1" smtClean="0">
                <a:solidFill>
                  <a:schemeClr val="tx1"/>
                </a:solidFill>
                <a:effectLst/>
                <a:latin typeface="+mn-lt"/>
                <a:ea typeface="+mn-ea"/>
                <a:cs typeface="+mn-cs"/>
              </a:rPr>
              <a:t>Anderl</a:t>
            </a:r>
            <a:r>
              <a:rPr lang="de-DE" sz="1200" b="1" kern="1200" dirty="0" smtClean="0">
                <a:solidFill>
                  <a:schemeClr val="tx1"/>
                </a:solidFill>
                <a:effectLst/>
                <a:latin typeface="+mn-lt"/>
                <a:ea typeface="+mn-ea"/>
                <a:cs typeface="+mn-cs"/>
              </a:rPr>
              <a:t> et al.</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(2009, 2011, 2012)</a:t>
            </a:r>
          </a:p>
          <a:p>
            <a:r>
              <a:rPr lang="de-DE" sz="1200" kern="1200" dirty="0" smtClean="0">
                <a:solidFill>
                  <a:schemeClr val="tx1"/>
                </a:solidFill>
                <a:effectLst/>
                <a:latin typeface="+mn-lt"/>
                <a:ea typeface="+mn-ea"/>
                <a:cs typeface="+mn-cs"/>
              </a:rPr>
              <a:t>Mit ca. 24  </a:t>
            </a:r>
            <a:r>
              <a:rPr lang="de-DE" sz="1200" kern="1200" dirty="0" err="1" smtClean="0">
                <a:solidFill>
                  <a:schemeClr val="tx1"/>
                </a:solidFill>
                <a:effectLst/>
                <a:latin typeface="+mn-lt"/>
                <a:ea typeface="+mn-ea"/>
                <a:cs typeface="+mn-cs"/>
              </a:rPr>
              <a:t>Mt</a:t>
            </a:r>
            <a:r>
              <a:rPr lang="de-DE" sz="1200" kern="1200" dirty="0" smtClean="0">
                <a:solidFill>
                  <a:schemeClr val="tx1"/>
                </a:solidFill>
                <a:effectLst/>
                <a:latin typeface="+mn-lt"/>
                <a:ea typeface="+mn-ea"/>
                <a:cs typeface="+mn-cs"/>
              </a:rPr>
              <a:t> / Jahr  CO</a:t>
            </a:r>
            <a:r>
              <a:rPr lang="de-DE" sz="1200" kern="1200" baseline="-25000" dirty="0" smtClean="0">
                <a:solidFill>
                  <a:schemeClr val="tx1"/>
                </a:solidFill>
                <a:effectLst/>
                <a:latin typeface="+mn-lt"/>
                <a:ea typeface="+mn-ea"/>
                <a:cs typeface="+mn-cs"/>
              </a:rPr>
              <a:t>2</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betrug 2010 der Anteil der Haushalte an den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-Emissionen Österreichs 25 %. Der Sektor „Raumwärme und sonstiger Kleinverbrauch“ des Bereichs „Haushalte“ trägt nach dem Klimaschutzbericht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2011 mit 14 % zu 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österreichischen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THG-Emissionen bei. Dieser Prozentsatz ist, verglichen mit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dem Anteil von 28  % am Endenergiebedarf, vor allem aufgrund der verwendeten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-emissionsarmen Energieträger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(Biomasse und Fernwärme) wesentlich geringer. Eine weitere </a:t>
            </a:r>
          </a:p>
          <a:p>
            <a:r>
              <a:rPr lang="de-DE" sz="1200" kern="1200" dirty="0" smtClean="0">
                <a:solidFill>
                  <a:schemeClr val="tx1"/>
                </a:solidFill>
                <a:effectLst/>
                <a:latin typeface="+mn-lt"/>
                <a:ea typeface="+mn-ea"/>
                <a:cs typeface="+mn-cs"/>
              </a:rPr>
              <a:t>Ursache dafür ist, dass in der Emissionsdarstellung gemäß Klimaschutzbericht die Emissionen zur Fernwärme- und Stromerzeugung dem Sektor „Energieaufbringung“ zugeordnet wird.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Abbildung  5.19 zeigt die österreichischen THG-Emissionen im Sektor „Raumwärme und sonstiger Kleinverbrauch“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ausgewählter Jahre beginnend mit 1990. Die THG-Emissionen des Sektors zeigen bis 2009 eine fallende Tendenz, was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zum einen mit dem stagnierenden Energiebedarf und zum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anderen mit dem Energieträgerwechsel von Öl zu Fernwärme sowie erneuerbaren Energieträgern zu erklären ist.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THG-Emissionen lagen 2009 mit 10,3 </a:t>
            </a:r>
            <a:r>
              <a:rPr lang="de-DE" sz="1200" kern="1200" dirty="0" err="1" smtClean="0">
                <a:solidFill>
                  <a:schemeClr val="tx1"/>
                </a:solidFill>
                <a:effectLst/>
                <a:latin typeface="+mn-lt"/>
                <a:ea typeface="+mn-ea"/>
                <a:cs typeface="+mn-cs"/>
              </a:rPr>
              <a:t>Mt</a:t>
            </a:r>
            <a:r>
              <a:rPr lang="de-DE" sz="1200" kern="1200" dirty="0" smtClean="0">
                <a:solidFill>
                  <a:schemeClr val="tx1"/>
                </a:solidFill>
                <a:effectLst/>
                <a:latin typeface="+mn-lt"/>
                <a:ea typeface="+mn-ea"/>
                <a:cs typeface="+mn-cs"/>
              </a:rPr>
              <a:t>/Jahr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-Äq. in etwa im Rahmen der österreichischen Zielvorgaben, die ursprünglich im Kyoto-Protokoll vorgenommen wurden. Im Jahr 2010 ist nach Anstieg des Endenergiebedarfs wieder ein Anstieg der THG-Emissionen gegenüber 2009 auf</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11,4 </a:t>
            </a:r>
            <a:r>
              <a:rPr lang="de-DE" sz="1200" kern="1200" dirty="0" err="1" smtClean="0">
                <a:solidFill>
                  <a:schemeClr val="tx1"/>
                </a:solidFill>
                <a:effectLst/>
                <a:latin typeface="+mn-lt"/>
                <a:ea typeface="+mn-ea"/>
                <a:cs typeface="+mn-cs"/>
              </a:rPr>
              <a:t>Mt</a:t>
            </a:r>
            <a:r>
              <a:rPr lang="de-DE" sz="1200" kern="1200" dirty="0" smtClean="0">
                <a:solidFill>
                  <a:schemeClr val="tx1"/>
                </a:solidFill>
                <a:effectLst/>
                <a:latin typeface="+mn-lt"/>
                <a:ea typeface="+mn-ea"/>
                <a:cs typeface="+mn-cs"/>
              </a:rPr>
              <a:t>/Jahr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-Äq. zu verzeichnen.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Bis 2020 sollen diese Emissionen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 8,65 </a:t>
            </a:r>
            <a:r>
              <a:rPr lang="de-DE" sz="1200" kern="1200" dirty="0" err="1" smtClean="0">
                <a:solidFill>
                  <a:schemeClr val="tx1"/>
                </a:solidFill>
                <a:effectLst/>
                <a:latin typeface="+mn-lt"/>
                <a:ea typeface="+mn-ea"/>
                <a:cs typeface="+mn-cs"/>
              </a:rPr>
              <a:t>Mt</a:t>
            </a:r>
            <a:r>
              <a:rPr lang="de-DE" sz="1200" kern="1200" dirty="0" smtClean="0">
                <a:solidFill>
                  <a:schemeClr val="tx1"/>
                </a:solidFill>
                <a:effectLst/>
                <a:latin typeface="+mn-lt"/>
                <a:ea typeface="+mn-ea"/>
                <a:cs typeface="+mn-cs"/>
              </a:rPr>
              <a:t>/Jahr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-Äq. fallen.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B3K5, Seite 1004)</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34</a:t>
            </a:fld>
            <a:endParaRPr lang="de-DE"/>
          </a:p>
        </p:txBody>
      </p:sp>
    </p:spTree>
    <p:extLst>
      <p:ext uri="{BB962C8B-B14F-4D97-AF65-F5344CB8AC3E}">
        <p14:creationId xmlns:p14="http://schemas.microsoft.com/office/powerpoint/2010/main" val="3793568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CO</a:t>
            </a:r>
            <a:r>
              <a:rPr lang="de-DE" sz="1200" b="1" kern="1200" baseline="-25000" dirty="0" smtClean="0">
                <a:solidFill>
                  <a:schemeClr val="tx1"/>
                </a:solidFill>
                <a:effectLst/>
                <a:latin typeface="+mn-lt"/>
                <a:ea typeface="+mn-ea"/>
                <a:cs typeface="+mn-cs"/>
              </a:rPr>
              <a:t>2</a:t>
            </a:r>
            <a:r>
              <a:rPr lang="de-DE" sz="1200" b="1" kern="1200" dirty="0" smtClean="0">
                <a:solidFill>
                  <a:schemeClr val="tx1"/>
                </a:solidFill>
                <a:effectLst/>
                <a:latin typeface="+mn-lt"/>
                <a:ea typeface="+mn-ea"/>
                <a:cs typeface="+mn-cs"/>
              </a:rPr>
              <a:t>-Emissionen des Sektors „Raumwärme“ in</a:t>
            </a:r>
            <a:r>
              <a:rPr lang="de-DE" sz="1200" b="1" kern="1200" baseline="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kt</a:t>
            </a:r>
            <a:r>
              <a:rPr lang="de-DE" sz="1200" b="1" kern="1200" dirty="0" smtClean="0">
                <a:solidFill>
                  <a:schemeClr val="tx1"/>
                </a:solidFill>
                <a:effectLst/>
                <a:latin typeface="+mn-lt"/>
                <a:ea typeface="+mn-ea"/>
                <a:cs typeface="+mn-cs"/>
              </a:rPr>
              <a:t> / Jahr aufgeschlüsselt nach Gebäudetyp und </a:t>
            </a:r>
            <a:r>
              <a:rPr lang="de-DE" sz="1200" b="1" kern="1200" dirty="0" err="1" smtClean="0">
                <a:solidFill>
                  <a:schemeClr val="tx1"/>
                </a:solidFill>
                <a:effectLst/>
                <a:latin typeface="+mn-lt"/>
                <a:ea typeface="+mn-ea"/>
                <a:cs typeface="+mn-cs"/>
              </a:rPr>
              <a:t>Baualter</a:t>
            </a:r>
            <a:r>
              <a:rPr lang="de-DE" sz="1200" b="1" kern="1200" dirty="0" smtClean="0">
                <a:solidFill>
                  <a:schemeClr val="tx1"/>
                </a:solidFill>
                <a:effectLst/>
                <a:latin typeface="+mn-lt"/>
                <a:ea typeface="+mn-ea"/>
                <a:cs typeface="+mn-cs"/>
              </a:rPr>
              <a:t> (</a:t>
            </a:r>
            <a:r>
              <a:rPr lang="de-DE" sz="1200" b="1" dirty="0" smtClean="0">
                <a:cs typeface="Calibri"/>
              </a:rPr>
              <a:t>EFH: Einfamilienhaus,</a:t>
            </a:r>
            <a:r>
              <a:rPr lang="de-DE" sz="1200" b="1" baseline="0" dirty="0" smtClean="0">
                <a:cs typeface="Calibri"/>
              </a:rPr>
              <a:t> </a:t>
            </a:r>
            <a:r>
              <a:rPr lang="de-DE" sz="1200" b="1" dirty="0" smtClean="0">
                <a:cs typeface="Calibri"/>
              </a:rPr>
              <a:t>MFH-K: Mehrfamilienhaus klein</a:t>
            </a:r>
            <a:r>
              <a:rPr lang="de-DE" sz="1200" b="1" baseline="0" dirty="0" smtClean="0">
                <a:cs typeface="Calibri"/>
              </a:rPr>
              <a:t> [</a:t>
            </a:r>
            <a:r>
              <a:rPr lang="de-DE" sz="1200" b="1" dirty="0" smtClean="0">
                <a:cs typeface="Calibri"/>
              </a:rPr>
              <a:t>≤10 Wohneinheiten],</a:t>
            </a:r>
            <a:r>
              <a:rPr lang="de-DE" sz="1200" b="1" baseline="0" dirty="0" smtClean="0">
                <a:cs typeface="Calibri"/>
              </a:rPr>
              <a:t> </a:t>
            </a:r>
            <a:r>
              <a:rPr lang="de-DE" sz="1200" b="1" dirty="0" smtClean="0">
                <a:cs typeface="Calibri"/>
              </a:rPr>
              <a:t>MFH-G: Mehrfamilienhaus groß</a:t>
            </a:r>
            <a:r>
              <a:rPr lang="de-DE" sz="1200" b="1" baseline="0" dirty="0" smtClean="0">
                <a:cs typeface="Calibri"/>
              </a:rPr>
              <a:t> [</a:t>
            </a:r>
            <a:r>
              <a:rPr lang="de-DE" sz="1200" b="1" dirty="0" smtClean="0">
                <a:cs typeface="Calibri"/>
              </a:rPr>
              <a:t>&gt;10 Wohneinheiten],</a:t>
            </a:r>
            <a:r>
              <a:rPr lang="de-DE" sz="1200" b="1" baseline="0" dirty="0" smtClean="0">
                <a:cs typeface="Calibri"/>
              </a:rPr>
              <a:t> </a:t>
            </a:r>
            <a:r>
              <a:rPr lang="de-DE" sz="1200" b="1" dirty="0" smtClean="0">
                <a:cs typeface="Calibri"/>
              </a:rPr>
              <a:t>NWG: Wohnungen in</a:t>
            </a:r>
            <a:r>
              <a:rPr lang="de-DE" sz="1200" b="1" baseline="0" dirty="0" smtClean="0">
                <a:cs typeface="Calibri"/>
              </a:rPr>
              <a:t> </a:t>
            </a:r>
            <a:r>
              <a:rPr lang="de-DE" sz="1200" b="1" dirty="0" smtClean="0">
                <a:cs typeface="Calibri"/>
              </a:rPr>
              <a:t>Nichtwohngebäuden</a:t>
            </a:r>
            <a:r>
              <a:rPr lang="de-DE" sz="1200" b="1" kern="1200" dirty="0" smtClean="0">
                <a:solidFill>
                  <a:schemeClr val="tx1"/>
                </a:solidFill>
                <a:effectLst/>
                <a:latin typeface="+mn-lt"/>
                <a:ea typeface="+mn-ea"/>
                <a:cs typeface="+mn-cs"/>
              </a:rPr>
              <a:t>). Quelle: </a:t>
            </a:r>
            <a:r>
              <a:rPr lang="de-DE" sz="1200" b="1" kern="1200" dirty="0" err="1" smtClean="0">
                <a:solidFill>
                  <a:schemeClr val="tx1"/>
                </a:solidFill>
                <a:effectLst/>
                <a:latin typeface="+mn-lt"/>
                <a:ea typeface="+mn-ea"/>
                <a:cs typeface="+mn-cs"/>
              </a:rPr>
              <a:t>Kletzan</a:t>
            </a:r>
            <a:r>
              <a:rPr lang="de-DE" sz="1200" b="1" kern="1200" dirty="0" smtClean="0">
                <a:solidFill>
                  <a:schemeClr val="tx1"/>
                </a:solidFill>
                <a:effectLst/>
                <a:latin typeface="+mn-lt"/>
                <a:ea typeface="+mn-ea"/>
                <a:cs typeface="+mn-cs"/>
              </a:rPr>
              <a:t> et al. (2006)</a:t>
            </a:r>
          </a:p>
          <a:p>
            <a:r>
              <a:rPr lang="de-DE" sz="1200" kern="1200" dirty="0" smtClean="0">
                <a:solidFill>
                  <a:schemeClr val="tx1"/>
                </a:solidFill>
                <a:effectLst/>
                <a:latin typeface="+mn-lt"/>
                <a:ea typeface="+mn-ea"/>
                <a:cs typeface="+mn-cs"/>
              </a:rPr>
              <a:t>Deutlich ist in Abbildung  5.20 das Absinken der Emissionen der privaten Haushalte zu sehen, was vor allem auf einen Energieträgerwechsel im Mehrfamilienhausbereich hin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zur Fernwärme erklärbar ist. Dieser Bereich verursacht etwa</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zwei Drittel der THG-Emissionen des gesamten Sektors. Öffentliche und private Dienstleistungen liegen konstant bei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etwa einem Viertel der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-Emissionen und die Land-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Forstwirtschaft (die in dieser Darstellung auch die land-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forstwirtschaftlichen Maschinen und Geräte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inkludiert) liegt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konstant bei 9 %. Die höchsten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-Emissionen entstehen bei Einfamilienhäusern aufgrund des geringen Volumen-zu-Oberflächen-Verhältnisses und der spezifisch größeren Wohnungsflächen.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Vom </a:t>
            </a:r>
            <a:r>
              <a:rPr lang="de-DE" sz="1200" kern="1200" dirty="0" err="1" smtClean="0">
                <a:solidFill>
                  <a:schemeClr val="tx1"/>
                </a:solidFill>
                <a:effectLst/>
                <a:latin typeface="+mn-lt"/>
                <a:ea typeface="+mn-ea"/>
                <a:cs typeface="+mn-cs"/>
              </a:rPr>
              <a:t>Baualter</a:t>
            </a:r>
            <a:r>
              <a:rPr lang="de-DE" sz="1200" kern="1200" dirty="0" smtClean="0">
                <a:solidFill>
                  <a:schemeClr val="tx1"/>
                </a:solidFill>
                <a:effectLst/>
                <a:latin typeface="+mn-lt"/>
                <a:ea typeface="+mn-ea"/>
                <a:cs typeface="+mn-cs"/>
              </a:rPr>
              <a:t> hat die Periode 1961 bis 1980 die höchsten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Emissionen, da hier die größte Bauaktivität nach dem Krieg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stattgefunden hat. Die höchsten spezifischen und auch absoluten Emissionen haben jedoch Gebäude aus der Bauperiode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von 1941 bis 1960, da nach dem 2. Weltkrieg die Priorität auf</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möglichst billige Schaffung von möglichst viel Wohnraum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gelegt wurde. Aus Abbildung 5.20 wird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deutlich, dass der Hauptansatzpunkt für eine Reduktion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THG-Emissionen im Gebäudebereich in der hochwertigen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thermischen Sanierung inklusive eines Energieträgerwechsels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hin zu erneuerbaren Energie von Einfamilienhäusern, gefolgt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von Mehrfamilienhäusern liegt, da diese die höchsten THG-Emissionen aufweisen. Neubauten werden durch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aktuellen Baugesetze und Förderbedingungen bereits in Richtung Energieeffizienz und in weiterer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Folge zu „</a:t>
            </a:r>
            <a:r>
              <a:rPr lang="de-DE" sz="1200" kern="1200" dirty="0" err="1" smtClean="0">
                <a:solidFill>
                  <a:schemeClr val="tx1"/>
                </a:solidFill>
                <a:effectLst/>
                <a:latin typeface="+mn-lt"/>
                <a:ea typeface="+mn-ea"/>
                <a:cs typeface="+mn-cs"/>
              </a:rPr>
              <a:t>Nearly</a:t>
            </a:r>
            <a:r>
              <a:rPr lang="de-DE" sz="1200" kern="1200" dirty="0" smtClean="0">
                <a:solidFill>
                  <a:schemeClr val="tx1"/>
                </a:solidFill>
                <a:effectLst/>
                <a:latin typeface="+mn-lt"/>
                <a:ea typeface="+mn-ea"/>
                <a:cs typeface="+mn-cs"/>
              </a:rPr>
              <a:t> Zero </a:t>
            </a:r>
            <a:r>
              <a:rPr lang="de-DE" sz="1200" kern="1200" dirty="0" err="1" smtClean="0">
                <a:solidFill>
                  <a:schemeClr val="tx1"/>
                </a:solidFill>
                <a:effectLst/>
                <a:latin typeface="+mn-lt"/>
                <a:ea typeface="+mn-ea"/>
                <a:cs typeface="+mn-cs"/>
              </a:rPr>
              <a:t>Energy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Buildings</a:t>
            </a:r>
            <a:r>
              <a:rPr lang="de-DE" sz="1200" kern="1200" dirty="0" smtClean="0">
                <a:solidFill>
                  <a:schemeClr val="tx1"/>
                </a:solidFill>
                <a:effectLst/>
                <a:latin typeface="+mn-lt"/>
                <a:ea typeface="+mn-ea"/>
                <a:cs typeface="+mn-cs"/>
              </a:rPr>
              <a:t>“ (Nahe Null-Energie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Gebäude) errichtet.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B3K5, Seite 1004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35</a:t>
            </a:fld>
            <a:endParaRPr lang="de-DE"/>
          </a:p>
        </p:txBody>
      </p:sp>
    </p:spTree>
    <p:extLst>
      <p:ext uri="{BB962C8B-B14F-4D97-AF65-F5344CB8AC3E}">
        <p14:creationId xmlns:p14="http://schemas.microsoft.com/office/powerpoint/2010/main" val="1625361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Die Wirkung kumulativer anthropogener CO</a:t>
            </a:r>
            <a:r>
              <a:rPr lang="de-DE" sz="1200" b="1" kern="1200" baseline="-25000" dirty="0" smtClean="0">
                <a:solidFill>
                  <a:schemeClr val="tx1"/>
                </a:solidFill>
                <a:effectLst/>
                <a:latin typeface="+mn-lt"/>
                <a:ea typeface="+mn-ea"/>
                <a:cs typeface="+mn-cs"/>
              </a:rPr>
              <a:t>2</a:t>
            </a:r>
            <a:r>
              <a:rPr lang="de-DE" sz="1200" b="1" kern="1200" dirty="0" smtClean="0">
                <a:solidFill>
                  <a:schemeClr val="tx1"/>
                </a:solidFill>
                <a:effectLst/>
                <a:latin typeface="+mn-lt"/>
                <a:ea typeface="+mn-ea"/>
                <a:cs typeface="+mn-cs"/>
              </a:rPr>
              <a:t>-Emissionen und der Temperaturanstieg, historisch von 1870 bis 2010, sowie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zukünftig in den vier neuen „Repräsentativen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Konzentrationspfaden“ (RCP), welche für den IPCC AR5 (Fünften Sachstand Bericht) entwickelt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wurden. Die durchschnittliche globale Oberflächentemperatur steigt als Funktion von kumulativen gesamten CO</a:t>
            </a:r>
            <a:r>
              <a:rPr lang="de-DE" sz="1200" b="1" kern="1200" baseline="-25000" dirty="0" smtClean="0">
                <a:solidFill>
                  <a:schemeClr val="tx1"/>
                </a:solidFill>
                <a:effectLst/>
                <a:latin typeface="+mn-lt"/>
                <a:ea typeface="+mn-ea"/>
                <a:cs typeface="+mn-cs"/>
              </a:rPr>
              <a:t>2</a:t>
            </a:r>
            <a:r>
              <a:rPr lang="de-DE" sz="1200" b="1" kern="1200" dirty="0" smtClean="0">
                <a:solidFill>
                  <a:schemeClr val="tx1"/>
                </a:solidFill>
                <a:effectLst/>
                <a:latin typeface="+mn-lt"/>
                <a:ea typeface="+mn-ea"/>
                <a:cs typeface="+mn-cs"/>
              </a:rPr>
              <a:t>-Emissionen. Multimodellergebnisse von einer Hierarchie von Kohlenstoffkreislaufmodellen für jeden RCP bis 2100 werden in farbigen Linien und dekadischen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Durchschnitten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(Punkte) gezeigt. Um die Klarheit zu erhöhen sind manche dekadischen Mittelwerte extra ausgewiesen (z. B. 2050 steht für die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Dekade 2040 bis 2049). Modellergebnisse für die historische Periode (1860 bis 2010) sind in schwarz dargestellt. Die farbige Fahnendarstellung zeigt die Streuung der Multimodellergebnisse über die vier RCP-Szenarien und wird mit abnehmender Anzahl von verfügbaren Modellen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 RCP8.5 immer geringer. RCP8.5 umreißt eine Entwicklung mit weiter steigenden Emissionen, bei der mit einer Erwärmung um rund</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vier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Grad Celsius bis 2100 zu rechnen ist. Für die drei weiteren Konzentrationspfade werden unterschiedlich strenge Klimaschutzmaßnahmen angenommen, die umfassendsten im RCP2.6 (nur bei diesem Konzentrationspfad ist die Wahrscheinlichkeit höher als 50 %, dass sich</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die Erde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um weniger als zwei Grad Celsius gegenüber vorindustriellen Werten erwärmt). Quelle: IPCC AR5 WG1 SPM (2013 )</a:t>
            </a:r>
          </a:p>
          <a:p>
            <a:r>
              <a:rPr lang="de-DE" sz="1200" kern="1200" dirty="0" smtClean="0">
                <a:solidFill>
                  <a:schemeClr val="tx1"/>
                </a:solidFill>
                <a:effectLst/>
                <a:latin typeface="+mn-lt"/>
                <a:ea typeface="+mn-ea"/>
                <a:cs typeface="+mn-cs"/>
              </a:rPr>
              <a:t>Der bis zum Ende des 21. Jahrhunderts und darüber hinaus realisierte Temperaturanstieg hängt maßgeblich von 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bis dahin kumulierten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-Emissionen ab. Entscheidende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Wirkungen des Klimawandels bleiben für viele Jahrhunderte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nach dem Aussetzen der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-Emissionen bestehen. Abbildung 6.1 illustriert diesen Zusammenhang anhand von Ergebnissen zahlreicher Modelle, für jeden der vier „Repräsentativen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Konzentrationspfade“ bis 2100; jeder RCP ist als farbige Linie und mit Punkten für die Durchschnitte pro Jahrzehnt dargestellt.</a:t>
            </a:r>
          </a:p>
          <a:p>
            <a:r>
              <a:rPr lang="de-DE" sz="1200" kern="1200" dirty="0" smtClean="0">
                <a:solidFill>
                  <a:schemeClr val="tx1"/>
                </a:solidFill>
                <a:effectLst/>
                <a:latin typeface="+mn-lt"/>
                <a:ea typeface="+mn-ea"/>
                <a:cs typeface="+mn-cs"/>
              </a:rPr>
              <a:t>In Bezug auf realistische und kostenoptimale Transformationspfade zu einer klimaverträglichen Gesellschaft ist 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wichtig ein möglichst frühzeitiges Gipfeln der globalen THG-Emissionen zu</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erreichen: Jede Verzögerung des Scheitelpunkts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die Zukunft reduziert die Wahrscheinlichkeit innerhalb des 2 °C-Emissionskorridors zu bleiben und vervielfacht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Rate der später jährlich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erforderlichen Emissionsreduktionen. In den meisten 2 °C-kompatiblen Klimastabilisierungsszenarien wird daher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Scheitelpunkt noch vor 2020 erreicht (siehe auch Band 3, Ka-</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err="1" smtClean="0">
                <a:solidFill>
                  <a:schemeClr val="tx1"/>
                </a:solidFill>
                <a:effectLst/>
                <a:latin typeface="+mn-lt"/>
                <a:ea typeface="+mn-ea"/>
                <a:cs typeface="+mn-cs"/>
              </a:rPr>
              <a:t>pitel</a:t>
            </a:r>
            <a:r>
              <a:rPr lang="de-DE" sz="1200" kern="1200" dirty="0" smtClean="0">
                <a:solidFill>
                  <a:schemeClr val="tx1"/>
                </a:solidFill>
                <a:effectLst/>
                <a:latin typeface="+mn-lt"/>
                <a:ea typeface="+mn-ea"/>
                <a:cs typeface="+mn-cs"/>
              </a:rPr>
              <a:t> 1). Daraus leitet sich die Dringlichkeit des Handelns ab.</a:t>
            </a:r>
            <a:r>
              <a:rPr lang="de-DE" sz="1200" b="1" kern="1200" dirty="0" smtClean="0">
                <a:solidFill>
                  <a:schemeClr val="tx1"/>
                </a:solidFill>
                <a:effectLst/>
                <a:latin typeface="+mn-lt"/>
                <a:ea typeface="+mn-ea"/>
                <a:cs typeface="+mn-cs"/>
              </a:rPr>
              <a:t> (AAR14, </a:t>
            </a:r>
            <a:r>
              <a:rPr lang="de-DE" sz="1200" b="1" kern="1200" baseline="0" dirty="0" smtClean="0">
                <a:solidFill>
                  <a:schemeClr val="tx1"/>
                </a:solidFill>
                <a:effectLst/>
                <a:latin typeface="+mn-lt"/>
                <a:ea typeface="+mn-ea"/>
                <a:cs typeface="+mn-cs"/>
              </a:rPr>
              <a:t>B3K6, Seite 1028 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38</a:t>
            </a:fld>
            <a:endParaRPr lang="de-DE"/>
          </a:p>
        </p:txBody>
      </p:sp>
    </p:spTree>
    <p:extLst>
      <p:ext uri="{BB962C8B-B14F-4D97-AF65-F5344CB8AC3E}">
        <p14:creationId xmlns:p14="http://schemas.microsoft.com/office/powerpoint/2010/main" val="2384741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BIP vs. Kohlenstoffintensität, Pfadverläufe 1990 bis 2011 für Österreich; Quelle: Verändert nach </a:t>
            </a:r>
            <a:r>
              <a:rPr lang="de-DE" sz="1200" b="1" kern="1200" dirty="0" err="1" smtClean="0">
                <a:solidFill>
                  <a:schemeClr val="tx1"/>
                </a:solidFill>
                <a:effectLst/>
                <a:latin typeface="+mn-lt"/>
                <a:ea typeface="+mn-ea"/>
                <a:cs typeface="+mn-cs"/>
              </a:rPr>
              <a:t>Mechler</a:t>
            </a:r>
            <a:r>
              <a:rPr lang="de-DE" sz="1200" b="1" kern="1200" dirty="0" smtClean="0">
                <a:solidFill>
                  <a:schemeClr val="tx1"/>
                </a:solidFill>
                <a:effectLst/>
                <a:latin typeface="+mn-lt"/>
                <a:ea typeface="+mn-ea"/>
                <a:cs typeface="+mn-cs"/>
              </a:rPr>
              <a:t> et al. (2010)</a:t>
            </a:r>
          </a:p>
          <a:p>
            <a:r>
              <a:rPr lang="de-DE" sz="1200" kern="1200" dirty="0" smtClean="0">
                <a:solidFill>
                  <a:schemeClr val="tx1"/>
                </a:solidFill>
                <a:effectLst/>
                <a:latin typeface="+mn-lt"/>
                <a:ea typeface="+mn-ea"/>
                <a:cs typeface="+mn-cs"/>
              </a:rPr>
              <a:t>Ein zentrales Element in der „Green Growth“ Debatte ist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Annahme, dass erhöhte Energie- und Materialeffizienz dazu</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beitragen werden, die an sich widersprüchlichen Ziele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Wirtschaftswachstum und Nachhaltigkeit zu vereinen.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Empirische Betrachtungen der jüngeren Vergangenheit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lassen allerdings an einem Automatismus dieser Entwicklung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zweifeln, wobei das Beispiel der österreichischen Wirtschaft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diesem Zusammenhang aussagekräftig ist.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Abbildung 6.3 bildet für Österreich die Entwicklung der Kohlenstoffintensität (welche eng verbunden mit der </a:t>
            </a:r>
          </a:p>
          <a:p>
            <a:r>
              <a:rPr lang="de-DE" sz="1200" kern="1200" dirty="0" smtClean="0">
                <a:solidFill>
                  <a:schemeClr val="tx1"/>
                </a:solidFill>
                <a:effectLst/>
                <a:latin typeface="+mn-lt"/>
                <a:ea typeface="+mn-ea"/>
                <a:cs typeface="+mn-cs"/>
              </a:rPr>
              <a:t>Energieintensität ist) ab, sowie die allgemeine Wirtschaftsleistung, ausgedrückt als Bruttoinlandsprodukt (BIP) für die Jahre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1990 bis 2011. Ein Wachstum des absoluten BIP wird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Abbildung 6.3 durch Bewegungen der Trajektorie nach oben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abgebildet, während eine Zunahme der Kohlenstoffintensität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des BIP die Trajektorie nach rechts lenkt. Das Produkt beider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Zahlen repräsentiert die gesamte Emissionsmenge in Österreich für das jeweilige Jahr. Ausgehend von diesen Beziehungen ist es möglich,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Kurven gleicher Emissionsmengen (Iso-Emissionskurven) bei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unterschiedlicher Wirtschaftsentwicklung zu zeichnen, wobei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hier zwei Beispiele dargestellt werden: (i) Die untere Linie an</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Isoquanten</a:t>
            </a:r>
            <a:r>
              <a:rPr lang="de-DE" sz="1200" kern="1200" dirty="0" smtClean="0">
                <a:solidFill>
                  <a:schemeClr val="tx1"/>
                </a:solidFill>
                <a:effectLst/>
                <a:latin typeface="+mn-lt"/>
                <a:ea typeface="+mn-ea"/>
                <a:cs typeface="+mn-cs"/>
              </a:rPr>
              <a:t> illustriert die Emissionsmengen die unter Berücksichtigung des Kyoto Protokolls zulässig wären (im Fall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Österreich: 68,8 </a:t>
            </a:r>
            <a:r>
              <a:rPr lang="de-DE" sz="1200" kern="1200" dirty="0" err="1" smtClean="0">
                <a:solidFill>
                  <a:schemeClr val="tx1"/>
                </a:solidFill>
                <a:effectLst/>
                <a:latin typeface="+mn-lt"/>
                <a:ea typeface="+mn-ea"/>
                <a:cs typeface="+mn-cs"/>
              </a:rPr>
              <a:t>Mt</a:t>
            </a:r>
            <a:r>
              <a:rPr lang="de-DE" sz="1200" kern="1200" dirty="0" smtClean="0">
                <a:solidFill>
                  <a:schemeClr val="tx1"/>
                </a:solidFill>
                <a:effectLst/>
                <a:latin typeface="+mn-lt"/>
                <a:ea typeface="+mn-ea"/>
                <a:cs typeface="+mn-cs"/>
              </a:rPr>
              <a:t>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-Äq.); (ii) die obere Linie illustriert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Emissionsmengen des Kyoto Referenzjahrs 1990 (im Fall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Österreich: 78,2 </a:t>
            </a:r>
            <a:r>
              <a:rPr lang="de-DE" sz="1200" kern="1200" dirty="0" err="1" smtClean="0">
                <a:solidFill>
                  <a:schemeClr val="tx1"/>
                </a:solidFill>
                <a:effectLst/>
                <a:latin typeface="+mn-lt"/>
                <a:ea typeface="+mn-ea"/>
                <a:cs typeface="+mn-cs"/>
              </a:rPr>
              <a:t>Mt</a:t>
            </a:r>
            <a:r>
              <a:rPr lang="de-DE" sz="1200" kern="1200" dirty="0" smtClean="0">
                <a:solidFill>
                  <a:schemeClr val="tx1"/>
                </a:solidFill>
                <a:effectLst/>
                <a:latin typeface="+mn-lt"/>
                <a:ea typeface="+mn-ea"/>
                <a:cs typeface="+mn-cs"/>
              </a:rPr>
              <a:t>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-Äq.).</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Kurvenentwicklung für Österreich zeigt, dass zwar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Verbesserungen der THG-Intensität in der berücksichtigten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Periode beobachtbar sind, diese allerdings überkompensiert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werden durch das Wirtschaftswachstum. Entsprechend gelang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es Österreich weder in dem in dieser Grafik abgebildeten Zeitraum, noch in weiteren hier nicht dargestellten Jahren, die angestrebten Reduktionen von 13% zu erreichen oder etwa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THG-Emissionen auch nur konstant zu halten. Tatsächlich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nahmen zwischen 1990 und 2011 die Emissionen in Österreich um 6 % zu. Österreich hat die Kyoto-Ziele zwar erreicht, allerdings nur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durch den Ankauf von Emissionszertifikaten aus dem Ausland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im Ausmaß von etwa 500 Mio. €.</a:t>
            </a:r>
            <a:r>
              <a:rPr lang="de-DE" sz="1200"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B3K6, Seite 1034)</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39</a:t>
            </a:fld>
            <a:endParaRPr lang="de-DE"/>
          </a:p>
        </p:txBody>
      </p:sp>
    </p:spTree>
    <p:extLst>
      <p:ext uri="{BB962C8B-B14F-4D97-AF65-F5344CB8AC3E}">
        <p14:creationId xmlns:p14="http://schemas.microsoft.com/office/powerpoint/2010/main" val="2882945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smtClean="0"/>
              <a:t>BIP vs. Kohlenstoffintensität, Pfadverläufe 1990 bis 2011 für das Vereinigte Königreich; Quelle: Verändert nach </a:t>
            </a:r>
            <a:r>
              <a:rPr lang="de-AT" b="1" dirty="0" err="1" smtClean="0"/>
              <a:t>Mechler</a:t>
            </a:r>
            <a:r>
              <a:rPr lang="de-AT" b="1" dirty="0" smtClean="0"/>
              <a:t> et al. (2010)</a:t>
            </a:r>
          </a:p>
          <a:p>
            <a:r>
              <a:rPr lang="de-AT" b="0" dirty="0" smtClean="0"/>
              <a:t>Das Vereinigte Königreich wird oft als Paradebeispiel zitiert, weil sie zumindest scheinbar erfolgreich eine Strategie des „Green Growth“ verfolgten. Allerdings ist dieser Erfolg teilweise den</a:t>
            </a:r>
            <a:r>
              <a:rPr lang="de-AT" b="0" baseline="0" dirty="0" smtClean="0"/>
              <a:t> </a:t>
            </a:r>
            <a:r>
              <a:rPr lang="de-AT" b="0" dirty="0" smtClean="0"/>
              <a:t>speziellen äußeren Umständen zuzuschreiben, wie der Entdeckung von Erdgas in der</a:t>
            </a:r>
            <a:r>
              <a:rPr lang="de-AT" b="0" baseline="0" dirty="0" smtClean="0"/>
              <a:t> </a:t>
            </a:r>
            <a:r>
              <a:rPr lang="de-AT" b="0" dirty="0" smtClean="0"/>
              <a:t>Nordsee, was einen kostengünstigen Übergang der Stromproduktion von ursprünglich vorwiegend</a:t>
            </a:r>
            <a:r>
              <a:rPr lang="de-AT" b="0" baseline="0" dirty="0" smtClean="0"/>
              <a:t> </a:t>
            </a:r>
            <a:r>
              <a:rPr lang="de-AT" b="0" dirty="0" smtClean="0"/>
              <a:t>Kohlekraftwerken, hin</a:t>
            </a:r>
            <a:r>
              <a:rPr lang="de-AT" b="0" baseline="0" dirty="0" smtClean="0"/>
              <a:t> </a:t>
            </a:r>
            <a:r>
              <a:rPr lang="de-AT" b="0" dirty="0" smtClean="0"/>
              <a:t>zu weniger emissionsintensiven Gaskraftwerken ermöglichte,</a:t>
            </a:r>
            <a:r>
              <a:rPr lang="de-AT" b="0" baseline="0" dirty="0" smtClean="0"/>
              <a:t> </a:t>
            </a:r>
            <a:r>
              <a:rPr lang="de-AT" b="0" dirty="0" smtClean="0"/>
              <a:t>ohne sich dabei von Gasimporten abhängig zu machen. Auch</a:t>
            </a:r>
            <a:r>
              <a:rPr lang="de-AT" b="0" baseline="0" dirty="0" smtClean="0"/>
              <a:t> </a:t>
            </a:r>
            <a:r>
              <a:rPr lang="de-AT" b="0" dirty="0" smtClean="0"/>
              <a:t>fand in diesem Zeitraum ein wirtschaftlicher</a:t>
            </a:r>
            <a:r>
              <a:rPr lang="de-AT" b="0" baseline="0" dirty="0" smtClean="0"/>
              <a:t> </a:t>
            </a:r>
            <a:r>
              <a:rPr lang="de-AT" b="0" dirty="0" smtClean="0"/>
              <a:t>Strukturwandel</a:t>
            </a:r>
            <a:r>
              <a:rPr lang="de-AT" b="0" baseline="0" dirty="0" smtClean="0"/>
              <a:t> </a:t>
            </a:r>
            <a:r>
              <a:rPr lang="de-AT" b="0" dirty="0" smtClean="0"/>
              <a:t>statt, in dem energieintensive Industriesektoren ins Ausland</a:t>
            </a:r>
            <a:r>
              <a:rPr lang="de-AT" b="0" baseline="0" dirty="0" smtClean="0"/>
              <a:t> </a:t>
            </a:r>
            <a:r>
              <a:rPr lang="de-AT" b="0" dirty="0" smtClean="0"/>
              <a:t>verlagert wurden, während der Banken- und Dienstleistungssektor ausgebaut wurde.</a:t>
            </a:r>
          </a:p>
          <a:p>
            <a:r>
              <a:rPr lang="de-AT" b="0" dirty="0" smtClean="0"/>
              <a:t>Das Vereinigte Königreich schaffte es so Emissionseinsparungen und die Erfüllung der Kyoto Kriterien in erster</a:t>
            </a:r>
            <a:r>
              <a:rPr lang="de-AT" b="0" baseline="0" dirty="0" smtClean="0"/>
              <a:t> </a:t>
            </a:r>
            <a:r>
              <a:rPr lang="de-AT" b="0" dirty="0" smtClean="0"/>
              <a:t>Linie durch Maßnahmen im Inland zu erreichen und dabei</a:t>
            </a:r>
            <a:r>
              <a:rPr lang="de-AT" b="0" baseline="0" dirty="0" smtClean="0"/>
              <a:t> </a:t>
            </a:r>
            <a:r>
              <a:rPr lang="de-AT" b="0" dirty="0" smtClean="0"/>
              <a:t>gleichzeitig eine Erhöhung der Wirtschaftsleistung zu erzielen.</a:t>
            </a:r>
            <a:r>
              <a:rPr lang="de-AT" b="0" baseline="0" dirty="0" smtClean="0"/>
              <a:t> </a:t>
            </a:r>
            <a:r>
              <a:rPr lang="de-AT" b="0" dirty="0" smtClean="0"/>
              <a:t>Das Vereinigte Königreich hat allerdings auch weit vorausschauende und legal bindende Politikmaßnahmen initiiert.</a:t>
            </a:r>
            <a:r>
              <a:rPr lang="de-AT" b="0" baseline="0" dirty="0" smtClean="0"/>
              <a:t> </a:t>
            </a:r>
            <a:r>
              <a:rPr lang="de-AT" b="0" dirty="0" smtClean="0"/>
              <a:t>So wurde bereits 2008 im</a:t>
            </a:r>
            <a:r>
              <a:rPr lang="de-AT" b="0" baseline="0" dirty="0" smtClean="0"/>
              <a:t> </a:t>
            </a:r>
            <a:r>
              <a:rPr lang="de-AT" b="0" dirty="0" smtClean="0"/>
              <a:t>Rahmen des beschlossenen Klimaschutzgesetzes</a:t>
            </a:r>
            <a:r>
              <a:rPr lang="de-AT" b="0" baseline="0" dirty="0" smtClean="0"/>
              <a:t> </a:t>
            </a:r>
            <a:r>
              <a:rPr lang="de-AT" b="0" dirty="0" smtClean="0"/>
              <a:t>(</a:t>
            </a:r>
            <a:r>
              <a:rPr lang="de-AT" b="0" dirty="0" err="1" smtClean="0"/>
              <a:t>Climate</a:t>
            </a:r>
            <a:r>
              <a:rPr lang="de-AT" b="0" dirty="0" smtClean="0"/>
              <a:t> Change Act) das Ziel formuliert, bis</a:t>
            </a:r>
            <a:r>
              <a:rPr lang="de-AT" b="0" baseline="0" dirty="0" smtClean="0"/>
              <a:t> </a:t>
            </a:r>
            <a:r>
              <a:rPr lang="de-AT" b="0" dirty="0" smtClean="0"/>
              <a:t>2050 eine Reduktion von CO</a:t>
            </a:r>
            <a:r>
              <a:rPr lang="de-AT" b="0" baseline="-25000" dirty="0" smtClean="0"/>
              <a:t>2</a:t>
            </a:r>
            <a:r>
              <a:rPr lang="de-AT" b="0" dirty="0" smtClean="0"/>
              <a:t>-Emissionen von 80 % im Vergleich zu 1990 zu erreichen. Die Bündelung entscheidender</a:t>
            </a:r>
            <a:r>
              <a:rPr lang="de-AT" b="0" baseline="0" dirty="0" smtClean="0"/>
              <a:t> </a:t>
            </a:r>
            <a:r>
              <a:rPr lang="de-AT" b="0" dirty="0" smtClean="0"/>
              <a:t>Kompetenzen in einem „Department </a:t>
            </a:r>
            <a:r>
              <a:rPr lang="de-AT" b="0" dirty="0" err="1" smtClean="0"/>
              <a:t>of</a:t>
            </a:r>
            <a:r>
              <a:rPr lang="de-AT" b="0" dirty="0" smtClean="0"/>
              <a:t> </a:t>
            </a:r>
            <a:r>
              <a:rPr lang="de-AT" b="0" dirty="0" err="1" smtClean="0"/>
              <a:t>Energy</a:t>
            </a:r>
            <a:r>
              <a:rPr lang="de-AT" b="0" dirty="0" smtClean="0"/>
              <a:t> </a:t>
            </a:r>
            <a:r>
              <a:rPr lang="de-AT" b="0" dirty="0" err="1" smtClean="0"/>
              <a:t>and</a:t>
            </a:r>
            <a:r>
              <a:rPr lang="de-AT" b="0" dirty="0" smtClean="0"/>
              <a:t> </a:t>
            </a:r>
            <a:r>
              <a:rPr lang="de-AT" b="0" dirty="0" err="1" smtClean="0"/>
              <a:t>Climate</a:t>
            </a:r>
            <a:r>
              <a:rPr lang="de-AT" b="0" baseline="0" dirty="0" smtClean="0"/>
              <a:t> </a:t>
            </a:r>
            <a:r>
              <a:rPr lang="de-AT" b="0" dirty="0" smtClean="0"/>
              <a:t>Change“ war dieser Politikentscheidung sicherlich zuträglich. </a:t>
            </a:r>
          </a:p>
          <a:p>
            <a:pPr marL="0" marR="0" indent="0" algn="l" defTabSz="457200" rtl="0" eaLnBrk="1" fontAlgn="auto" latinLnBrk="0" hangingPunct="1">
              <a:lnSpc>
                <a:spcPct val="100000"/>
              </a:lnSpc>
              <a:spcBef>
                <a:spcPts val="0"/>
              </a:spcBef>
              <a:spcAft>
                <a:spcPts val="0"/>
              </a:spcAft>
              <a:buClrTx/>
              <a:buSzTx/>
              <a:buFontTx/>
              <a:buNone/>
              <a:tabLst/>
              <a:defRPr/>
            </a:pPr>
            <a:r>
              <a:rPr lang="de-AT" b="0" dirty="0" smtClean="0"/>
              <a:t>Dennoch sind die bisher erreichten Emissionsreduktionen noch weit von den signifikanten Reduktionen (global um 33-67  %) entfernt, die bis zur Mitte des 21 Jahrhunderts vom</a:t>
            </a:r>
            <a:r>
              <a:rPr lang="de-AT" b="0" baseline="0" dirty="0" smtClean="0"/>
              <a:t> </a:t>
            </a:r>
            <a:r>
              <a:rPr lang="de-AT" b="0" dirty="0" smtClean="0"/>
              <a:t>IPCC global und in höherem Ausmaß für Industrieländern</a:t>
            </a:r>
            <a:r>
              <a:rPr lang="de-AT" b="0" baseline="0" dirty="0" smtClean="0"/>
              <a:t> </a:t>
            </a:r>
            <a:r>
              <a:rPr lang="de-AT" b="0" dirty="0" smtClean="0"/>
              <a:t>als notwendig angesehen werden, um die globale Erwärmung auf weniger als 2 °C zu begrenzen.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B3K6, Seite 1034)</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40</a:t>
            </a:fld>
            <a:endParaRPr lang="de-DE"/>
          </a:p>
        </p:txBody>
      </p:sp>
    </p:spTree>
    <p:extLst>
      <p:ext uri="{BB962C8B-B14F-4D97-AF65-F5344CB8AC3E}">
        <p14:creationId xmlns:p14="http://schemas.microsoft.com/office/powerpoint/2010/main" val="4111255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Jährliche Änderung der aggregierten Energieintensität in 15 IEA-Mitgliedsländern von 1990 bis 2010, zerlegt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 die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Komponenten Effizienzverbesserung und Struktureffekte.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Quelle: International </a:t>
            </a:r>
            <a:r>
              <a:rPr lang="de-DE" sz="1200" b="1" kern="1200" dirty="0" err="1" smtClean="0">
                <a:solidFill>
                  <a:schemeClr val="tx1"/>
                </a:solidFill>
                <a:effectLst/>
                <a:latin typeface="+mn-lt"/>
                <a:ea typeface="+mn-ea"/>
                <a:cs typeface="+mn-cs"/>
              </a:rPr>
              <a:t>Energy</a:t>
            </a:r>
            <a:r>
              <a:rPr lang="de-DE" sz="1200" b="1" kern="1200" dirty="0" smtClean="0">
                <a:solidFill>
                  <a:schemeClr val="tx1"/>
                </a:solidFill>
                <a:effectLst/>
                <a:latin typeface="+mn-lt"/>
                <a:ea typeface="+mn-ea"/>
                <a:cs typeface="+mn-cs"/>
              </a:rPr>
              <a:t> Agency (2013)</a:t>
            </a:r>
          </a:p>
          <a:p>
            <a:r>
              <a:rPr lang="de-DE" sz="1200" kern="1200" dirty="0" smtClean="0">
                <a:solidFill>
                  <a:schemeClr val="tx1"/>
                </a:solidFill>
                <a:effectLst/>
                <a:latin typeface="+mn-lt"/>
                <a:ea typeface="+mn-ea"/>
                <a:cs typeface="+mn-cs"/>
              </a:rPr>
              <a:t>Zahlreiche internationale Organisationen wie etwa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Weltbank, die OECD und die IEA gehen nach wie vor davon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aus, dass ein globales Wirtschaftswachstum im Bereich von 3%/Jahr mit einer Halbierung der globalen Emissionen von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-Äquivalenten bis 2050 vereinbar sei. Dies würde für Industrieländer erfordern, ihre Gesamtemissionen um 80–95%</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im Vergleich zu 1990 zu reduzieren.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diese Zielvorgaben alleine durch Energieeffizienzmaßnahmen zu erreichen, müsste die Energieeffizienz in Österreich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jährlich um mehr als 3% steigen.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Alternativ</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könnte allerdings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 Teil dieses Zieles auch durch die </a:t>
            </a:r>
            <a:r>
              <a:rPr lang="de-DE" sz="1200" kern="1200" dirty="0" err="1" smtClean="0">
                <a:solidFill>
                  <a:schemeClr val="tx1"/>
                </a:solidFill>
                <a:effectLst/>
                <a:latin typeface="+mn-lt"/>
                <a:ea typeface="+mn-ea"/>
                <a:cs typeface="+mn-cs"/>
              </a:rPr>
              <a:t>Dekarbonisierung</a:t>
            </a:r>
            <a:r>
              <a:rPr lang="de-DE" sz="1200" kern="1200" dirty="0" smtClean="0">
                <a:solidFill>
                  <a:schemeClr val="tx1"/>
                </a:solidFill>
                <a:effectLst/>
                <a:latin typeface="+mn-lt"/>
                <a:ea typeface="+mn-ea"/>
                <a:cs typeface="+mn-cs"/>
              </a:rPr>
              <a:t> der Primärenergie, etwa durch den Ausbau erneuerbarer Energien, erreicht werden. Insgesamt würden solche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Annahmen von einer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Verbesserung der Energieeffizienz im Bereich eines Faktors von 10 ausgehen, was selbst </a:t>
            </a:r>
            <a:r>
              <a:rPr lang="de-DE" sz="1200" kern="1200" dirty="0" err="1" smtClean="0">
                <a:solidFill>
                  <a:schemeClr val="tx1"/>
                </a:solidFill>
                <a:effectLst/>
                <a:latin typeface="+mn-lt"/>
                <a:ea typeface="+mn-ea"/>
                <a:cs typeface="+mn-cs"/>
              </a:rPr>
              <a:t>OptimistInnen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als unrealistisch einschätzen.</a:t>
            </a:r>
          </a:p>
          <a:p>
            <a:r>
              <a:rPr lang="de-DE" sz="1200" kern="1200" dirty="0" smtClean="0">
                <a:solidFill>
                  <a:schemeClr val="tx1"/>
                </a:solidFill>
                <a:effectLst/>
                <a:latin typeface="+mn-lt"/>
                <a:ea typeface="+mn-ea"/>
                <a:cs typeface="+mn-cs"/>
              </a:rPr>
              <a:t>Insgesamt ist die Energieintensität der Österreichischen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Wirtschaft in den vergangenen 20 Jahren um weniger als 1%</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jährlich gesunken, wobei der Großteil dieses Rückgangs auf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strukturelle Veränderungen zurückzuführen ist (siehe Abbildung 6.4), während das BIP im selben Zeitraum um mehr als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doppelte Rate wuchs. Erst seit 2004</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ist durch den Ausbau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regenerativen Energieträger eine Beschleunigung der </a:t>
            </a:r>
            <a:r>
              <a:rPr lang="de-DE" sz="1200" kern="1200" dirty="0" err="1" smtClean="0">
                <a:solidFill>
                  <a:schemeClr val="tx1"/>
                </a:solidFill>
                <a:effectLst/>
                <a:latin typeface="+mn-lt"/>
                <a:ea typeface="+mn-ea"/>
                <a:cs typeface="+mn-cs"/>
              </a:rPr>
              <a:t>Dekarbonisierung</a:t>
            </a:r>
            <a:r>
              <a:rPr lang="de-DE" sz="1200" kern="1200" dirty="0" smtClean="0">
                <a:solidFill>
                  <a:schemeClr val="tx1"/>
                </a:solidFill>
                <a:effectLst/>
                <a:latin typeface="+mn-lt"/>
                <a:ea typeface="+mn-ea"/>
                <a:cs typeface="+mn-cs"/>
              </a:rPr>
              <a:t> (auf  −1,2%/Jahr für 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Zeitraum 2004 bis 2011) zu beobachten.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Schlussendlich resultierte die Entwicklung seit 1990 in einem netto-Wachstum des Energieverbrauchs und der damit verbundenen THG-Emissionen. Insgesamt betrachtet beschreitet Österreich weder einen entschiedenen </a:t>
            </a:r>
            <a:r>
              <a:rPr lang="de-DE" sz="1200" kern="1200" dirty="0" err="1" smtClean="0">
                <a:solidFill>
                  <a:schemeClr val="tx1"/>
                </a:solidFill>
                <a:effectLst/>
                <a:latin typeface="+mn-lt"/>
                <a:ea typeface="+mn-ea"/>
                <a:cs typeface="+mn-cs"/>
              </a:rPr>
              <a:t>Dekarbonisierungspfad</a:t>
            </a:r>
            <a:r>
              <a:rPr lang="de-DE" sz="1200" kern="1200" dirty="0" smtClean="0">
                <a:solidFill>
                  <a:schemeClr val="tx1"/>
                </a:solidFill>
                <a:effectLst/>
                <a:latin typeface="+mn-lt"/>
                <a:ea typeface="+mn-ea"/>
                <a:cs typeface="+mn-cs"/>
              </a:rPr>
              <a:t>, noch einen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„Green Growth“ Pfad. Das simple Nachahmen von Politiken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anderer Länder, wie z. B. UK, wäre auch für den Klimaschutz nicht ausreichend. </a:t>
            </a:r>
            <a:r>
              <a:rPr lang="de-DE" sz="1200" b="1" kern="1200" dirty="0" smtClean="0">
                <a:solidFill>
                  <a:schemeClr val="tx1"/>
                </a:solidFill>
                <a:effectLst/>
                <a:latin typeface="+mn-lt"/>
                <a:ea typeface="+mn-ea"/>
                <a:cs typeface="+mn-cs"/>
              </a:rPr>
              <a:t>(AAR14, </a:t>
            </a:r>
            <a:r>
              <a:rPr lang="de-DE" sz="1200" b="1" kern="1200" baseline="0" dirty="0" smtClean="0">
                <a:solidFill>
                  <a:schemeClr val="tx1"/>
                </a:solidFill>
                <a:effectLst/>
                <a:latin typeface="+mn-lt"/>
                <a:ea typeface="+mn-ea"/>
                <a:cs typeface="+mn-cs"/>
              </a:rPr>
              <a:t>B3K6, Seite 1034 ff)</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41</a:t>
            </a:fld>
            <a:endParaRPr lang="de-DE"/>
          </a:p>
        </p:txBody>
      </p:sp>
    </p:spTree>
    <p:extLst>
      <p:ext uri="{BB962C8B-B14F-4D97-AF65-F5344CB8AC3E}">
        <p14:creationId xmlns:p14="http://schemas.microsoft.com/office/powerpoint/2010/main" val="4226144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Entwicklung der Primärenergie in einem der GEA-Emissionsminderungspfade (mit dem Auslaufen von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Kernenergie), der zu einer Stabilisierung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der durchschnittlichen globalen Temperatur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von 2 °C</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über vorindustriellem Niveau führt.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Quelle: GEA (2012)</a:t>
            </a:r>
          </a:p>
          <a:p>
            <a:r>
              <a:rPr lang="de-DE" sz="1200" kern="1200" dirty="0" smtClean="0">
                <a:solidFill>
                  <a:schemeClr val="tx1"/>
                </a:solidFill>
                <a:effectLst/>
                <a:latin typeface="+mn-lt"/>
                <a:ea typeface="+mn-ea"/>
                <a:cs typeface="+mn-cs"/>
              </a:rPr>
              <a:t>Im Global </a:t>
            </a:r>
            <a:r>
              <a:rPr lang="de-DE" sz="1200" kern="1200" dirty="0" err="1" smtClean="0">
                <a:solidFill>
                  <a:schemeClr val="tx1"/>
                </a:solidFill>
                <a:effectLst/>
                <a:latin typeface="+mn-lt"/>
                <a:ea typeface="+mn-ea"/>
                <a:cs typeface="+mn-cs"/>
              </a:rPr>
              <a:t>Energy</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Assessment (GEA, 2012) konnte in mehreren Entwicklungspfaden gezeigt werden, dass eine Stabilisierung des durchschnittlichen globalen Temperaturanstiegs auf 2 °C möglich </a:t>
            </a:r>
          </a:p>
          <a:p>
            <a:r>
              <a:rPr lang="de-DE" sz="1200" kern="1200" dirty="0" smtClean="0">
                <a:solidFill>
                  <a:schemeClr val="tx1"/>
                </a:solidFill>
                <a:effectLst/>
                <a:latin typeface="+mn-lt"/>
                <a:ea typeface="+mn-ea"/>
                <a:cs typeface="+mn-cs"/>
              </a:rPr>
              <a:t>(vgl. Abb. 1.1) wäre und zusätzlich eine Reihe an normativen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Zielen, von einem Ausbau der Energieversorgungssicherheit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bis zur Vermeidung von Luftschadstoffen, erreicht werden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könnten.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Vermeidungsmaßnahmen schaffen dabei sowohl einen Zusatznutzen zur Erreichung anderer Ziele als auch einen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geringeren Anpassungsdruck. Abbildung  1.2 zeigt einen dieser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Entwicklungspfade, in diesem Fall mit dem Auslaufen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Kernenergie. Die Internationale Energieagentur (IEA, 2012) schätzt, dass 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aufgrund des Ausbaus an (Kohle-) Kraftwerkskapazitäten und der langen Investitionszyklen bereits im Jahr  2017 zu einem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„Infrastruktur Lock-in“ kommt. Die bis dahin geschaffene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energieerzeugende oder verbrauchende Infrastruktur würde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bereits die Gesamtmenge der zulässigen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-Emissionen verursachen, so dass kein Spielraum für zusätzliche Kraftwerke,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Fabriken oder sonstige Infrastruktur mehr bestünde, sofern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diese nicht vollkommen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-frei wären. </a:t>
            </a:r>
            <a:r>
              <a:rPr lang="de-DE" sz="1200" b="1" kern="1200" baseline="0" dirty="0" smtClean="0">
                <a:solidFill>
                  <a:schemeClr val="tx1"/>
                </a:solidFill>
                <a:effectLst/>
                <a:latin typeface="+mn-lt"/>
                <a:ea typeface="+mn-ea"/>
                <a:cs typeface="+mn-cs"/>
              </a:rPr>
              <a:t>(AAR14, B3K1, Seite 715)</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5</a:t>
            </a:fld>
            <a:endParaRPr lang="de-DE"/>
          </a:p>
        </p:txBody>
      </p:sp>
    </p:spTree>
    <p:extLst>
      <p:ext uri="{BB962C8B-B14F-4D97-AF65-F5344CB8AC3E}">
        <p14:creationId xmlns:p14="http://schemas.microsoft.com/office/powerpoint/2010/main" val="217133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Entwicklung der österreichischen THG-Emissionen in </a:t>
            </a:r>
            <a:r>
              <a:rPr lang="de-DE" sz="1200" b="1" kern="1200" dirty="0" err="1" smtClean="0">
                <a:solidFill>
                  <a:schemeClr val="tx1"/>
                </a:solidFill>
                <a:effectLst/>
                <a:latin typeface="+mn-lt"/>
                <a:ea typeface="+mn-ea"/>
                <a:cs typeface="+mn-cs"/>
              </a:rPr>
              <a:t>Mt</a:t>
            </a:r>
            <a:r>
              <a:rPr lang="de-DE" sz="1200" b="1" kern="1200" dirty="0" smtClean="0">
                <a:solidFill>
                  <a:schemeClr val="tx1"/>
                </a:solidFill>
                <a:effectLst/>
                <a:latin typeface="+mn-lt"/>
                <a:ea typeface="+mn-ea"/>
                <a:cs typeface="+mn-cs"/>
              </a:rPr>
              <a:t> CO</a:t>
            </a:r>
            <a:r>
              <a:rPr lang="de-DE" sz="1200" b="1" kern="1200" baseline="-25000" dirty="0" smtClean="0">
                <a:solidFill>
                  <a:schemeClr val="tx1"/>
                </a:solidFill>
                <a:effectLst/>
                <a:latin typeface="+mn-lt"/>
                <a:ea typeface="+mn-ea"/>
                <a:cs typeface="+mn-cs"/>
              </a:rPr>
              <a:t>2</a:t>
            </a:r>
            <a:r>
              <a:rPr lang="de-DE" sz="1200" b="1" kern="1200" dirty="0" smtClean="0">
                <a:solidFill>
                  <a:schemeClr val="tx1"/>
                </a:solidFill>
                <a:effectLst/>
                <a:latin typeface="+mn-lt"/>
                <a:ea typeface="+mn-ea"/>
                <a:cs typeface="+mn-cs"/>
              </a:rPr>
              <a:t>-Äq. mit und ohne Effekt von Landnutzungsänderungen. Quelle: </a:t>
            </a:r>
            <a:r>
              <a:rPr lang="de-DE" sz="1200" b="1" kern="1200" dirty="0" err="1" smtClean="0">
                <a:solidFill>
                  <a:schemeClr val="tx1"/>
                </a:solidFill>
                <a:effectLst/>
                <a:latin typeface="+mn-lt"/>
                <a:ea typeface="+mn-ea"/>
                <a:cs typeface="+mn-cs"/>
              </a:rPr>
              <a:t>Anderl</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et al. (2012a). LULUCF: Landnutzung,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Landnutzungsänderung und Forstwirtschaft</a:t>
            </a:r>
          </a:p>
          <a:p>
            <a:pPr eaLnBrk="1" hangingPunct="1">
              <a:spcBef>
                <a:spcPct val="0"/>
              </a:spcBef>
            </a:pPr>
            <a:r>
              <a:rPr lang="de-DE" altLang="de-DE" dirty="0" smtClean="0"/>
              <a:t>Die heimische THG-Bilanz ist wesentlich vom Ausstoß an CO</a:t>
            </a:r>
            <a:r>
              <a:rPr lang="de-DE" altLang="de-DE" baseline="-25000" dirty="0" smtClean="0"/>
              <a:t>2</a:t>
            </a:r>
            <a:r>
              <a:rPr lang="de-DE" altLang="de-DE" dirty="0" smtClean="0"/>
              <a:t>-Emissionen bestimmt, welche einen Anteil von etwa 85  % an den gesamten österreichischen THG-Emissionen ausmachen. Seit 2005 ist ein abnehmender Trend der THG-Emissionen beobachtbar, mit einer besonders starken Abnahme im Jahr 2009, die im Wesentlichen durch den starken Einbruch der wirtschaftlichen Aktivität infolge der Finanzkrise verursacht wurde. Dass dieser Rückgang der THG-Emissionen nur von transitorischer Natur war und ihr Ausmaß weiterhin stark an die wirtschaftliche Entwicklung gekoppelt ist, zeigt sich in der Folge im neuerlichen Anstieg der THG-Emissionen im Zuge der wirtschaftlichen Erholung im Jahr 2010.</a:t>
            </a:r>
          </a:p>
          <a:p>
            <a:pPr eaLnBrk="1" hangingPunct="1">
              <a:spcBef>
                <a:spcPct val="0"/>
              </a:spcBef>
            </a:pPr>
            <a:r>
              <a:rPr lang="de-DE" altLang="de-DE" dirty="0" smtClean="0"/>
              <a:t>Bis 2012 galten für Österreich die Reduktionsziele der 1. Verpflichtungsperiode des Kyoto-Protokolls und das im EU „</a:t>
            </a:r>
            <a:r>
              <a:rPr lang="de-DE" altLang="de-DE" dirty="0" err="1" smtClean="0"/>
              <a:t>Burden</a:t>
            </a:r>
            <a:r>
              <a:rPr lang="de-DE" altLang="de-DE" dirty="0" smtClean="0"/>
              <a:t> Sharing Agreement“ festgeschriebene österreichische Emissionsziel einer Reduktion der THG-Emissionen um 13 % gegenüber dem Basisjahr 1990. Bereits die Emissionsentwicklung in den ersten drei Jahren der Kyoto-Verpflichtungsperiode zeigte, dass Österreich dieses Ziel nicht durch heimische Emissionsreduktionen erreichen würde. </a:t>
            </a:r>
            <a:r>
              <a:rPr lang="de-DE" sz="1200" b="1" kern="1200" baseline="0" dirty="0" smtClean="0">
                <a:solidFill>
                  <a:schemeClr val="tx1"/>
                </a:solidFill>
                <a:effectLst/>
                <a:latin typeface="+mn-lt"/>
                <a:ea typeface="+mn-ea"/>
                <a:cs typeface="+mn-cs"/>
              </a:rPr>
              <a:t>(AAR14, B3K1, Seite 721)</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6</a:t>
            </a:fld>
            <a:endParaRPr lang="de-DE"/>
          </a:p>
        </p:txBody>
      </p:sp>
    </p:spTree>
    <p:extLst>
      <p:ext uri="{BB962C8B-B14F-4D97-AF65-F5344CB8AC3E}">
        <p14:creationId xmlns:p14="http://schemas.microsoft.com/office/powerpoint/2010/main" val="1694273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S PGothic" pitchFamily="34" charset="-128"/>
                <a:cs typeface="+mn-cs"/>
              </a:rPr>
              <a:t>Kyoto-Zielabweichung in Prozent. WIFO-Berechnungen basierend auf EEA (2012)</a:t>
            </a:r>
          </a:p>
          <a:p>
            <a:pPr eaLnBrk="1" hangingPunct="1">
              <a:spcBef>
                <a:spcPct val="0"/>
              </a:spcBef>
            </a:pPr>
            <a:r>
              <a:rPr lang="de-AT" altLang="de-DE" dirty="0" smtClean="0"/>
              <a:t>Für die österreichische Klimapolitik stellen die energie- und klimapolitischen Vorgaben der EU die wesentliche Leitlinie dar. Im Gegensatz zur Mehrheit der anderen EU-Mitgliedsstaaten (darunter Deutschland, Großbritannien, Frankreich, Schweden) sind die THG-Emissionen in Österreich allerdings deutlich gestiegen. Damit konnte das österreichische Kyoto-Ziel nicht durch heimische Emissionsreduktionen erfüllt werden. Eine formale Erfüllung wurde durch Zertifikatzukäufe im Ausland im Ausmaß von etwa 80 </a:t>
            </a:r>
            <a:r>
              <a:rPr lang="de-AT" altLang="de-DE" dirty="0" err="1" smtClean="0"/>
              <a:t>Mt</a:t>
            </a:r>
            <a:r>
              <a:rPr lang="de-AT" altLang="de-DE" dirty="0" smtClean="0"/>
              <a:t> CO2-Äq. mit einem Mittelaufwand von rund 500 Mio. € erreicht werden.</a:t>
            </a:r>
          </a:p>
          <a:p>
            <a:pPr eaLnBrk="1" hangingPunct="1">
              <a:spcBef>
                <a:spcPct val="0"/>
              </a:spcBef>
            </a:pPr>
            <a:r>
              <a:rPr lang="de-AT" altLang="de-DE" dirty="0" smtClean="0"/>
              <a:t>Das im Jahr 2011 verabschiedete österreichischen Klimaschutzgesetz ist die einzig ernstzunehmende Initiative des Bundes der letzten Jahre, schafft allerdings nur einen allgemeinen Rahmen. Wenn nicht eine deutliche Kehrtwende in der österreichischen Klimapolitik erfolgt, welche von allen entscheidenden </a:t>
            </a:r>
            <a:r>
              <a:rPr lang="de-AT" altLang="de-DE" dirty="0" err="1" smtClean="0"/>
              <a:t>AkteurInnen</a:t>
            </a:r>
            <a:r>
              <a:rPr lang="de-AT" altLang="de-DE" dirty="0" smtClean="0"/>
              <a:t>, einschließlich der Bundesländer, sowie der Bevölkerung mitgetragen wird, läuft Österreich Gefahr sein 2020-Ziel nur durch Zukäufe erfüllen zu können.</a:t>
            </a:r>
            <a:r>
              <a:rPr lang="de-DE" altLang="de-DE" b="1" baseline="0" dirty="0" smtClean="0"/>
              <a:t> </a:t>
            </a:r>
            <a:r>
              <a:rPr lang="de-DE" altLang="de-DE" b="1" dirty="0" smtClean="0"/>
              <a:t>(AAR14, B3K1, Seite 723, 709)</a:t>
            </a:r>
            <a:endParaRPr lang="de-DE" altLang="de-DE"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7</a:t>
            </a:fld>
            <a:endParaRPr lang="de-DE"/>
          </a:p>
        </p:txBody>
      </p:sp>
    </p:spTree>
    <p:extLst>
      <p:ext uri="{BB962C8B-B14F-4D97-AF65-F5344CB8AC3E}">
        <p14:creationId xmlns:p14="http://schemas.microsoft.com/office/powerpoint/2010/main" val="244473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smtClean="0"/>
              <a:t>Vergleich der Ergebnisse verschiedener Studien zu Anpassungskosten in Europa</a:t>
            </a:r>
          </a:p>
          <a:p>
            <a:pPr eaLnBrk="1" hangingPunct="1">
              <a:spcBef>
                <a:spcPct val="0"/>
              </a:spcBef>
            </a:pPr>
            <a:r>
              <a:rPr lang="de-AT" altLang="de-DE" dirty="0" smtClean="0"/>
              <a:t>Die dem Klimawandel zuzuschreibenden globalen Schäden liegen deutlich jenseits von 100 Milliarden € pro Jahr und könnten sogar jenseits von 1 Billion € pro Jahr liegen. Diese Kostenschätzungen sind jedoch mit vielen Unsicherheiten behaftet und nicht-</a:t>
            </a:r>
            <a:r>
              <a:rPr lang="de-AT" altLang="de-DE" dirty="0" err="1" smtClean="0"/>
              <a:t>monetarisierbare</a:t>
            </a:r>
            <a:r>
              <a:rPr lang="de-AT" altLang="de-DE" dirty="0" smtClean="0"/>
              <a:t> Schäden (wie z.B. der Verlust einzigartiger Lebensräume) werden nicht berücksichtigt. Wie für viele andere Länder liegen auch für Österreich detaillierte Studien zu den Kosten des Klimawandels bislang nur für ausgewählte Sektoren und Regionen vor. </a:t>
            </a:r>
          </a:p>
          <a:p>
            <a:pPr eaLnBrk="1" hangingPunct="1">
              <a:spcBef>
                <a:spcPct val="0"/>
              </a:spcBef>
            </a:pPr>
            <a:r>
              <a:rPr lang="de-AT" altLang="de-DE" dirty="0" smtClean="0"/>
              <a:t>Studien zu den Kosten des Klimawandels sowie zu den Kosten von Anpassung liegen auch für Europa nur vereinzelt vor.</a:t>
            </a:r>
          </a:p>
          <a:p>
            <a:pPr eaLnBrk="1" hangingPunct="1">
              <a:spcBef>
                <a:spcPct val="0"/>
              </a:spcBef>
            </a:pPr>
            <a:r>
              <a:rPr lang="de-AT" altLang="de-DE" dirty="0" smtClean="0"/>
              <a:t>Die Ergebnisse des Peseta-Projekts (</a:t>
            </a:r>
            <a:r>
              <a:rPr lang="de-AT" altLang="de-DE" dirty="0" err="1" smtClean="0"/>
              <a:t>Projection</a:t>
            </a:r>
            <a:r>
              <a:rPr lang="de-AT" altLang="de-DE" dirty="0" smtClean="0"/>
              <a:t> </a:t>
            </a:r>
            <a:r>
              <a:rPr lang="de-AT" altLang="de-DE" dirty="0" err="1" smtClean="0"/>
              <a:t>of</a:t>
            </a:r>
            <a:r>
              <a:rPr lang="de-AT" altLang="de-DE" dirty="0" smtClean="0"/>
              <a:t> </a:t>
            </a:r>
            <a:r>
              <a:rPr lang="de-AT" altLang="de-DE" dirty="0" err="1" smtClean="0"/>
              <a:t>Economic</a:t>
            </a:r>
            <a:r>
              <a:rPr lang="de-AT" altLang="de-DE" dirty="0" smtClean="0"/>
              <a:t> </a:t>
            </a:r>
            <a:r>
              <a:rPr lang="de-AT" altLang="de-DE" dirty="0" err="1" smtClean="0"/>
              <a:t>impacts</a:t>
            </a:r>
            <a:r>
              <a:rPr lang="de-AT" altLang="de-DE" dirty="0" smtClean="0"/>
              <a:t> </a:t>
            </a:r>
            <a:r>
              <a:rPr lang="de-AT" altLang="de-DE" dirty="0" err="1" smtClean="0"/>
              <a:t>of</a:t>
            </a:r>
            <a:r>
              <a:rPr lang="de-AT" altLang="de-DE" dirty="0" smtClean="0"/>
              <a:t> </a:t>
            </a:r>
            <a:r>
              <a:rPr lang="de-AT" altLang="de-DE" dirty="0" err="1" smtClean="0"/>
              <a:t>climate</a:t>
            </a:r>
            <a:r>
              <a:rPr lang="de-AT" altLang="de-DE" dirty="0" smtClean="0"/>
              <a:t> </a:t>
            </a:r>
            <a:r>
              <a:rPr lang="de-AT" altLang="de-DE" dirty="0" err="1" smtClean="0"/>
              <a:t>change</a:t>
            </a:r>
            <a:r>
              <a:rPr lang="de-AT" altLang="de-DE" dirty="0" smtClean="0"/>
              <a:t> in </a:t>
            </a:r>
            <a:r>
              <a:rPr lang="de-AT" altLang="de-DE" dirty="0" err="1" smtClean="0"/>
              <a:t>Sectors</a:t>
            </a:r>
            <a:r>
              <a:rPr lang="de-AT" altLang="de-DE" dirty="0" smtClean="0"/>
              <a:t> </a:t>
            </a:r>
            <a:r>
              <a:rPr lang="de-AT" altLang="de-DE" dirty="0" err="1" smtClean="0"/>
              <a:t>of</a:t>
            </a:r>
            <a:r>
              <a:rPr lang="de-AT" altLang="de-DE" dirty="0" smtClean="0"/>
              <a:t> </a:t>
            </a:r>
            <a:r>
              <a:rPr lang="de-AT" altLang="de-DE" dirty="0" err="1" smtClean="0"/>
              <a:t>the</a:t>
            </a:r>
            <a:r>
              <a:rPr lang="de-AT" altLang="de-DE" dirty="0" smtClean="0"/>
              <a:t> European Union </a:t>
            </a:r>
            <a:r>
              <a:rPr lang="de-AT" altLang="de-DE" dirty="0" err="1" smtClean="0"/>
              <a:t>based</a:t>
            </a:r>
            <a:r>
              <a:rPr lang="de-AT" altLang="de-DE" dirty="0" smtClean="0"/>
              <a:t> on </a:t>
            </a:r>
            <a:r>
              <a:rPr lang="de-AT" altLang="de-DE" dirty="0" err="1" smtClean="0"/>
              <a:t>bottom-up</a:t>
            </a:r>
            <a:r>
              <a:rPr lang="de-AT" altLang="de-DE" dirty="0" smtClean="0"/>
              <a:t> Analysis)  geben einen Einblick in die zu erwartenden Kosten aufgrund des Klimawandels in Europa für das Jahr 2080. Das Ergebnis zeigt, dass die Auswirkungen des Klimawandels auf die Landwirtschaft, auf Flüsse, Küstenbereiche, Tourismus und Gesundheit – die in Europa ohne Maßnahmen zur Anpassung zu erwarten sind – Kosten zwischen 20 Mrd. € (unter einem Szenario mit einer globalen Erwärmung von 2,5°C) und 65 Mrd. € (unter einem Szenario mit einer globalen Erwärmung von 5,4°C und starkem Anstieg des Meeresspiegels) verursachen werden.</a:t>
            </a:r>
          </a:p>
          <a:p>
            <a:pPr eaLnBrk="1" hangingPunct="1">
              <a:spcBef>
                <a:spcPct val="0"/>
              </a:spcBef>
            </a:pPr>
            <a:r>
              <a:rPr lang="de-AT" altLang="de-DE" dirty="0" smtClean="0"/>
              <a:t>Studien zu den Anpassungskosten in Europa können aufgeteilt werden in paneuropäische, sektorale, und nationale Studien. Die Studien verwenden eine Vielzahl von Methoden und Metriken und beziehen sich auf unterschiedliche Zeitperioden und Sektoren, was die Vergleichbarkeit der Ergebnisse erschwert. Tabelle 1.8 fasst Ergebnisse für</a:t>
            </a:r>
            <a:r>
              <a:rPr lang="de-AT" altLang="de-DE" baseline="0" dirty="0" smtClean="0"/>
              <a:t> </a:t>
            </a:r>
            <a:r>
              <a:rPr lang="de-AT" altLang="de-DE" dirty="0" smtClean="0"/>
              <a:t>drei Arten von Studien zusammen.</a:t>
            </a:r>
            <a:r>
              <a:rPr lang="de-DE" altLang="de-DE" b="1" baseline="0" dirty="0" smtClean="0"/>
              <a:t> </a:t>
            </a:r>
            <a:r>
              <a:rPr lang="de-DE" altLang="de-DE" b="1" dirty="0" smtClean="0"/>
              <a:t>(AAR14, B3K1, Seite 709 f, Seite 738</a:t>
            </a:r>
            <a:r>
              <a:rPr lang="de-DE" altLang="de-DE" b="1" baseline="0" dirty="0" smtClean="0"/>
              <a:t> f</a:t>
            </a:r>
            <a:r>
              <a:rPr lang="de-DE" altLang="de-DE" b="1" dirty="0" smtClean="0"/>
              <a:t>)</a:t>
            </a:r>
            <a:endParaRPr lang="de-DE" altLang="de-DE"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8</a:t>
            </a:fld>
            <a:endParaRPr lang="de-DE"/>
          </a:p>
        </p:txBody>
      </p:sp>
    </p:spTree>
    <p:extLst>
      <p:ext uri="{BB962C8B-B14F-4D97-AF65-F5344CB8AC3E}">
        <p14:creationId xmlns:p14="http://schemas.microsoft.com/office/powerpoint/2010/main" val="368370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altLang="de-DE" b="1" dirty="0" smtClean="0"/>
              <a:t>(AAR14, B3K1, Seite 710, 749-755)</a:t>
            </a:r>
            <a:endParaRPr lang="de-DE" altLang="de-DE"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9</a:t>
            </a:fld>
            <a:endParaRPr lang="de-DE"/>
          </a:p>
        </p:txBody>
      </p:sp>
    </p:spTree>
    <p:extLst>
      <p:ext uri="{BB962C8B-B14F-4D97-AF65-F5344CB8AC3E}">
        <p14:creationId xmlns:p14="http://schemas.microsoft.com/office/powerpoint/2010/main" val="401206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altLang="de-DE" b="1" dirty="0" smtClean="0"/>
              <a:t>(AAR14, B3K1, Seite 710, 756-758)</a:t>
            </a:r>
            <a:endParaRPr lang="de-DE" altLang="de-DE"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10</a:t>
            </a:fld>
            <a:endParaRPr lang="de-DE"/>
          </a:p>
        </p:txBody>
      </p:sp>
    </p:spTree>
    <p:extLst>
      <p:ext uri="{BB962C8B-B14F-4D97-AF65-F5344CB8AC3E}">
        <p14:creationId xmlns:p14="http://schemas.microsoft.com/office/powerpoint/2010/main" val="177607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Das Landsystem ist durch</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intensive systemische Wechselwirkungen zwischen verschiedenen Bereichen, wie Wirtschaft,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Gesellschaft, Klima und Klimawandel, Ökosystemen, etc., gekennzeichnet.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Maßnahmen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zur Anpassung an den Klimawandel oder zur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Reduktion von THG-Emissionen haben daher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 der Regel zahlreiche weitere Wirkungen zur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Folge. Quelle: eigene Darstellung auf Basis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von GLP (2005); MEA (2005); Turner et al. (2007)</a:t>
            </a:r>
          </a:p>
          <a:p>
            <a:r>
              <a:rPr lang="de-DE" sz="1200" kern="1200" dirty="0" smtClean="0">
                <a:solidFill>
                  <a:schemeClr val="tx1"/>
                </a:solidFill>
                <a:effectLst/>
                <a:latin typeface="+mn-lt"/>
                <a:ea typeface="+mn-ea"/>
                <a:cs typeface="+mn-cs"/>
              </a:rPr>
              <a:t>Das Landsystem zeichnet sich vor allem durch die sehr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engen Verflechtungen zwischen sozialen, wirtschaftlichen,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geomorphologischen, klimatischen und ökologischen Faktoren aus. Diese führen dazu, dass Veränderungen in einem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Bereich, etwa in Wirtschaft und Gesellschaft, Auswirkungen in vielen anderen Bereichen haben (Abbildung 2.1). So kann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beispielsweise eine Maßnahme zur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Veränderung von Treibhausgasemissionen – z. B. die Ausweitung von Waldflächen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Erhöhung der Bestockungsdichte zur Bindung von Kohlenstoff (C) – positive oder negative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Rückwirkungen auf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Produktionsleistung (etwa die land- und forstwirtschaftliche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Produktion) sowie auf andere Ökosystemleistungen (etwa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Rückhaltekapazität für Wasser oder den Schutz vor Lawinen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oder </a:t>
            </a:r>
            <a:r>
              <a:rPr lang="de-DE" sz="1200" kern="1200" dirty="0" err="1" smtClean="0">
                <a:solidFill>
                  <a:schemeClr val="tx1"/>
                </a:solidFill>
                <a:effectLst/>
                <a:latin typeface="+mn-lt"/>
                <a:ea typeface="+mn-ea"/>
                <a:cs typeface="+mn-cs"/>
              </a:rPr>
              <a:t>Murenabgängen</a:t>
            </a:r>
            <a:r>
              <a:rPr lang="de-DE" sz="1200" kern="1200" dirty="0" smtClean="0">
                <a:solidFill>
                  <a:schemeClr val="tx1"/>
                </a:solidFill>
                <a:effectLst/>
                <a:latin typeface="+mn-lt"/>
                <a:ea typeface="+mn-ea"/>
                <a:cs typeface="+mn-cs"/>
              </a:rPr>
              <a:t>; vgl. MEA, 2005), auf die </a:t>
            </a:r>
            <a:r>
              <a:rPr lang="de-DE" sz="1200" kern="1200" dirty="0" err="1" smtClean="0">
                <a:solidFill>
                  <a:schemeClr val="tx1"/>
                </a:solidFill>
                <a:effectLst/>
                <a:latin typeface="+mn-lt"/>
                <a:ea typeface="+mn-ea"/>
                <a:cs typeface="+mn-cs"/>
              </a:rPr>
              <a:t>Biodiversität</a:t>
            </a:r>
            <a:r>
              <a:rPr lang="de-DE" sz="1200" kern="1200" dirty="0" smtClean="0">
                <a:solidFill>
                  <a:schemeClr val="tx1"/>
                </a:solidFill>
                <a:effectLst/>
                <a:latin typeface="+mn-lt"/>
                <a:ea typeface="+mn-ea"/>
                <a:cs typeface="+mn-cs"/>
              </a:rPr>
              <a: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das Risiko von Schadereignissen (</a:t>
            </a:r>
            <a:r>
              <a:rPr lang="de-DE" sz="1200" kern="1200" dirty="0" err="1" smtClean="0">
                <a:solidFill>
                  <a:schemeClr val="tx1"/>
                </a:solidFill>
                <a:effectLst/>
                <a:latin typeface="+mn-lt"/>
                <a:ea typeface="+mn-ea"/>
                <a:cs typeface="+mn-cs"/>
              </a:rPr>
              <a:t>Windwurf</a:t>
            </a:r>
            <a:r>
              <a:rPr lang="de-DE" sz="1200" kern="1200" dirty="0" smtClean="0">
                <a:solidFill>
                  <a:schemeClr val="tx1"/>
                </a:solidFill>
                <a:effectLst/>
                <a:latin typeface="+mn-lt"/>
                <a:ea typeface="+mn-ea"/>
                <a:cs typeface="+mn-cs"/>
              </a:rPr>
              <a:t>, Borkenkäferbefall) im Wald sowie auf den Klimaschutz selbst (z. B. indirekte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Landnutzungseffekte) haben. Die Berücksichtigung derartiger Wechselwirkungen („</a:t>
            </a:r>
            <a:r>
              <a:rPr lang="de-DE" sz="1200" kern="1200" dirty="0" err="1" smtClean="0">
                <a:solidFill>
                  <a:schemeClr val="tx1"/>
                </a:solidFill>
                <a:effectLst/>
                <a:latin typeface="+mn-lt"/>
                <a:ea typeface="+mn-ea"/>
                <a:cs typeface="+mn-cs"/>
              </a:rPr>
              <a:t>feedbacks</a:t>
            </a:r>
            <a:r>
              <a:rPr lang="de-DE" sz="1200" kern="1200" dirty="0" smtClean="0">
                <a:solidFill>
                  <a:schemeClr val="tx1"/>
                </a:solidFill>
                <a:effectLst/>
                <a:latin typeface="+mn-lt"/>
                <a:ea typeface="+mn-ea"/>
                <a:cs typeface="+mn-cs"/>
              </a:rPr>
              <a:t>“) stellt eine große wissenschaftliche Herausforderung dar, ist aber für die Entwicklung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robuster Strategien zum Umgang mit dem Klimawandel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großer Bedeutung.</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B3K2, Seite 777)</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13</a:t>
            </a:fld>
            <a:endParaRPr lang="de-DE"/>
          </a:p>
        </p:txBody>
      </p:sp>
    </p:spTree>
    <p:extLst>
      <p:ext uri="{BB962C8B-B14F-4D97-AF65-F5344CB8AC3E}">
        <p14:creationId xmlns:p14="http://schemas.microsoft.com/office/powerpoint/2010/main" val="1643893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20" name="Bild 19" descr="background_title.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extfeld 8"/>
          <p:cNvSpPr txBox="1"/>
          <p:nvPr userDrawn="1"/>
        </p:nvSpPr>
        <p:spPr>
          <a:xfrm>
            <a:off x="508001" y="292221"/>
            <a:ext cx="8140699" cy="1323439"/>
          </a:xfrm>
          <a:prstGeom prst="rect">
            <a:avLst/>
          </a:prstGeom>
          <a:noFill/>
        </p:spPr>
        <p:txBody>
          <a:bodyPr wrap="square" rtlCol="0">
            <a:spAutoFit/>
          </a:bodyPr>
          <a:lstStyle/>
          <a:p>
            <a:pPr algn="r"/>
            <a:r>
              <a:rPr lang="de-DE" sz="4000" b="1" dirty="0" smtClean="0">
                <a:solidFill>
                  <a:schemeClr val="bg1"/>
                </a:solidFill>
                <a:effectLst>
                  <a:outerShdw blurRad="50800" dist="38100" algn="l" rotWithShape="0">
                    <a:prstClr val="black">
                      <a:alpha val="40000"/>
                    </a:prstClr>
                  </a:outerShdw>
                </a:effectLst>
                <a:latin typeface="Calibri"/>
                <a:cs typeface="Calibri"/>
              </a:rPr>
              <a:t>Österreichischer</a:t>
            </a:r>
            <a:r>
              <a:rPr lang="de-DE" sz="4000" b="1" baseline="0" dirty="0" smtClean="0">
                <a:solidFill>
                  <a:schemeClr val="bg1"/>
                </a:solidFill>
                <a:effectLst>
                  <a:outerShdw blurRad="50800" dist="38100" algn="l" rotWithShape="0">
                    <a:prstClr val="black">
                      <a:alpha val="40000"/>
                    </a:prstClr>
                  </a:outerShdw>
                </a:effectLst>
                <a:latin typeface="Calibri"/>
                <a:cs typeface="Calibri"/>
              </a:rPr>
              <a:t> Sachstandsbericht</a:t>
            </a:r>
            <a:br>
              <a:rPr lang="de-DE" sz="4000" b="1" baseline="0" dirty="0" smtClean="0">
                <a:solidFill>
                  <a:schemeClr val="bg1"/>
                </a:solidFill>
                <a:effectLst>
                  <a:outerShdw blurRad="50800" dist="38100" algn="l" rotWithShape="0">
                    <a:prstClr val="black">
                      <a:alpha val="40000"/>
                    </a:prstClr>
                  </a:outerShdw>
                </a:effectLst>
                <a:latin typeface="Calibri"/>
                <a:cs typeface="Calibri"/>
              </a:rPr>
            </a:br>
            <a:r>
              <a:rPr lang="de-DE" sz="4000" b="1" baseline="0" dirty="0" smtClean="0">
                <a:solidFill>
                  <a:schemeClr val="bg1"/>
                </a:solidFill>
                <a:effectLst>
                  <a:outerShdw blurRad="50800" dist="38100" algn="l" rotWithShape="0">
                    <a:prstClr val="black">
                      <a:alpha val="40000"/>
                    </a:prstClr>
                  </a:outerShdw>
                </a:effectLst>
                <a:latin typeface="Calibri"/>
                <a:cs typeface="Calibri"/>
              </a:rPr>
              <a:t>Klimawandel 2014</a:t>
            </a:r>
            <a:endParaRPr lang="de-DE" sz="4000" b="1" dirty="0">
              <a:solidFill>
                <a:schemeClr val="bg1"/>
              </a:solidFill>
              <a:effectLst>
                <a:outerShdw blurRad="50800" dist="38100" algn="l" rotWithShape="0">
                  <a:prstClr val="black">
                    <a:alpha val="40000"/>
                  </a:prstClr>
                </a:outerShdw>
              </a:effectLst>
              <a:latin typeface="Calibri"/>
              <a:cs typeface="Calibri"/>
            </a:endParaRPr>
          </a:p>
        </p:txBody>
      </p:sp>
      <p:sp>
        <p:nvSpPr>
          <p:cNvPr id="10" name="Textfeld 9"/>
          <p:cNvSpPr txBox="1"/>
          <p:nvPr userDrawn="1"/>
        </p:nvSpPr>
        <p:spPr>
          <a:xfrm>
            <a:off x="4572000" y="5906833"/>
            <a:ext cx="4254501" cy="800219"/>
          </a:xfrm>
          <a:prstGeom prst="rect">
            <a:avLst/>
          </a:prstGeom>
          <a:noFill/>
        </p:spPr>
        <p:txBody>
          <a:bodyPr wrap="square" rtlCol="0">
            <a:spAutoFit/>
          </a:bodyPr>
          <a:lstStyle/>
          <a:p>
            <a:pPr algn="r"/>
            <a:r>
              <a:rPr lang="de-DE" sz="33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300" b="1" dirty="0" smtClean="0">
                <a:solidFill>
                  <a:schemeClr val="bg1"/>
                </a:solidFill>
                <a:effectLst>
                  <a:outerShdw blurRad="50800" dist="38100" algn="l" rotWithShape="0">
                    <a:prstClr val="black">
                      <a:alpha val="40000"/>
                    </a:prstClr>
                  </a:outerShdw>
                </a:effectLst>
                <a:latin typeface="Garamond"/>
                <a:cs typeface="Garamond"/>
              </a:rPr>
              <a:t/>
            </a:r>
            <a:br>
              <a:rPr lang="de-DE" sz="3300" b="1" dirty="0" smtClean="0">
                <a:solidFill>
                  <a:schemeClr val="bg1"/>
                </a:solidFill>
                <a:effectLst>
                  <a:outerShdw blurRad="50800" dist="38100" algn="l" rotWithShape="0">
                    <a:prstClr val="black">
                      <a:alpha val="40000"/>
                    </a:prstClr>
                  </a:outerShdw>
                </a:effectLst>
                <a:latin typeface="Garamond"/>
                <a:cs typeface="Garamond"/>
              </a:rPr>
            </a:br>
            <a:r>
              <a:rPr lang="de-DE" sz="13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3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3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11" name="Textfeld 10"/>
          <p:cNvSpPr txBox="1"/>
          <p:nvPr userDrawn="1"/>
        </p:nvSpPr>
        <p:spPr>
          <a:xfrm>
            <a:off x="93134" y="5383613"/>
            <a:ext cx="6684433" cy="523220"/>
          </a:xfrm>
          <a:prstGeom prst="rect">
            <a:avLst/>
          </a:prstGeom>
          <a:noFill/>
        </p:spPr>
        <p:txBody>
          <a:bodyPr wrap="square" rtlCol="0">
            <a:spAutoFit/>
          </a:bodyPr>
          <a:lstStyle/>
          <a:p>
            <a:pPr algn="r"/>
            <a:r>
              <a:rPr lang="de-DE" sz="2800" b="1" dirty="0" smtClean="0">
                <a:solidFill>
                  <a:schemeClr val="tx1"/>
                </a:solidFill>
                <a:effectLst/>
                <a:latin typeface="Calibri"/>
                <a:cs typeface="Calibri"/>
              </a:rPr>
              <a:t>Austrian Assessment</a:t>
            </a:r>
            <a:r>
              <a:rPr lang="de-DE" sz="2800" b="1" baseline="0" dirty="0" smtClean="0">
                <a:solidFill>
                  <a:schemeClr val="tx1"/>
                </a:solidFill>
                <a:effectLst/>
                <a:latin typeface="Calibri"/>
                <a:cs typeface="Calibri"/>
              </a:rPr>
              <a:t> Report 2014 (AAR14)</a:t>
            </a:r>
            <a:endParaRPr lang="de-DE" sz="2800" b="1" dirty="0">
              <a:solidFill>
                <a:schemeClr val="tx1"/>
              </a:solidFill>
              <a:effectLst/>
              <a:latin typeface="Calibri"/>
              <a:cs typeface="Calibri"/>
            </a:endParaRPr>
          </a:p>
        </p:txBody>
      </p:sp>
      <p:sp>
        <p:nvSpPr>
          <p:cNvPr id="4" name="Titel 3"/>
          <p:cNvSpPr>
            <a:spLocks noGrp="1"/>
          </p:cNvSpPr>
          <p:nvPr>
            <p:ph type="title" hasCustomPrompt="1"/>
          </p:nvPr>
        </p:nvSpPr>
        <p:spPr>
          <a:xfrm>
            <a:off x="285865" y="1828821"/>
            <a:ext cx="8540636" cy="1143000"/>
          </a:xfrm>
          <a:prstGeom prst="rect">
            <a:avLst/>
          </a:prstGeom>
        </p:spPr>
        <p:txBody>
          <a:bodyPr vert="horz"/>
          <a:lstStyle>
            <a:lvl1pPr algn="ctr">
              <a:defRPr sz="4400" b="1">
                <a:solidFill>
                  <a:schemeClr val="bg1"/>
                </a:solidFill>
                <a:effectLst>
                  <a:outerShdw blurRad="50800" dist="38100" algn="l" rotWithShape="0">
                    <a:prstClr val="black">
                      <a:alpha val="40000"/>
                    </a:prstClr>
                  </a:outerShdw>
                </a:effectLst>
                <a:latin typeface="+mj-lt"/>
              </a:defRPr>
            </a:lvl1pPr>
          </a:lstStyle>
          <a:p>
            <a:r>
              <a:rPr lang="de-AT" dirty="0" smtClean="0"/>
              <a:t>[Titel hier einfügen]</a:t>
            </a:r>
            <a:endParaRPr lang="de-DE" dirty="0"/>
          </a:p>
        </p:txBody>
      </p:sp>
      <p:pic>
        <p:nvPicPr>
          <p:cNvPr id="6" name="Bild 5"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33562" y="5987052"/>
            <a:ext cx="1932632" cy="720000"/>
          </a:xfrm>
          <a:prstGeom prst="rect">
            <a:avLst/>
          </a:prstGeom>
        </p:spPr>
      </p:pic>
      <p:pic>
        <p:nvPicPr>
          <p:cNvPr id="7" name="Bild 6"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2" t="17874" r="9366" b="17874"/>
          <a:stretch/>
        </p:blipFill>
        <p:spPr>
          <a:xfrm>
            <a:off x="508001" y="5987052"/>
            <a:ext cx="1798624" cy="720000"/>
          </a:xfrm>
          <a:prstGeom prst="rect">
            <a:avLst/>
          </a:prstGeom>
        </p:spPr>
      </p:pic>
    </p:spTree>
    <p:extLst>
      <p:ext uri="{BB962C8B-B14F-4D97-AF65-F5344CB8AC3E}">
        <p14:creationId xmlns:p14="http://schemas.microsoft.com/office/powerpoint/2010/main" val="11489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Zusammenfassung">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4212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196118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Band 1">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1B2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39945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Band 2">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87B6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220535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Band 3">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E3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25058488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a:xfrm>
            <a:off x="7010400" y="5814000"/>
            <a:ext cx="2133600" cy="306000"/>
          </a:xfrm>
          <a:prstGeom prst="rect">
            <a:avLst/>
          </a:prstGeom>
        </p:spPr>
        <p:txBody>
          <a:bodyPr vert="horz" lIns="91440" tIns="45720" rIns="91440" bIns="45720" rtlCol="0" anchor="ctr"/>
          <a:lstStyle>
            <a:lvl1pPr algn="r">
              <a:defRPr sz="1400">
                <a:solidFill>
                  <a:schemeClr val="tx1"/>
                </a:solidFill>
                <a:latin typeface="Calibri"/>
                <a:cs typeface="Calibri"/>
              </a:defRPr>
            </a:lvl1pPr>
          </a:lstStyle>
          <a:p>
            <a:r>
              <a:rPr lang="de-DE" dirty="0" smtClean="0"/>
              <a:t>Folie </a:t>
            </a:r>
            <a:fld id="{32956C53-6A8F-0143-9AB8-E18F2462DC70}" type="slidenum">
              <a:rPr lang="de-DE" smtClean="0"/>
              <a:pPr/>
              <a:t>‹Nr.›</a:t>
            </a:fld>
            <a:endParaRPr lang="de-DE" dirty="0"/>
          </a:p>
        </p:txBody>
      </p:sp>
    </p:spTree>
    <p:extLst>
      <p:ext uri="{BB962C8B-B14F-4D97-AF65-F5344CB8AC3E}">
        <p14:creationId xmlns:p14="http://schemas.microsoft.com/office/powerpoint/2010/main" val="1425803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865" y="2286475"/>
            <a:ext cx="8540636" cy="2333072"/>
          </a:xfrm>
        </p:spPr>
        <p:txBody>
          <a:bodyPr/>
          <a:lstStyle/>
          <a:p>
            <a:r>
              <a:rPr lang="de-DE" dirty="0"/>
              <a:t>Band </a:t>
            </a:r>
            <a:r>
              <a:rPr lang="de-DE" dirty="0" smtClean="0"/>
              <a:t>3, </a:t>
            </a:r>
            <a:r>
              <a:rPr lang="de-DE" dirty="0"/>
              <a:t>Kapitel 1</a:t>
            </a:r>
            <a:r>
              <a:rPr lang="de-DE" dirty="0" smtClean="0"/>
              <a:t>:</a:t>
            </a:r>
            <a:br>
              <a:rPr lang="de-DE" dirty="0" smtClean="0"/>
            </a:br>
            <a:r>
              <a:rPr lang="de-DE" dirty="0" smtClean="0"/>
              <a:t> </a:t>
            </a:r>
            <a:r>
              <a:rPr lang="de-DE" dirty="0"/>
              <a:t>Emissionsminderung und Anpassung an den Klimawandel</a:t>
            </a:r>
          </a:p>
        </p:txBody>
      </p:sp>
    </p:spTree>
    <p:extLst>
      <p:ext uri="{BB962C8B-B14F-4D97-AF65-F5344CB8AC3E}">
        <p14:creationId xmlns:p14="http://schemas.microsoft.com/office/powerpoint/2010/main" val="2396809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10</a:t>
            </a:fld>
            <a:endParaRPr lang="de-DE" dirty="0"/>
          </a:p>
        </p:txBody>
      </p:sp>
      <p:sp>
        <p:nvSpPr>
          <p:cNvPr id="3" name="Textfeld 2"/>
          <p:cNvSpPr txBox="1"/>
          <p:nvPr/>
        </p:nvSpPr>
        <p:spPr>
          <a:xfrm>
            <a:off x="223666" y="1524915"/>
            <a:ext cx="8486579" cy="3785652"/>
          </a:xfrm>
          <a:prstGeom prst="rect">
            <a:avLst/>
          </a:prstGeom>
          <a:noFill/>
        </p:spPr>
        <p:txBody>
          <a:bodyPr wrap="square" rtlCol="0">
            <a:spAutoFit/>
          </a:bodyPr>
          <a:lstStyle/>
          <a:p>
            <a:pPr marL="342900" indent="-342900">
              <a:buFont typeface="Arial" panose="020B0604020202020204" pitchFamily="34" charset="0"/>
              <a:buChar char="•"/>
            </a:pPr>
            <a:r>
              <a:rPr lang="de-AT" sz="2000" b="1" dirty="0" smtClean="0">
                <a:latin typeface="+mj-lt"/>
              </a:rPr>
              <a:t>Ansätze </a:t>
            </a:r>
            <a:r>
              <a:rPr lang="de-AT" sz="2000" b="1" dirty="0">
                <a:latin typeface="+mj-lt"/>
              </a:rPr>
              <a:t>zur Überwindung der Barrieren sind </a:t>
            </a:r>
            <a:endParaRPr lang="de-AT" sz="2000" b="1" dirty="0" smtClean="0">
              <a:latin typeface="+mj-lt"/>
            </a:endParaRPr>
          </a:p>
          <a:p>
            <a:pPr marL="342900" indent="-342900">
              <a:buFont typeface="Arial" panose="020B0604020202020204" pitchFamily="34" charset="0"/>
              <a:buChar char="•"/>
            </a:pPr>
            <a:endParaRPr lang="de-AT" sz="2000" b="1" dirty="0">
              <a:latin typeface="+mj-lt"/>
            </a:endParaRPr>
          </a:p>
          <a:p>
            <a:pPr marL="800100" lvl="1" indent="-342900">
              <a:buFont typeface="Arial" panose="020B0604020202020204" pitchFamily="34" charset="0"/>
              <a:buChar char="•"/>
            </a:pPr>
            <a:r>
              <a:rPr lang="de-AT" sz="2000" dirty="0">
                <a:latin typeface="+mj-lt"/>
              </a:rPr>
              <a:t>eine umfassende Reform der Verwaltungsstrukturen in Hinblick auf die zu bewältigenden Aufgaben </a:t>
            </a:r>
          </a:p>
          <a:p>
            <a:pPr marL="800100" lvl="1" indent="-342900">
              <a:buFont typeface="Arial" panose="020B0604020202020204" pitchFamily="34" charset="0"/>
              <a:buChar char="•"/>
            </a:pPr>
            <a:r>
              <a:rPr lang="de-AT" sz="2000" dirty="0">
                <a:latin typeface="+mj-lt"/>
              </a:rPr>
              <a:t>die korrekte </a:t>
            </a:r>
            <a:r>
              <a:rPr lang="de-AT" sz="2000" dirty="0" err="1">
                <a:latin typeface="+mj-lt"/>
              </a:rPr>
              <a:t>Bepreisung</a:t>
            </a:r>
            <a:r>
              <a:rPr lang="de-AT" sz="2000" dirty="0">
                <a:latin typeface="+mj-lt"/>
              </a:rPr>
              <a:t> von Produkten und Dienstleistungen entsprechend ihrer Klimawirkung sowie entsprechende ordnungsrechtliche Rahmenbedingungen</a:t>
            </a:r>
          </a:p>
          <a:p>
            <a:pPr marL="800100" lvl="1" indent="-342900">
              <a:buFont typeface="Arial" panose="020B0604020202020204" pitchFamily="34" charset="0"/>
              <a:buChar char="•"/>
            </a:pPr>
            <a:r>
              <a:rPr lang="de-AT" sz="2000" dirty="0">
                <a:latin typeface="+mj-lt"/>
              </a:rPr>
              <a:t>eine stärkere Einbeziehung von </a:t>
            </a:r>
            <a:r>
              <a:rPr lang="de-AT" sz="2000" dirty="0" err="1">
                <a:latin typeface="+mj-lt"/>
              </a:rPr>
              <a:t>VerantwortungsträgerInnen</a:t>
            </a:r>
            <a:r>
              <a:rPr lang="de-AT" sz="2000" dirty="0">
                <a:latin typeface="+mj-lt"/>
              </a:rPr>
              <a:t> einschließlich der Zivilgesellschaft und der Wissenschaft in Entscheidungsfindungsprozesse </a:t>
            </a:r>
          </a:p>
          <a:p>
            <a:pPr marL="800100" lvl="1" indent="-342900">
              <a:buFont typeface="Arial" panose="020B0604020202020204" pitchFamily="34" charset="0"/>
              <a:buChar char="•"/>
            </a:pPr>
            <a:r>
              <a:rPr lang="de-AT" sz="2000" dirty="0">
                <a:latin typeface="+mj-lt"/>
              </a:rPr>
              <a:t>die gezielte Steigerung des klima- und umweltbezogenen Wissens</a:t>
            </a:r>
          </a:p>
          <a:p>
            <a:pPr marL="800100" lvl="1" indent="-342900">
              <a:buFont typeface="Arial" panose="020B0604020202020204" pitchFamily="34" charset="0"/>
              <a:buChar char="•"/>
            </a:pPr>
            <a:r>
              <a:rPr lang="de-AT" sz="2000" dirty="0">
                <a:latin typeface="+mj-lt"/>
              </a:rPr>
              <a:t>das Schließen handlungsrelevanter </a:t>
            </a:r>
            <a:r>
              <a:rPr lang="de-AT" sz="2000" dirty="0" smtClean="0">
                <a:latin typeface="+mj-lt"/>
              </a:rPr>
              <a:t>Wissenslücken</a:t>
            </a:r>
            <a:endParaRPr lang="de-AT" sz="2000" dirty="0">
              <a:latin typeface="+mj-lt"/>
            </a:endParaRPr>
          </a:p>
        </p:txBody>
      </p:sp>
      <p:sp>
        <p:nvSpPr>
          <p:cNvPr id="4" name="Textfeld 3"/>
          <p:cNvSpPr txBox="1"/>
          <p:nvPr/>
        </p:nvSpPr>
        <p:spPr>
          <a:xfrm>
            <a:off x="1265542" y="131426"/>
            <a:ext cx="7585379" cy="830997"/>
          </a:xfrm>
          <a:prstGeom prst="rect">
            <a:avLst/>
          </a:prstGeom>
          <a:noFill/>
        </p:spPr>
        <p:txBody>
          <a:bodyPr wrap="square" rtlCol="0">
            <a:spAutoFit/>
          </a:bodyPr>
          <a:lstStyle/>
          <a:p>
            <a:r>
              <a:rPr lang="de-AT" sz="2400" b="1" dirty="0" smtClean="0">
                <a:latin typeface="+mj-lt"/>
              </a:rPr>
              <a:t>Barrieren </a:t>
            </a:r>
            <a:r>
              <a:rPr lang="de-AT" sz="2400" b="1" dirty="0">
                <a:latin typeface="+mj-lt"/>
              </a:rPr>
              <a:t>gegenüber effektiven Minderungs- und Anpassungsstrategien</a:t>
            </a:r>
          </a:p>
        </p:txBody>
      </p:sp>
    </p:spTree>
    <p:extLst>
      <p:ext uri="{BB962C8B-B14F-4D97-AF65-F5344CB8AC3E}">
        <p14:creationId xmlns:p14="http://schemas.microsoft.com/office/powerpoint/2010/main" val="312366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264248"/>
            <a:ext cx="8540636" cy="2235179"/>
          </a:xfrm>
        </p:spPr>
        <p:txBody>
          <a:bodyPr/>
          <a:lstStyle/>
          <a:p>
            <a:r>
              <a:rPr lang="de-DE" dirty="0" smtClean="0"/>
              <a:t>Band 3, Kapitel 2:</a:t>
            </a:r>
            <a:r>
              <a:rPr lang="de-DE" dirty="0"/>
              <a:t/>
            </a:r>
            <a:br>
              <a:rPr lang="de-DE" dirty="0"/>
            </a:br>
            <a:r>
              <a:rPr lang="de-DE" dirty="0"/>
              <a:t>Land- und Forstwirtschaft, Wasser, Ökosysteme und </a:t>
            </a:r>
            <a:r>
              <a:rPr lang="de-DE" dirty="0" err="1"/>
              <a:t>Biodiversität</a:t>
            </a:r>
            <a:endParaRPr lang="de-DE" dirty="0"/>
          </a:p>
        </p:txBody>
      </p:sp>
    </p:spTree>
    <p:extLst>
      <p:ext uri="{BB962C8B-B14F-4D97-AF65-F5344CB8AC3E}">
        <p14:creationId xmlns:p14="http://schemas.microsoft.com/office/powerpoint/2010/main" val="105321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12</a:t>
            </a:fld>
            <a:endParaRPr lang="de-DE" dirty="0"/>
          </a:p>
        </p:txBody>
      </p:sp>
      <p:sp>
        <p:nvSpPr>
          <p:cNvPr id="3" name="Textfeld 2"/>
          <p:cNvSpPr txBox="1"/>
          <p:nvPr/>
        </p:nvSpPr>
        <p:spPr>
          <a:xfrm>
            <a:off x="223668" y="962378"/>
            <a:ext cx="8410152" cy="5262979"/>
          </a:xfrm>
          <a:prstGeom prst="rect">
            <a:avLst/>
          </a:prstGeom>
          <a:noFill/>
        </p:spPr>
        <p:txBody>
          <a:bodyPr wrap="square" rtlCol="0">
            <a:spAutoFit/>
          </a:bodyPr>
          <a:lstStyle/>
          <a:p>
            <a:pPr marL="342900" indent="-342900">
              <a:buFont typeface="Arial"/>
              <a:buChar char="•"/>
            </a:pPr>
            <a:r>
              <a:rPr lang="de-DE" sz="2400" dirty="0" smtClean="0">
                <a:latin typeface="+mj-lt"/>
              </a:rPr>
              <a:t>Ökosysteme sind von zahlreichen Wechselwirkungen geprägt und leisten unverzichtbare Dienste für die Gesellschaft; Erfolg von Klimaschutz- und Anpassungsstrategien hängt von der Kenntnis und synergistischen Nutzung dieser </a:t>
            </a:r>
            <a:r>
              <a:rPr lang="de-DE" sz="2400" dirty="0" err="1" smtClean="0">
                <a:latin typeface="+mj-lt"/>
              </a:rPr>
              <a:t>Wechselw</a:t>
            </a:r>
            <a:r>
              <a:rPr lang="de-DE" sz="2400" dirty="0" smtClean="0">
                <a:latin typeface="+mj-lt"/>
              </a:rPr>
              <a:t>. ab</a:t>
            </a:r>
          </a:p>
          <a:p>
            <a:pPr marL="342900" indent="-342900">
              <a:buFont typeface="Arial"/>
              <a:buChar char="•"/>
            </a:pPr>
            <a:r>
              <a:rPr lang="de-DE" sz="2400" dirty="0" smtClean="0">
                <a:latin typeface="+mj-lt"/>
              </a:rPr>
              <a:t>In der Landwirtschaft sind bei Wiederkäuerfütterung, Wirtschaftsdüngerbehandlung und Stickstoffeffizienz die größten THG-Einsparungspotentiale vorhanden</a:t>
            </a:r>
          </a:p>
          <a:p>
            <a:pPr marL="342900" indent="-342900">
              <a:buFont typeface="Arial"/>
              <a:buChar char="•"/>
            </a:pPr>
            <a:r>
              <a:rPr lang="de-DE" sz="2400" dirty="0" smtClean="0">
                <a:latin typeface="+mj-lt"/>
              </a:rPr>
              <a:t>Bis 2003 war der ö. Wald eine bedeutende CO</a:t>
            </a:r>
            <a:r>
              <a:rPr lang="de-DE" sz="2400" baseline="-25000" dirty="0" smtClean="0">
                <a:latin typeface="+mj-lt"/>
              </a:rPr>
              <a:t>2</a:t>
            </a:r>
            <a:r>
              <a:rPr lang="de-DE" sz="2400" dirty="0" smtClean="0">
                <a:latin typeface="+mj-lt"/>
              </a:rPr>
              <a:t>-Senke, seither ist die </a:t>
            </a:r>
            <a:r>
              <a:rPr lang="de-DE" sz="2400" dirty="0" err="1" smtClean="0">
                <a:latin typeface="+mj-lt"/>
              </a:rPr>
              <a:t>Senkenfunktion</a:t>
            </a:r>
            <a:r>
              <a:rPr lang="de-DE" sz="2400" dirty="0" smtClean="0">
                <a:latin typeface="+mj-lt"/>
              </a:rPr>
              <a:t> geringer, Bilanz kann durch forstwirtschaftliche Maßnahmen und </a:t>
            </a:r>
            <a:r>
              <a:rPr lang="de-DE" sz="2400" dirty="0" err="1" smtClean="0">
                <a:latin typeface="+mj-lt"/>
              </a:rPr>
              <a:t>kaskadische</a:t>
            </a:r>
            <a:r>
              <a:rPr lang="de-DE" sz="2400" dirty="0" smtClean="0">
                <a:latin typeface="+mj-lt"/>
              </a:rPr>
              <a:t> Nutzung von Holzprodukten verbessert werden </a:t>
            </a:r>
          </a:p>
          <a:p>
            <a:pPr marL="342900" indent="-342900">
              <a:buFont typeface="Arial"/>
              <a:buChar char="•"/>
            </a:pPr>
            <a:r>
              <a:rPr lang="de-DE" sz="2400" dirty="0" smtClean="0">
                <a:latin typeface="+mj-lt"/>
              </a:rPr>
              <a:t>Schlüsselrolle von nachfrageseitigen Maßnahmen wie Änderung der Ernährungsweise und Verringerung von Lebensmittelverlusten</a:t>
            </a:r>
            <a:endParaRPr lang="de-DE" sz="2400" dirty="0">
              <a:latin typeface="+mj-lt"/>
            </a:endParaRPr>
          </a:p>
        </p:txBody>
      </p:sp>
      <p:sp>
        <p:nvSpPr>
          <p:cNvPr id="4" name="Textfeld 3"/>
          <p:cNvSpPr txBox="1"/>
          <p:nvPr/>
        </p:nvSpPr>
        <p:spPr>
          <a:xfrm>
            <a:off x="223668" y="123112"/>
            <a:ext cx="8410152" cy="828432"/>
          </a:xfrm>
          <a:prstGeom prst="rect">
            <a:avLst/>
          </a:prstGeom>
          <a:noFill/>
        </p:spPr>
        <p:txBody>
          <a:bodyPr wrap="square" rtlCol="0">
            <a:spAutoFit/>
          </a:bodyPr>
          <a:lstStyle/>
          <a:p>
            <a:r>
              <a:rPr lang="de-DE" sz="2800" b="1" dirty="0" smtClean="0">
                <a:latin typeface="+mj-lt"/>
              </a:rPr>
              <a:t>Zusammenfassung der wichtigsten Botschaften</a:t>
            </a:r>
          </a:p>
          <a:p>
            <a:pPr algn="r">
              <a:lnSpc>
                <a:spcPct val="150000"/>
              </a:lnSpc>
            </a:pPr>
            <a:r>
              <a:rPr lang="de-DE" sz="1400" b="1" dirty="0" smtClean="0">
                <a:latin typeface="+mj-lt"/>
              </a:rPr>
              <a:t>Zur vollständige Liste der Kernaussagen siehe  AAR14, B3K2, Seite 774 ff</a:t>
            </a:r>
            <a:endParaRPr lang="de-DE" sz="1400" b="1" dirty="0">
              <a:latin typeface="+mj-lt"/>
            </a:endParaRPr>
          </a:p>
        </p:txBody>
      </p:sp>
    </p:spTree>
    <p:extLst>
      <p:ext uri="{BB962C8B-B14F-4D97-AF65-F5344CB8AC3E}">
        <p14:creationId xmlns:p14="http://schemas.microsoft.com/office/powerpoint/2010/main" val="2721028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13</a:t>
            </a:fld>
            <a:endParaRPr lang="de-DE" dirty="0"/>
          </a:p>
        </p:txBody>
      </p:sp>
      <p:pic>
        <p:nvPicPr>
          <p:cNvPr id="3" name="Bild 2" descr="Abb.2.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4124" y="0"/>
            <a:ext cx="7166429" cy="5325512"/>
          </a:xfrm>
          <a:prstGeom prst="rect">
            <a:avLst/>
          </a:prstGeom>
        </p:spPr>
      </p:pic>
      <p:sp>
        <p:nvSpPr>
          <p:cNvPr id="4" name="Textfeld 3"/>
          <p:cNvSpPr txBox="1"/>
          <p:nvPr/>
        </p:nvSpPr>
        <p:spPr>
          <a:xfrm>
            <a:off x="-1" y="5325512"/>
            <a:ext cx="8654143" cy="584776"/>
          </a:xfrm>
          <a:prstGeom prst="rect">
            <a:avLst/>
          </a:prstGeom>
          <a:noFill/>
        </p:spPr>
        <p:txBody>
          <a:bodyPr wrap="square" rtlCol="0">
            <a:spAutoFit/>
          </a:bodyPr>
          <a:lstStyle/>
          <a:p>
            <a:r>
              <a:rPr lang="de-DE" sz="1600" b="1" dirty="0" smtClean="0">
                <a:latin typeface="Calibri"/>
                <a:cs typeface="Calibri"/>
              </a:rPr>
              <a:t>Abb.2.1: </a:t>
            </a:r>
            <a:r>
              <a:rPr lang="de-DE" sz="1600" dirty="0" smtClean="0"/>
              <a:t>Intensive systemische Wechselwirkungen kennzeichnen das Landsystem. Emissions-minderungs- und Anpassungsmaßnahmen haben daher oft zahlreiche weitere Auswirkungen zur Folge  </a:t>
            </a:r>
          </a:p>
        </p:txBody>
      </p:sp>
    </p:spTree>
    <p:extLst>
      <p:ext uri="{BB962C8B-B14F-4D97-AF65-F5344CB8AC3E}">
        <p14:creationId xmlns:p14="http://schemas.microsoft.com/office/powerpoint/2010/main" val="979006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14</a:t>
            </a:fld>
            <a:endParaRPr lang="de-DE" dirty="0"/>
          </a:p>
        </p:txBody>
      </p:sp>
      <p:pic>
        <p:nvPicPr>
          <p:cNvPr id="3" name="Bild 2" descr="Tab.2.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43" y="0"/>
            <a:ext cx="7591795" cy="5388429"/>
          </a:xfrm>
          <a:prstGeom prst="rect">
            <a:avLst/>
          </a:prstGeom>
        </p:spPr>
      </p:pic>
      <p:sp>
        <p:nvSpPr>
          <p:cNvPr id="4" name="Textfeld 3"/>
          <p:cNvSpPr txBox="1"/>
          <p:nvPr/>
        </p:nvSpPr>
        <p:spPr>
          <a:xfrm>
            <a:off x="290285" y="5474395"/>
            <a:ext cx="8203839" cy="584776"/>
          </a:xfrm>
          <a:prstGeom prst="rect">
            <a:avLst/>
          </a:prstGeom>
          <a:noFill/>
        </p:spPr>
        <p:txBody>
          <a:bodyPr wrap="square" rtlCol="0">
            <a:spAutoFit/>
          </a:bodyPr>
          <a:lstStyle/>
          <a:p>
            <a:r>
              <a:rPr lang="de-DE" sz="1600" b="1" dirty="0" smtClean="0">
                <a:latin typeface="Calibri"/>
                <a:cs typeface="Calibri"/>
              </a:rPr>
              <a:t>Tab.2.5: </a:t>
            </a:r>
            <a:r>
              <a:rPr lang="de-DE" sz="1600" dirty="0" smtClean="0">
                <a:latin typeface="Calibri"/>
                <a:cs typeface="Calibri"/>
              </a:rPr>
              <a:t>THG-Emissionen verschiedener Lebensmittel pro kg (links) und pro 1.000 kcal des Lebensmittels (rechts)</a:t>
            </a:r>
            <a:endParaRPr lang="de-DE" sz="1600" dirty="0" smtClean="0"/>
          </a:p>
        </p:txBody>
      </p:sp>
    </p:spTree>
    <p:extLst>
      <p:ext uri="{BB962C8B-B14F-4D97-AF65-F5344CB8AC3E}">
        <p14:creationId xmlns:p14="http://schemas.microsoft.com/office/powerpoint/2010/main" val="1705923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627107"/>
            <a:ext cx="8540636" cy="1690894"/>
          </a:xfrm>
        </p:spPr>
        <p:txBody>
          <a:bodyPr/>
          <a:lstStyle/>
          <a:p>
            <a:r>
              <a:rPr lang="de-DE" dirty="0" smtClean="0"/>
              <a:t>Band 3, Kapitel 3:</a:t>
            </a:r>
            <a:br>
              <a:rPr lang="de-DE" dirty="0" smtClean="0"/>
            </a:br>
            <a:r>
              <a:rPr lang="de-DE" dirty="0" smtClean="0"/>
              <a:t>Energie und Verkehr </a:t>
            </a:r>
            <a:endParaRPr lang="de-DE" dirty="0"/>
          </a:p>
        </p:txBody>
      </p:sp>
    </p:spTree>
    <p:extLst>
      <p:ext uri="{BB962C8B-B14F-4D97-AF65-F5344CB8AC3E}">
        <p14:creationId xmlns:p14="http://schemas.microsoft.com/office/powerpoint/2010/main" val="1128502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16</a:t>
            </a:fld>
            <a:endParaRPr lang="de-DE" dirty="0"/>
          </a:p>
        </p:txBody>
      </p:sp>
      <p:sp>
        <p:nvSpPr>
          <p:cNvPr id="3" name="Textfeld 2"/>
          <p:cNvSpPr txBox="1"/>
          <p:nvPr/>
        </p:nvSpPr>
        <p:spPr>
          <a:xfrm>
            <a:off x="2975429" y="2721430"/>
            <a:ext cx="3048000" cy="1015663"/>
          </a:xfrm>
          <a:prstGeom prst="rect">
            <a:avLst/>
          </a:prstGeom>
          <a:noFill/>
        </p:spPr>
        <p:txBody>
          <a:bodyPr wrap="square" rtlCol="0">
            <a:spAutoFit/>
          </a:bodyPr>
          <a:lstStyle/>
          <a:p>
            <a:r>
              <a:rPr lang="de-DE" sz="6000" b="1" dirty="0" smtClean="0"/>
              <a:t>ENERGIE</a:t>
            </a:r>
            <a:endParaRPr lang="de-DE" sz="6000" b="1" dirty="0"/>
          </a:p>
        </p:txBody>
      </p:sp>
    </p:spTree>
    <p:extLst>
      <p:ext uri="{BB962C8B-B14F-4D97-AF65-F5344CB8AC3E}">
        <p14:creationId xmlns:p14="http://schemas.microsoft.com/office/powerpoint/2010/main" val="1913151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17</a:t>
            </a:fld>
            <a:endParaRPr lang="de-DE" dirty="0"/>
          </a:p>
        </p:txBody>
      </p:sp>
      <p:sp>
        <p:nvSpPr>
          <p:cNvPr id="3" name="Textfeld 2"/>
          <p:cNvSpPr txBox="1"/>
          <p:nvPr/>
        </p:nvSpPr>
        <p:spPr>
          <a:xfrm>
            <a:off x="223668" y="123112"/>
            <a:ext cx="8410152" cy="828432"/>
          </a:xfrm>
          <a:prstGeom prst="rect">
            <a:avLst/>
          </a:prstGeom>
          <a:noFill/>
        </p:spPr>
        <p:txBody>
          <a:bodyPr wrap="square" rtlCol="0">
            <a:spAutoFit/>
          </a:bodyPr>
          <a:lstStyle/>
          <a:p>
            <a:r>
              <a:rPr lang="de-DE" sz="2800" b="1" dirty="0" smtClean="0">
                <a:latin typeface="+mj-lt"/>
              </a:rPr>
              <a:t>Zusammenfassung der wichtigsten Botschaften</a:t>
            </a:r>
          </a:p>
          <a:p>
            <a:pPr algn="r">
              <a:lnSpc>
                <a:spcPct val="150000"/>
              </a:lnSpc>
            </a:pPr>
            <a:r>
              <a:rPr lang="de-DE" sz="1400" b="1" dirty="0" smtClean="0">
                <a:latin typeface="+mj-lt"/>
              </a:rPr>
              <a:t>Zur vollständige Liste der Kernaussagen siehe  AAR14, B3K3, Seite 858-861</a:t>
            </a:r>
            <a:endParaRPr lang="de-DE" sz="1400" b="1" dirty="0">
              <a:latin typeface="+mj-lt"/>
            </a:endParaRPr>
          </a:p>
        </p:txBody>
      </p:sp>
      <p:sp>
        <p:nvSpPr>
          <p:cNvPr id="4" name="Textfeld 3"/>
          <p:cNvSpPr txBox="1"/>
          <p:nvPr/>
        </p:nvSpPr>
        <p:spPr>
          <a:xfrm>
            <a:off x="223668" y="962378"/>
            <a:ext cx="8410152" cy="5262979"/>
          </a:xfrm>
          <a:prstGeom prst="rect">
            <a:avLst/>
          </a:prstGeom>
          <a:noFill/>
        </p:spPr>
        <p:txBody>
          <a:bodyPr wrap="square" rtlCol="0">
            <a:spAutoFit/>
          </a:bodyPr>
          <a:lstStyle/>
          <a:p>
            <a:pPr marL="342900" indent="-342900">
              <a:buFont typeface="Arial"/>
              <a:buChar char="•"/>
            </a:pPr>
            <a:r>
              <a:rPr lang="de-DE" sz="2400" dirty="0" smtClean="0">
                <a:latin typeface="+mj-lt"/>
              </a:rPr>
              <a:t>Die Entwicklung des Energieverbrauchs in Ö. zeigt folgende Trends: Anteil von Öl ist seit ca. 1990 gleichbleibend, hohe Importabhängigkeit von ca. 70% seit 1975, seit 2005 Stagnation des Primär- und Endenergieverbrauchs, Steigerung des Anteils EET von ca. 23% (2000) auf ca. 29% (2011)</a:t>
            </a:r>
          </a:p>
          <a:p>
            <a:pPr marL="342900" indent="-342900">
              <a:buFont typeface="Arial"/>
              <a:buChar char="•"/>
            </a:pPr>
            <a:r>
              <a:rPr lang="de-DE" sz="2400" dirty="0" smtClean="0">
                <a:latin typeface="+mj-lt"/>
              </a:rPr>
              <a:t>Potential der EET in Ö. bis 2050 bei 50-90 % des Primärenergieverbrauchs von 2010</a:t>
            </a:r>
          </a:p>
          <a:p>
            <a:pPr marL="342900" indent="-342900">
              <a:buFont typeface="Arial"/>
              <a:buChar char="•"/>
            </a:pPr>
            <a:r>
              <a:rPr lang="de-DE" sz="2400" dirty="0" smtClean="0">
                <a:latin typeface="+mj-lt"/>
              </a:rPr>
              <a:t>Biomasse spielt wichtige Rolle bei der Substitution fossiler Energieträger, in Zukunft muss Flächen- und Rohstoffbedarf der Nahrungsmittelproduktion verstärkt berücksichtigt werden</a:t>
            </a:r>
          </a:p>
          <a:p>
            <a:pPr marL="342900" indent="-342900">
              <a:buFont typeface="Arial"/>
              <a:buChar char="•"/>
            </a:pPr>
            <a:r>
              <a:rPr lang="de-DE" sz="2400" dirty="0" smtClean="0">
                <a:latin typeface="+mj-lt"/>
              </a:rPr>
              <a:t>Mit Anpassungen in der Infrastruktur kann bis 2050 bis zu 100% Deckung der Stromaufbringung erreicht werden</a:t>
            </a:r>
          </a:p>
          <a:p>
            <a:pPr marL="342900" indent="-342900">
              <a:buFont typeface="Arial"/>
              <a:buChar char="•"/>
            </a:pPr>
            <a:r>
              <a:rPr lang="de-DE" sz="2400" dirty="0" smtClean="0">
                <a:latin typeface="+mj-lt"/>
              </a:rPr>
              <a:t>Der Stromverbrauch wird ohne gravierende politische Eingriffe weiterhin deutlich ansteigen</a:t>
            </a:r>
            <a:endParaRPr lang="de-DE" sz="2400" dirty="0">
              <a:latin typeface="+mj-lt"/>
            </a:endParaRPr>
          </a:p>
        </p:txBody>
      </p:sp>
    </p:spTree>
    <p:extLst>
      <p:ext uri="{BB962C8B-B14F-4D97-AF65-F5344CB8AC3E}">
        <p14:creationId xmlns:p14="http://schemas.microsoft.com/office/powerpoint/2010/main" val="2850279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18</a:t>
            </a:fld>
            <a:endParaRPr lang="de-DE" dirty="0"/>
          </a:p>
        </p:txBody>
      </p:sp>
      <p:pic>
        <p:nvPicPr>
          <p:cNvPr id="3" name="Bild 2" descr="Abb.3.8.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964000" cy="5320097"/>
          </a:xfrm>
          <a:prstGeom prst="rect">
            <a:avLst/>
          </a:prstGeom>
        </p:spPr>
      </p:pic>
      <p:sp>
        <p:nvSpPr>
          <p:cNvPr id="4" name="Textfeld 3"/>
          <p:cNvSpPr txBox="1"/>
          <p:nvPr/>
        </p:nvSpPr>
        <p:spPr>
          <a:xfrm>
            <a:off x="163285" y="5469647"/>
            <a:ext cx="8040554" cy="338554"/>
          </a:xfrm>
          <a:prstGeom prst="rect">
            <a:avLst/>
          </a:prstGeom>
          <a:noFill/>
        </p:spPr>
        <p:txBody>
          <a:bodyPr wrap="square" rtlCol="0">
            <a:spAutoFit/>
          </a:bodyPr>
          <a:lstStyle/>
          <a:p>
            <a:r>
              <a:rPr lang="de-DE" sz="1600" b="1" dirty="0" smtClean="0">
                <a:latin typeface="Calibri"/>
                <a:cs typeface="Calibri"/>
              </a:rPr>
              <a:t>Abb.3.8: </a:t>
            </a:r>
            <a:r>
              <a:rPr lang="de-DE" sz="1600" dirty="0" smtClean="0">
                <a:latin typeface="Calibri"/>
                <a:cs typeface="Calibri"/>
              </a:rPr>
              <a:t>Endenergiebedarf in Österreich 2011 nach Nutzenergiebereich und Energieträger </a:t>
            </a:r>
            <a:endParaRPr lang="de-DE" sz="1600" dirty="0" smtClean="0"/>
          </a:p>
        </p:txBody>
      </p:sp>
    </p:spTree>
    <p:extLst>
      <p:ext uri="{BB962C8B-B14F-4D97-AF65-F5344CB8AC3E}">
        <p14:creationId xmlns:p14="http://schemas.microsoft.com/office/powerpoint/2010/main" val="3608579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19</a:t>
            </a:fld>
            <a:endParaRPr lang="de-DE" dirty="0"/>
          </a:p>
        </p:txBody>
      </p:sp>
      <p:pic>
        <p:nvPicPr>
          <p:cNvPr id="3" name="Bild 2" descr="Abb.3.14.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516" y="0"/>
            <a:ext cx="7898323" cy="5615419"/>
          </a:xfrm>
          <a:prstGeom prst="rect">
            <a:avLst/>
          </a:prstGeom>
        </p:spPr>
      </p:pic>
      <p:sp>
        <p:nvSpPr>
          <p:cNvPr id="4" name="Textfeld 3"/>
          <p:cNvSpPr txBox="1"/>
          <p:nvPr/>
        </p:nvSpPr>
        <p:spPr>
          <a:xfrm>
            <a:off x="0" y="5520561"/>
            <a:ext cx="9416143" cy="584776"/>
          </a:xfrm>
          <a:prstGeom prst="rect">
            <a:avLst/>
          </a:prstGeom>
          <a:noFill/>
        </p:spPr>
        <p:txBody>
          <a:bodyPr wrap="square" rtlCol="0">
            <a:spAutoFit/>
          </a:bodyPr>
          <a:lstStyle/>
          <a:p>
            <a:r>
              <a:rPr lang="de-DE" sz="1600" b="1" dirty="0" smtClean="0">
                <a:latin typeface="Calibri"/>
                <a:cs typeface="Calibri"/>
              </a:rPr>
              <a:t>Abb.3.14: </a:t>
            </a:r>
            <a:r>
              <a:rPr lang="de-DE" sz="1600" dirty="0" smtClean="0"/>
              <a:t>Verschiedene Studien zeigen das Primärenergiepotenzial in Österreich nach Energieträger/Technologie</a:t>
            </a:r>
          </a:p>
        </p:txBody>
      </p:sp>
    </p:spTree>
    <p:extLst>
      <p:ext uri="{BB962C8B-B14F-4D97-AF65-F5344CB8AC3E}">
        <p14:creationId xmlns:p14="http://schemas.microsoft.com/office/powerpoint/2010/main" val="222502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a:t>
            </a:fld>
            <a:endParaRPr lang="de-DE" dirty="0"/>
          </a:p>
        </p:txBody>
      </p:sp>
      <p:sp>
        <p:nvSpPr>
          <p:cNvPr id="3" name="Textfeld 2"/>
          <p:cNvSpPr txBox="1"/>
          <p:nvPr/>
        </p:nvSpPr>
        <p:spPr>
          <a:xfrm>
            <a:off x="223668" y="123112"/>
            <a:ext cx="8410152" cy="828432"/>
          </a:xfrm>
          <a:prstGeom prst="rect">
            <a:avLst/>
          </a:prstGeom>
          <a:noFill/>
        </p:spPr>
        <p:txBody>
          <a:bodyPr wrap="square" rtlCol="0">
            <a:spAutoFit/>
          </a:bodyPr>
          <a:lstStyle/>
          <a:p>
            <a:r>
              <a:rPr lang="de-DE" sz="2800" b="1" dirty="0" smtClean="0">
                <a:latin typeface="+mj-lt"/>
              </a:rPr>
              <a:t>Zusammenfassung der wichtigsten Botschaften</a:t>
            </a:r>
          </a:p>
          <a:p>
            <a:pPr algn="r">
              <a:lnSpc>
                <a:spcPct val="150000"/>
              </a:lnSpc>
            </a:pPr>
            <a:r>
              <a:rPr lang="de-DE" sz="1400" b="1" dirty="0" smtClean="0">
                <a:latin typeface="+mj-lt"/>
              </a:rPr>
              <a:t>Zur vollständige Liste der Kernaussagen siehe  AAR14, B3K1, Seite 708 ff</a:t>
            </a:r>
            <a:endParaRPr lang="de-DE" sz="1400" b="1" dirty="0">
              <a:latin typeface="+mj-lt"/>
            </a:endParaRPr>
          </a:p>
        </p:txBody>
      </p:sp>
      <p:sp>
        <p:nvSpPr>
          <p:cNvPr id="4" name="Textfeld 3"/>
          <p:cNvSpPr txBox="1"/>
          <p:nvPr/>
        </p:nvSpPr>
        <p:spPr>
          <a:xfrm>
            <a:off x="223668" y="940053"/>
            <a:ext cx="8410152" cy="5262979"/>
          </a:xfrm>
          <a:prstGeom prst="rect">
            <a:avLst/>
          </a:prstGeom>
          <a:noFill/>
        </p:spPr>
        <p:txBody>
          <a:bodyPr wrap="square" rtlCol="0">
            <a:spAutoFit/>
          </a:bodyPr>
          <a:lstStyle/>
          <a:p>
            <a:pPr marL="342900" indent="-342900">
              <a:buFont typeface="Arial"/>
              <a:buChar char="•"/>
            </a:pPr>
            <a:r>
              <a:rPr lang="de-AT" sz="2400" dirty="0" smtClean="0">
                <a:latin typeface="+mj-lt"/>
              </a:rPr>
              <a:t>Stabilisierung </a:t>
            </a:r>
            <a:r>
              <a:rPr lang="de-AT" sz="2400" dirty="0">
                <a:latin typeface="+mj-lt"/>
              </a:rPr>
              <a:t>des Anstiegs der globalen Jahresmitteltemperatur auf ˂ 2°C bis 2100 erfordert Halbierung der derzeitigen globalen Emissionen bis 2050</a:t>
            </a:r>
          </a:p>
          <a:p>
            <a:pPr marL="342900" indent="-342900">
              <a:buFont typeface="Arial"/>
              <a:buChar char="•"/>
            </a:pPr>
            <a:r>
              <a:rPr lang="de-AT" sz="2400" dirty="0">
                <a:latin typeface="+mj-lt"/>
              </a:rPr>
              <a:t>Globale Erwärmung von 4°C führt zu kaum beherrschbaren Veränderungen in Natur und Gesellschaft</a:t>
            </a:r>
          </a:p>
          <a:p>
            <a:pPr marL="342900" indent="-342900">
              <a:buFont typeface="Arial"/>
              <a:buChar char="•"/>
            </a:pPr>
            <a:r>
              <a:rPr lang="de-AT" sz="2400" dirty="0">
                <a:latin typeface="+mj-lt"/>
              </a:rPr>
              <a:t>Bemühungen zur Emissionsminderung und Anpassung hinken in der EU und in Ö gegenüber den politischen Zielen hinterher</a:t>
            </a:r>
          </a:p>
          <a:p>
            <a:pPr marL="342900" indent="-342900">
              <a:buFont typeface="Arial"/>
              <a:buChar char="•"/>
            </a:pPr>
            <a:r>
              <a:rPr lang="de-AT" sz="2400" dirty="0">
                <a:latin typeface="+mj-lt"/>
              </a:rPr>
              <a:t>Die Kyoto-Ziele Österreichs konnten nur durch den Zukauf von Emissionsrechten erfüllt werden</a:t>
            </a:r>
          </a:p>
          <a:p>
            <a:pPr marL="342900" indent="-342900">
              <a:buFont typeface="Arial"/>
              <a:buChar char="•"/>
            </a:pPr>
            <a:r>
              <a:rPr lang="de-AT" sz="2400" dirty="0">
                <a:latin typeface="+mj-lt"/>
              </a:rPr>
              <a:t>Dem Klimawandel zuzuschreibende globale Schäden liegen bereits deutlich über 100 Milliarden € pro Jahr</a:t>
            </a:r>
          </a:p>
          <a:p>
            <a:pPr marL="342900" indent="-342900">
              <a:buFont typeface="Arial"/>
              <a:buChar char="•"/>
            </a:pPr>
            <a:r>
              <a:rPr lang="de-AT" sz="2400" dirty="0">
                <a:latin typeface="+mj-lt"/>
              </a:rPr>
              <a:t>Zur Erfüllung zukünftiger Klimaschutz-Ziele sind stärkere Anstrengungen erforderlich, aber Synergien zwischen Minderung und Anpassung können genutzt </a:t>
            </a:r>
            <a:r>
              <a:rPr lang="de-AT" sz="2400" dirty="0" smtClean="0">
                <a:latin typeface="+mj-lt"/>
              </a:rPr>
              <a:t>werden</a:t>
            </a:r>
            <a:endParaRPr lang="de-AT" sz="2400" dirty="0">
              <a:latin typeface="+mj-lt"/>
            </a:endParaRPr>
          </a:p>
        </p:txBody>
      </p:sp>
    </p:spTree>
    <p:extLst>
      <p:ext uri="{BB962C8B-B14F-4D97-AF65-F5344CB8AC3E}">
        <p14:creationId xmlns:p14="http://schemas.microsoft.com/office/powerpoint/2010/main" val="4219153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20</a:t>
            </a:fld>
            <a:endParaRPr lang="de-DE" dirty="0"/>
          </a:p>
        </p:txBody>
      </p:sp>
      <p:sp>
        <p:nvSpPr>
          <p:cNvPr id="4" name="Textfeld 3"/>
          <p:cNvSpPr txBox="1"/>
          <p:nvPr/>
        </p:nvSpPr>
        <p:spPr>
          <a:xfrm>
            <a:off x="2812143" y="2721430"/>
            <a:ext cx="3519714" cy="1015663"/>
          </a:xfrm>
          <a:prstGeom prst="rect">
            <a:avLst/>
          </a:prstGeom>
          <a:noFill/>
        </p:spPr>
        <p:txBody>
          <a:bodyPr wrap="square" rtlCol="0">
            <a:spAutoFit/>
          </a:bodyPr>
          <a:lstStyle/>
          <a:p>
            <a:r>
              <a:rPr lang="de-DE" sz="6000" b="1" dirty="0" smtClean="0"/>
              <a:t>VERKEHR</a:t>
            </a:r>
            <a:endParaRPr lang="de-DE" sz="6000" b="1" dirty="0"/>
          </a:p>
        </p:txBody>
      </p:sp>
    </p:spTree>
    <p:extLst>
      <p:ext uri="{BB962C8B-B14F-4D97-AF65-F5344CB8AC3E}">
        <p14:creationId xmlns:p14="http://schemas.microsoft.com/office/powerpoint/2010/main" val="927153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21</a:t>
            </a:fld>
            <a:endParaRPr lang="de-DE" dirty="0"/>
          </a:p>
        </p:txBody>
      </p:sp>
      <p:sp>
        <p:nvSpPr>
          <p:cNvPr id="3" name="Textfeld 2"/>
          <p:cNvSpPr txBox="1"/>
          <p:nvPr/>
        </p:nvSpPr>
        <p:spPr>
          <a:xfrm>
            <a:off x="223668" y="123112"/>
            <a:ext cx="8410152" cy="828432"/>
          </a:xfrm>
          <a:prstGeom prst="rect">
            <a:avLst/>
          </a:prstGeom>
          <a:noFill/>
        </p:spPr>
        <p:txBody>
          <a:bodyPr wrap="square" rtlCol="0">
            <a:spAutoFit/>
          </a:bodyPr>
          <a:lstStyle/>
          <a:p>
            <a:r>
              <a:rPr lang="de-DE" sz="2800" b="1" dirty="0" smtClean="0">
                <a:latin typeface="+mj-lt"/>
              </a:rPr>
              <a:t>Zusammenfassung der wichtigsten Botschaften</a:t>
            </a:r>
          </a:p>
          <a:p>
            <a:pPr algn="r">
              <a:lnSpc>
                <a:spcPct val="150000"/>
              </a:lnSpc>
            </a:pPr>
            <a:r>
              <a:rPr lang="de-DE" sz="1400" b="1" dirty="0" smtClean="0">
                <a:latin typeface="+mj-lt"/>
              </a:rPr>
              <a:t>Zur vollständige Liste der Kernaussagen siehe  AAR14, B3K3, Seite 858-861</a:t>
            </a:r>
            <a:endParaRPr lang="de-DE" sz="1400" b="1" dirty="0">
              <a:latin typeface="+mj-lt"/>
            </a:endParaRPr>
          </a:p>
        </p:txBody>
      </p:sp>
      <p:sp>
        <p:nvSpPr>
          <p:cNvPr id="5" name="Textfeld 3"/>
          <p:cNvSpPr txBox="1">
            <a:spLocks noChangeArrowheads="1"/>
          </p:cNvSpPr>
          <p:nvPr/>
        </p:nvSpPr>
        <p:spPr bwMode="auto">
          <a:xfrm>
            <a:off x="223838" y="962025"/>
            <a:ext cx="87407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ea typeface="MS PGothic" pitchFamily="34" charset="-128"/>
              </a:defRPr>
            </a:lvl1pPr>
            <a:lvl2pPr marL="800100" indent="-34290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Font typeface="Arial" charset="0"/>
              <a:buChar char="•"/>
            </a:pPr>
            <a:r>
              <a:rPr lang="de-DE" altLang="de-DE" sz="2400" dirty="0"/>
              <a:t>Der Verkehrssektor wies in Ö. und der EU in den letzten Jahren die ungünstigste Entwicklung bei THG-Emissionen auf</a:t>
            </a:r>
          </a:p>
          <a:p>
            <a:pPr eaLnBrk="1" hangingPunct="1">
              <a:buFont typeface="Arial" charset="0"/>
              <a:buChar char="•"/>
            </a:pPr>
            <a:r>
              <a:rPr lang="de-DE" altLang="de-DE" sz="2400" dirty="0"/>
              <a:t>Regulative Instrumente zeigten nicht die gewünschten Erfolge: Gesteigerte Effizienz der Pkw wurde durch höhere Fahrleistungen und größere/schwerere Pkw kompensiert</a:t>
            </a:r>
          </a:p>
          <a:p>
            <a:pPr eaLnBrk="1" hangingPunct="1">
              <a:buFont typeface="Arial" charset="0"/>
              <a:buChar char="•"/>
            </a:pPr>
            <a:r>
              <a:rPr lang="de-DE" altLang="de-DE" sz="2400" dirty="0"/>
              <a:t>Emissionsreduktion im Verkehr: </a:t>
            </a:r>
          </a:p>
          <a:p>
            <a:pPr lvl="1" eaLnBrk="1" hangingPunct="1">
              <a:buFont typeface="Arial" charset="0"/>
              <a:buChar char="•"/>
            </a:pPr>
            <a:r>
              <a:rPr lang="de-DE" altLang="de-DE" sz="2400" dirty="0"/>
              <a:t>Weniger Personen- und Tonnenkilometer (Güter) durch Strukturen, die menschliche Daseinsgrundfunktionen in geringer räumlicher Distanz erfüllen</a:t>
            </a:r>
          </a:p>
          <a:p>
            <a:pPr lvl="1" eaLnBrk="1" hangingPunct="1">
              <a:buFont typeface="Arial" charset="0"/>
              <a:buChar char="•"/>
            </a:pPr>
            <a:r>
              <a:rPr lang="de-DE" altLang="de-DE" sz="2400" dirty="0"/>
              <a:t>Weniger Fahrzeug-km pro Personen-km durch Maßnahmen, die Zufußgehen und Radfahren sowie ÖV fördern</a:t>
            </a:r>
          </a:p>
          <a:p>
            <a:pPr lvl="1" eaLnBrk="1" hangingPunct="1">
              <a:buFont typeface="Arial" charset="0"/>
              <a:buChar char="•"/>
            </a:pPr>
            <a:r>
              <a:rPr lang="de-DE" altLang="de-DE" sz="2400" dirty="0"/>
              <a:t>Weniger fossile Energie pro Fahrzeug-km durch Effizienzsteigerung, EET, gleichmäßigere Fahrweise und ökonomische Instrumente</a:t>
            </a:r>
          </a:p>
        </p:txBody>
      </p:sp>
    </p:spTree>
    <p:extLst>
      <p:ext uri="{BB962C8B-B14F-4D97-AF65-F5344CB8AC3E}">
        <p14:creationId xmlns:p14="http://schemas.microsoft.com/office/powerpoint/2010/main" val="918457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22</a:t>
            </a:fld>
            <a:endParaRPr lang="de-DE" dirty="0"/>
          </a:p>
        </p:txBody>
      </p:sp>
      <p:pic>
        <p:nvPicPr>
          <p:cNvPr id="3" name="Bild 2" descr="Abb.3.27.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8964000" cy="5759999"/>
          </a:xfrm>
          <a:prstGeom prst="rect">
            <a:avLst/>
          </a:prstGeom>
        </p:spPr>
      </p:pic>
      <p:sp>
        <p:nvSpPr>
          <p:cNvPr id="4" name="Textfeld 3"/>
          <p:cNvSpPr txBox="1"/>
          <p:nvPr/>
        </p:nvSpPr>
        <p:spPr>
          <a:xfrm>
            <a:off x="0" y="5643672"/>
            <a:ext cx="9416143" cy="338554"/>
          </a:xfrm>
          <a:prstGeom prst="rect">
            <a:avLst/>
          </a:prstGeom>
          <a:noFill/>
        </p:spPr>
        <p:txBody>
          <a:bodyPr wrap="square" rtlCol="0">
            <a:spAutoFit/>
          </a:bodyPr>
          <a:lstStyle/>
          <a:p>
            <a:r>
              <a:rPr lang="de-DE" sz="1600" b="1" dirty="0" smtClean="0">
                <a:latin typeface="Calibri"/>
                <a:cs typeface="Calibri"/>
              </a:rPr>
              <a:t>Abb.3.27: </a:t>
            </a:r>
            <a:r>
              <a:rPr lang="de-DE" sz="1600" dirty="0">
                <a:cs typeface="Calibri"/>
              </a:rPr>
              <a:t>Verkehrsleistung in Personenkilometern nach Verkehrsmittel von </a:t>
            </a:r>
            <a:r>
              <a:rPr lang="de-DE" sz="1600" dirty="0" smtClean="0">
                <a:latin typeface="Calibri"/>
                <a:cs typeface="Calibri"/>
              </a:rPr>
              <a:t>1990-2010 in Österreich </a:t>
            </a:r>
            <a:endParaRPr lang="de-DE" sz="1600" dirty="0" smtClean="0"/>
          </a:p>
        </p:txBody>
      </p:sp>
    </p:spTree>
    <p:extLst>
      <p:ext uri="{BB962C8B-B14F-4D97-AF65-F5344CB8AC3E}">
        <p14:creationId xmlns:p14="http://schemas.microsoft.com/office/powerpoint/2010/main" val="718765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23</a:t>
            </a:fld>
            <a:endParaRPr lang="de-DE" dirty="0"/>
          </a:p>
        </p:txBody>
      </p:sp>
      <p:pic>
        <p:nvPicPr>
          <p:cNvPr id="3" name="Bild 2" descr="Abb.3.28.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964000" cy="5760000"/>
          </a:xfrm>
          <a:prstGeom prst="rect">
            <a:avLst/>
          </a:prstGeom>
        </p:spPr>
      </p:pic>
      <p:sp>
        <p:nvSpPr>
          <p:cNvPr id="4" name="Textfeld 3"/>
          <p:cNvSpPr txBox="1"/>
          <p:nvPr/>
        </p:nvSpPr>
        <p:spPr>
          <a:xfrm>
            <a:off x="0" y="5643672"/>
            <a:ext cx="9416143" cy="338554"/>
          </a:xfrm>
          <a:prstGeom prst="rect">
            <a:avLst/>
          </a:prstGeom>
          <a:noFill/>
        </p:spPr>
        <p:txBody>
          <a:bodyPr wrap="square" rtlCol="0">
            <a:spAutoFit/>
          </a:bodyPr>
          <a:lstStyle/>
          <a:p>
            <a:r>
              <a:rPr lang="de-DE" sz="1600" b="1" dirty="0" smtClean="0">
                <a:latin typeface="Calibri"/>
                <a:cs typeface="Calibri"/>
              </a:rPr>
              <a:t>Abb.3.28: </a:t>
            </a:r>
            <a:r>
              <a:rPr lang="de-DE" sz="1600" dirty="0">
                <a:cs typeface="Calibri"/>
              </a:rPr>
              <a:t>Verkehrsleistung in </a:t>
            </a:r>
            <a:r>
              <a:rPr lang="de-DE" sz="1600" dirty="0" smtClean="0">
                <a:cs typeface="Calibri"/>
              </a:rPr>
              <a:t>Tonnenkilometern </a:t>
            </a:r>
            <a:r>
              <a:rPr lang="de-DE" sz="1600" dirty="0">
                <a:cs typeface="Calibri"/>
              </a:rPr>
              <a:t>nach Verkehrsmittel von 1990-2010 in Österreich </a:t>
            </a:r>
            <a:endParaRPr lang="de-DE" sz="1600" dirty="0" smtClean="0"/>
          </a:p>
        </p:txBody>
      </p:sp>
    </p:spTree>
    <p:extLst>
      <p:ext uri="{BB962C8B-B14F-4D97-AF65-F5344CB8AC3E}">
        <p14:creationId xmlns:p14="http://schemas.microsoft.com/office/powerpoint/2010/main" val="530443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24</a:t>
            </a:fld>
            <a:endParaRPr lang="de-DE" dirty="0"/>
          </a:p>
        </p:txBody>
      </p:sp>
      <p:sp>
        <p:nvSpPr>
          <p:cNvPr id="5" name="Textfeld 3"/>
          <p:cNvSpPr txBox="1">
            <a:spLocks noChangeArrowheads="1"/>
          </p:cNvSpPr>
          <p:nvPr/>
        </p:nvSpPr>
        <p:spPr bwMode="auto">
          <a:xfrm>
            <a:off x="6884962" y="1321583"/>
            <a:ext cx="1951735"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de-DE" altLang="de-DE" sz="1600" b="1" dirty="0"/>
              <a:t>Abb.S.3.7: </a:t>
            </a:r>
            <a:r>
              <a:rPr lang="de-DE" altLang="de-DE" sz="1600" dirty="0"/>
              <a:t>Typische direkte CO2-Emissionen pro </a:t>
            </a:r>
            <a:r>
              <a:rPr lang="de-DE" altLang="de-DE" sz="1600" dirty="0" err="1"/>
              <a:t>Pkm</a:t>
            </a:r>
            <a:r>
              <a:rPr lang="de-DE" altLang="de-DE" sz="1600" dirty="0"/>
              <a:t> und pro </a:t>
            </a:r>
            <a:r>
              <a:rPr lang="de-DE" altLang="de-DE" sz="1600" dirty="0" err="1"/>
              <a:t>tkm</a:t>
            </a:r>
            <a:r>
              <a:rPr lang="de-DE" altLang="de-DE" sz="1600" dirty="0"/>
              <a:t> für Fracht und für Hauptverkehrsträger, wenn fossile Brennstoffe und thermische Stromerzeugung für den elektrischen Eisenbahnverkehr benutzt werden </a:t>
            </a:r>
          </a:p>
        </p:txBody>
      </p:sp>
      <p:pic>
        <p:nvPicPr>
          <p:cNvPr id="6" name="Picture 5" descr="N:\Kleinprojekte\PUBLIKATIONEN\accc\Seiten aus synthese_apcc_14.jpg"/>
          <p:cNvPicPr>
            <a:picLocks noChangeAspect="1" noChangeArrowheads="1"/>
          </p:cNvPicPr>
          <p:nvPr/>
        </p:nvPicPr>
        <p:blipFill>
          <a:blip r:embed="rId3">
            <a:extLst>
              <a:ext uri="{28A0092B-C50C-407E-A947-70E740481C1C}">
                <a14:useLocalDpi xmlns:a14="http://schemas.microsoft.com/office/drawing/2010/main" val="0"/>
              </a:ext>
            </a:extLst>
          </a:blip>
          <a:srcRect l="6908" t="5553" r="7333" b="36403"/>
          <a:stretch>
            <a:fillRect/>
          </a:stretch>
        </p:blipFill>
        <p:spPr bwMode="auto">
          <a:xfrm>
            <a:off x="0" y="8364"/>
            <a:ext cx="6986562" cy="61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044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481010"/>
            <a:ext cx="8540636" cy="1143000"/>
          </a:xfrm>
        </p:spPr>
        <p:txBody>
          <a:bodyPr/>
          <a:lstStyle/>
          <a:p>
            <a:r>
              <a:rPr lang="de-DE" dirty="0" smtClean="0"/>
              <a:t>Band 3</a:t>
            </a:r>
            <a:r>
              <a:rPr lang="de-DE" dirty="0"/>
              <a:t>, Kapitel 4:</a:t>
            </a:r>
            <a:br>
              <a:rPr lang="de-DE" dirty="0"/>
            </a:br>
            <a:r>
              <a:rPr lang="de-DE" dirty="0"/>
              <a:t>Gesundheit, Tourismus</a:t>
            </a:r>
          </a:p>
        </p:txBody>
      </p:sp>
    </p:spTree>
    <p:extLst>
      <p:ext uri="{BB962C8B-B14F-4D97-AF65-F5344CB8AC3E}">
        <p14:creationId xmlns:p14="http://schemas.microsoft.com/office/powerpoint/2010/main" val="445733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26</a:t>
            </a:fld>
            <a:endParaRPr lang="de-DE" dirty="0"/>
          </a:p>
        </p:txBody>
      </p:sp>
      <p:sp>
        <p:nvSpPr>
          <p:cNvPr id="3" name="Textfeld 2"/>
          <p:cNvSpPr txBox="1"/>
          <p:nvPr/>
        </p:nvSpPr>
        <p:spPr>
          <a:xfrm>
            <a:off x="223668" y="123112"/>
            <a:ext cx="8410152" cy="828432"/>
          </a:xfrm>
          <a:prstGeom prst="rect">
            <a:avLst/>
          </a:prstGeom>
          <a:noFill/>
        </p:spPr>
        <p:txBody>
          <a:bodyPr wrap="square" rtlCol="0">
            <a:spAutoFit/>
          </a:bodyPr>
          <a:lstStyle/>
          <a:p>
            <a:r>
              <a:rPr lang="de-DE" sz="2800" b="1" dirty="0" smtClean="0">
                <a:latin typeface="+mj-lt"/>
              </a:rPr>
              <a:t>Zusammenfassung der wichtigsten Botschaften</a:t>
            </a:r>
          </a:p>
          <a:p>
            <a:pPr algn="r">
              <a:lnSpc>
                <a:spcPct val="150000"/>
              </a:lnSpc>
            </a:pPr>
            <a:r>
              <a:rPr lang="de-DE" sz="1400" b="1" dirty="0" smtClean="0">
                <a:latin typeface="+mj-lt"/>
              </a:rPr>
              <a:t>Zur vollständige Liste der Kernaussagen siehe  AAR14, B3K4, Seite 935 f</a:t>
            </a:r>
            <a:endParaRPr lang="de-DE" sz="1400" b="1" dirty="0">
              <a:latin typeface="+mj-lt"/>
            </a:endParaRPr>
          </a:p>
        </p:txBody>
      </p:sp>
      <p:sp>
        <p:nvSpPr>
          <p:cNvPr id="4" name="Textfeld 3"/>
          <p:cNvSpPr txBox="1"/>
          <p:nvPr/>
        </p:nvSpPr>
        <p:spPr>
          <a:xfrm>
            <a:off x="223668" y="962378"/>
            <a:ext cx="8410152" cy="5262979"/>
          </a:xfrm>
          <a:prstGeom prst="rect">
            <a:avLst/>
          </a:prstGeom>
          <a:noFill/>
        </p:spPr>
        <p:txBody>
          <a:bodyPr wrap="square" rtlCol="0">
            <a:spAutoFit/>
          </a:bodyPr>
          <a:lstStyle/>
          <a:p>
            <a:pPr marL="342900" indent="-342900">
              <a:buFont typeface="Arial"/>
              <a:buChar char="•"/>
            </a:pPr>
            <a:r>
              <a:rPr lang="de-DE" sz="2400" dirty="0" smtClean="0">
                <a:latin typeface="+mj-lt"/>
              </a:rPr>
              <a:t>Gesundheitssektor ist wirtschaftlich bedeutsamer Teil der ö. Volkswirtschaft, direkte Maßnahmen zur THG-Reduktion sind jedoch meist nicht spezifisch für den Gesundheitssektor, sondern betreffen Gebäudestandards und Mobilität</a:t>
            </a:r>
          </a:p>
          <a:p>
            <a:pPr marL="342900" indent="-342900">
              <a:buFont typeface="Arial"/>
              <a:buChar char="•"/>
            </a:pPr>
            <a:r>
              <a:rPr lang="de-DE" sz="2400" dirty="0" smtClean="0">
                <a:latin typeface="+mj-lt"/>
              </a:rPr>
              <a:t>Gesundheitsdaten stehen oft für wissenschaftliche Untersuchungen nicht zur Verfügung</a:t>
            </a:r>
          </a:p>
          <a:p>
            <a:pPr marL="342900" indent="-342900">
              <a:buFont typeface="Arial"/>
              <a:buChar char="•"/>
            </a:pPr>
            <a:r>
              <a:rPr lang="de-DE" sz="2400" dirty="0" smtClean="0">
                <a:latin typeface="+mj-lt"/>
              </a:rPr>
              <a:t>Gesundheitsrelevante Anpassung betrifft häufig individuelle Verhaltensänderungen der Bevölkerung und von Risikogruppen</a:t>
            </a:r>
          </a:p>
          <a:p>
            <a:pPr marL="342900" indent="-342900">
              <a:buFont typeface="Arial"/>
              <a:buChar char="•"/>
            </a:pPr>
            <a:r>
              <a:rPr lang="de-DE" sz="2400" dirty="0" smtClean="0">
                <a:latin typeface="+mj-lt"/>
              </a:rPr>
              <a:t>Der Beitrag des Tourismus an den globalen CO</a:t>
            </a:r>
            <a:r>
              <a:rPr lang="de-DE" sz="2400" baseline="-25000" dirty="0" smtClean="0">
                <a:latin typeface="+mj-lt"/>
              </a:rPr>
              <a:t>2</a:t>
            </a:r>
            <a:r>
              <a:rPr lang="de-DE" sz="2400" dirty="0" smtClean="0">
                <a:latin typeface="+mj-lt"/>
              </a:rPr>
              <a:t>-Emissionen beträgt 5%, davon entfallen 75% auf Transport</a:t>
            </a:r>
          </a:p>
          <a:p>
            <a:pPr marL="342900" indent="-342900">
              <a:buFont typeface="Arial"/>
              <a:buChar char="•"/>
            </a:pPr>
            <a:r>
              <a:rPr lang="de-DE" sz="2400" dirty="0" smtClean="0">
                <a:latin typeface="+mj-lt"/>
              </a:rPr>
              <a:t>Klimaschutzmaßnahmen im Tourismussektor müssen bei Transport und Beherbergung ansetzen</a:t>
            </a:r>
          </a:p>
          <a:p>
            <a:pPr marL="342900" indent="-342900">
              <a:buFont typeface="Arial"/>
              <a:buChar char="•"/>
            </a:pPr>
            <a:r>
              <a:rPr lang="de-DE" sz="2400" dirty="0" smtClean="0">
                <a:latin typeface="+mj-lt"/>
              </a:rPr>
              <a:t>Anpassung, bes. im Wintertourismus, ist derzeit überwiegend Symptombekämpfung bereits spürbarer Auswirkungen</a:t>
            </a:r>
          </a:p>
        </p:txBody>
      </p:sp>
    </p:spTree>
    <p:extLst>
      <p:ext uri="{BB962C8B-B14F-4D97-AF65-F5344CB8AC3E}">
        <p14:creationId xmlns:p14="http://schemas.microsoft.com/office/powerpoint/2010/main" val="169984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27</a:t>
            </a:fld>
            <a:endParaRPr lang="de-DE" dirty="0"/>
          </a:p>
        </p:txBody>
      </p:sp>
      <p:pic>
        <p:nvPicPr>
          <p:cNvPr id="3" name="Bild 2" descr="Abb.4.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095" y="1784940"/>
            <a:ext cx="9045095" cy="3844630"/>
          </a:xfrm>
          <a:prstGeom prst="rect">
            <a:avLst/>
          </a:prstGeom>
        </p:spPr>
      </p:pic>
      <p:sp>
        <p:nvSpPr>
          <p:cNvPr id="4" name="Textfeld 3"/>
          <p:cNvSpPr txBox="1"/>
          <p:nvPr/>
        </p:nvSpPr>
        <p:spPr>
          <a:xfrm>
            <a:off x="458700" y="754053"/>
            <a:ext cx="8201929" cy="584776"/>
          </a:xfrm>
          <a:prstGeom prst="rect">
            <a:avLst/>
          </a:prstGeom>
          <a:noFill/>
        </p:spPr>
        <p:txBody>
          <a:bodyPr wrap="square" rtlCol="0">
            <a:spAutoFit/>
          </a:bodyPr>
          <a:lstStyle/>
          <a:p>
            <a:r>
              <a:rPr lang="de-DE" sz="1600" b="1" dirty="0" smtClean="0">
                <a:latin typeface="Calibri"/>
                <a:cs typeface="Calibri"/>
              </a:rPr>
              <a:t>Abb.4.3: </a:t>
            </a:r>
            <a:r>
              <a:rPr lang="de-DE" sz="1600" dirty="0" smtClean="0">
                <a:cs typeface="Calibri"/>
              </a:rPr>
              <a:t>Anteil der Tourismusaktivitäten an globalen CO</a:t>
            </a:r>
            <a:r>
              <a:rPr lang="de-DE" sz="1600" baseline="-25000" dirty="0" smtClean="0">
                <a:cs typeface="Calibri"/>
              </a:rPr>
              <a:t>2</a:t>
            </a:r>
            <a:r>
              <a:rPr lang="de-DE" sz="1600" dirty="0" smtClean="0">
                <a:cs typeface="Calibri"/>
              </a:rPr>
              <a:t>-Emissionen und Strahlungsantrieb des Tourismussektors</a:t>
            </a:r>
            <a:endParaRPr lang="de-DE" sz="1600" baseline="-25000" dirty="0" smtClean="0"/>
          </a:p>
        </p:txBody>
      </p:sp>
      <p:sp>
        <p:nvSpPr>
          <p:cNvPr id="5" name="Textfeld 4"/>
          <p:cNvSpPr txBox="1"/>
          <p:nvPr/>
        </p:nvSpPr>
        <p:spPr>
          <a:xfrm>
            <a:off x="3821339" y="5659536"/>
            <a:ext cx="4332061" cy="307777"/>
          </a:xfrm>
          <a:prstGeom prst="rect">
            <a:avLst/>
          </a:prstGeom>
          <a:noFill/>
        </p:spPr>
        <p:txBody>
          <a:bodyPr wrap="square" rtlCol="0">
            <a:spAutoFit/>
          </a:bodyPr>
          <a:lstStyle/>
          <a:p>
            <a:r>
              <a:rPr lang="de-DE" altLang="de-DE" sz="1400" dirty="0" smtClean="0"/>
              <a:t>Quelle: Adaptiert von UNWTO-UNEP-WMO (2008)</a:t>
            </a:r>
            <a:endParaRPr lang="de-AT" sz="1400" dirty="0"/>
          </a:p>
        </p:txBody>
      </p:sp>
    </p:spTree>
    <p:extLst>
      <p:ext uri="{BB962C8B-B14F-4D97-AF65-F5344CB8AC3E}">
        <p14:creationId xmlns:p14="http://schemas.microsoft.com/office/powerpoint/2010/main" val="605323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28</a:t>
            </a:fld>
            <a:endParaRPr lang="de-DE" dirty="0"/>
          </a:p>
        </p:txBody>
      </p:sp>
      <p:pic>
        <p:nvPicPr>
          <p:cNvPr id="3" name="Bild 2" descr="Abb.4.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093"/>
            <a:ext cx="7208285" cy="6038856"/>
          </a:xfrm>
          <a:prstGeom prst="rect">
            <a:avLst/>
          </a:prstGeom>
        </p:spPr>
      </p:pic>
      <p:sp>
        <p:nvSpPr>
          <p:cNvPr id="4" name="Textfeld 3"/>
          <p:cNvSpPr txBox="1"/>
          <p:nvPr/>
        </p:nvSpPr>
        <p:spPr>
          <a:xfrm>
            <a:off x="7031684" y="2585204"/>
            <a:ext cx="1799236" cy="1323439"/>
          </a:xfrm>
          <a:prstGeom prst="rect">
            <a:avLst/>
          </a:prstGeom>
          <a:noFill/>
        </p:spPr>
        <p:txBody>
          <a:bodyPr wrap="square" rtlCol="0">
            <a:spAutoFit/>
          </a:bodyPr>
          <a:lstStyle/>
          <a:p>
            <a:r>
              <a:rPr lang="de-DE" sz="1600" b="1" dirty="0" smtClean="0">
                <a:latin typeface="Calibri"/>
                <a:cs typeface="Calibri"/>
              </a:rPr>
              <a:t>Abb.4.5: </a:t>
            </a:r>
            <a:r>
              <a:rPr lang="de-DE" sz="1600" dirty="0" smtClean="0">
                <a:cs typeface="Calibri"/>
              </a:rPr>
              <a:t>Akzeptanz der Auswirkungen erneuerbarer Energieträger auf das Landschaftsbild</a:t>
            </a:r>
            <a:endParaRPr lang="de-DE" sz="1600" baseline="-25000" dirty="0" smtClean="0"/>
          </a:p>
        </p:txBody>
      </p:sp>
      <p:sp>
        <p:nvSpPr>
          <p:cNvPr id="5" name="Textfeld 4"/>
          <p:cNvSpPr txBox="1"/>
          <p:nvPr/>
        </p:nvSpPr>
        <p:spPr>
          <a:xfrm>
            <a:off x="129495" y="5574974"/>
            <a:ext cx="2590801" cy="307777"/>
          </a:xfrm>
          <a:prstGeom prst="rect">
            <a:avLst/>
          </a:prstGeom>
          <a:noFill/>
        </p:spPr>
        <p:txBody>
          <a:bodyPr wrap="square" rtlCol="0">
            <a:spAutoFit/>
          </a:bodyPr>
          <a:lstStyle/>
          <a:p>
            <a:r>
              <a:rPr lang="de-DE" altLang="de-DE" sz="1400" dirty="0" smtClean="0"/>
              <a:t>Quelle: </a:t>
            </a:r>
            <a:r>
              <a:rPr lang="de-DE" altLang="de-DE" sz="1400" dirty="0" err="1" smtClean="0"/>
              <a:t>Pröbstl</a:t>
            </a:r>
            <a:r>
              <a:rPr lang="de-DE" altLang="de-DE" sz="1400" dirty="0" smtClean="0"/>
              <a:t> et al. (2011a)</a:t>
            </a:r>
          </a:p>
        </p:txBody>
      </p:sp>
    </p:spTree>
    <p:extLst>
      <p:ext uri="{BB962C8B-B14F-4D97-AF65-F5344CB8AC3E}">
        <p14:creationId xmlns:p14="http://schemas.microsoft.com/office/powerpoint/2010/main" val="30883146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29</a:t>
            </a:fld>
            <a:endParaRPr lang="de-DE" dirty="0"/>
          </a:p>
        </p:txBody>
      </p:sp>
      <p:pic>
        <p:nvPicPr>
          <p:cNvPr id="3" name="Bild 2" descr="Abb.4.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15724" cy="5998651"/>
          </a:xfrm>
          <a:prstGeom prst="rect">
            <a:avLst/>
          </a:prstGeom>
        </p:spPr>
      </p:pic>
      <p:sp>
        <p:nvSpPr>
          <p:cNvPr id="4" name="Textfeld 3"/>
          <p:cNvSpPr txBox="1"/>
          <p:nvPr/>
        </p:nvSpPr>
        <p:spPr>
          <a:xfrm>
            <a:off x="132926" y="3954411"/>
            <a:ext cx="2098016" cy="1323439"/>
          </a:xfrm>
          <a:prstGeom prst="rect">
            <a:avLst/>
          </a:prstGeom>
          <a:noFill/>
        </p:spPr>
        <p:txBody>
          <a:bodyPr wrap="square" rtlCol="0">
            <a:spAutoFit/>
          </a:bodyPr>
          <a:lstStyle/>
          <a:p>
            <a:r>
              <a:rPr lang="de-DE" sz="1600" b="1" dirty="0" smtClean="0">
                <a:latin typeface="Calibri"/>
                <a:cs typeface="Calibri"/>
              </a:rPr>
              <a:t>Abb.4.6: </a:t>
            </a:r>
            <a:r>
              <a:rPr lang="de-DE" sz="1600" dirty="0" smtClean="0">
                <a:cs typeface="Calibri"/>
              </a:rPr>
              <a:t>Vulnerabilitätskarte von Wegabschnitten im Gebiet der </a:t>
            </a:r>
            <a:r>
              <a:rPr lang="de-DE" sz="1600" dirty="0" err="1" smtClean="0">
                <a:cs typeface="Calibri"/>
              </a:rPr>
              <a:t>Pasterze</a:t>
            </a:r>
            <a:r>
              <a:rPr lang="de-DE" sz="1600" dirty="0" smtClean="0">
                <a:cs typeface="Calibri"/>
              </a:rPr>
              <a:t> für ein Szenario 2030</a:t>
            </a:r>
          </a:p>
        </p:txBody>
      </p:sp>
      <p:sp>
        <p:nvSpPr>
          <p:cNvPr id="5" name="Textfeld 4"/>
          <p:cNvSpPr txBox="1"/>
          <p:nvPr/>
        </p:nvSpPr>
        <p:spPr>
          <a:xfrm>
            <a:off x="844436" y="5810448"/>
            <a:ext cx="2345077" cy="307777"/>
          </a:xfrm>
          <a:prstGeom prst="rect">
            <a:avLst/>
          </a:prstGeom>
          <a:noFill/>
        </p:spPr>
        <p:txBody>
          <a:bodyPr wrap="square" rtlCol="0">
            <a:spAutoFit/>
          </a:bodyPr>
          <a:lstStyle/>
          <a:p>
            <a:r>
              <a:rPr lang="de-DE" altLang="de-DE" sz="1400" dirty="0" smtClean="0"/>
              <a:t>Quelle: Lieb et al. (2010)</a:t>
            </a:r>
          </a:p>
        </p:txBody>
      </p:sp>
    </p:spTree>
    <p:extLst>
      <p:ext uri="{BB962C8B-B14F-4D97-AF65-F5344CB8AC3E}">
        <p14:creationId xmlns:p14="http://schemas.microsoft.com/office/powerpoint/2010/main" val="814929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a:t>
            </a:fld>
            <a:endParaRPr lang="de-DE" dirty="0"/>
          </a:p>
        </p:txBody>
      </p:sp>
      <p:pic>
        <p:nvPicPr>
          <p:cNvPr id="4" name="Bild 3" descr="Abb.1.1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981" y="0"/>
            <a:ext cx="9298981" cy="5225142"/>
          </a:xfrm>
          <a:prstGeom prst="rect">
            <a:avLst/>
          </a:prstGeom>
        </p:spPr>
      </p:pic>
      <p:sp>
        <p:nvSpPr>
          <p:cNvPr id="5" name="Textfeld 4"/>
          <p:cNvSpPr txBox="1"/>
          <p:nvPr/>
        </p:nvSpPr>
        <p:spPr>
          <a:xfrm>
            <a:off x="263770" y="5391459"/>
            <a:ext cx="8700230" cy="584776"/>
          </a:xfrm>
          <a:prstGeom prst="rect">
            <a:avLst/>
          </a:prstGeom>
          <a:noFill/>
        </p:spPr>
        <p:txBody>
          <a:bodyPr wrap="square" rtlCol="0">
            <a:spAutoFit/>
          </a:bodyPr>
          <a:lstStyle/>
          <a:p>
            <a:r>
              <a:rPr lang="de-DE" sz="1600" b="1" dirty="0" smtClean="0">
                <a:latin typeface="Calibri"/>
                <a:cs typeface="Calibri"/>
              </a:rPr>
              <a:t>Abb.1.1a: </a:t>
            </a:r>
            <a:r>
              <a:rPr lang="de-DE" sz="1600" dirty="0" smtClean="0"/>
              <a:t>Historische Entwicklung und zukünftige potentielle Emissionspfade, die zu unterschiedlich starkem Anstiegen der mittleren globalen Oberflächentemperaturen bis 2100 führen</a:t>
            </a:r>
          </a:p>
        </p:txBody>
      </p:sp>
    </p:spTree>
    <p:extLst>
      <p:ext uri="{BB962C8B-B14F-4D97-AF65-F5344CB8AC3E}">
        <p14:creationId xmlns:p14="http://schemas.microsoft.com/office/powerpoint/2010/main" val="4087213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698407"/>
            <a:ext cx="8540636" cy="1143000"/>
          </a:xfrm>
        </p:spPr>
        <p:txBody>
          <a:bodyPr/>
          <a:lstStyle/>
          <a:p>
            <a:r>
              <a:rPr lang="de-DE" dirty="0" smtClean="0"/>
              <a:t>Band 3, Kapitel 5:</a:t>
            </a:r>
            <a:br>
              <a:rPr lang="de-DE" dirty="0" smtClean="0"/>
            </a:br>
            <a:r>
              <a:rPr lang="de-DE" dirty="0" smtClean="0"/>
              <a:t>Produktion und Gebäude</a:t>
            </a:r>
            <a:endParaRPr lang="de-DE" dirty="0"/>
          </a:p>
        </p:txBody>
      </p:sp>
    </p:spTree>
    <p:extLst>
      <p:ext uri="{BB962C8B-B14F-4D97-AF65-F5344CB8AC3E}">
        <p14:creationId xmlns:p14="http://schemas.microsoft.com/office/powerpoint/2010/main" val="19305655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31</a:t>
            </a:fld>
            <a:endParaRPr lang="de-DE" dirty="0"/>
          </a:p>
        </p:txBody>
      </p:sp>
      <p:sp>
        <p:nvSpPr>
          <p:cNvPr id="3" name="Textfeld 2"/>
          <p:cNvSpPr txBox="1"/>
          <p:nvPr/>
        </p:nvSpPr>
        <p:spPr>
          <a:xfrm>
            <a:off x="223668" y="123112"/>
            <a:ext cx="8410152" cy="1259319"/>
          </a:xfrm>
          <a:prstGeom prst="rect">
            <a:avLst/>
          </a:prstGeom>
          <a:noFill/>
        </p:spPr>
        <p:txBody>
          <a:bodyPr wrap="square" rtlCol="0">
            <a:spAutoFit/>
          </a:bodyPr>
          <a:lstStyle/>
          <a:p>
            <a:r>
              <a:rPr lang="de-DE" sz="2800" b="1" dirty="0" smtClean="0">
                <a:latin typeface="+mj-lt"/>
              </a:rPr>
              <a:t>Zusammenfassung der wichtigsten Botschaften - Produktion</a:t>
            </a:r>
          </a:p>
          <a:p>
            <a:pPr algn="r">
              <a:lnSpc>
                <a:spcPct val="150000"/>
              </a:lnSpc>
            </a:pPr>
            <a:r>
              <a:rPr lang="de-DE" sz="1400" b="1" dirty="0" smtClean="0">
                <a:latin typeface="+mj-lt"/>
              </a:rPr>
              <a:t>Zur vollständige Liste der Kernaussagen siehe  AAR14, B3K5, Seite 981 ff</a:t>
            </a:r>
            <a:endParaRPr lang="de-DE" sz="1400" b="1" dirty="0">
              <a:latin typeface="+mj-lt"/>
            </a:endParaRPr>
          </a:p>
        </p:txBody>
      </p:sp>
      <p:sp>
        <p:nvSpPr>
          <p:cNvPr id="5" name="Textfeld 4"/>
          <p:cNvSpPr txBox="1"/>
          <p:nvPr/>
        </p:nvSpPr>
        <p:spPr>
          <a:xfrm>
            <a:off x="223667" y="1511590"/>
            <a:ext cx="8654335" cy="4524315"/>
          </a:xfrm>
          <a:prstGeom prst="rect">
            <a:avLst/>
          </a:prstGeom>
          <a:noFill/>
        </p:spPr>
        <p:txBody>
          <a:bodyPr wrap="square" rtlCol="0">
            <a:spAutoFit/>
          </a:bodyPr>
          <a:lstStyle/>
          <a:p>
            <a:pPr marL="342900" indent="-342900">
              <a:buFont typeface="Arial"/>
              <a:buChar char="•"/>
            </a:pPr>
            <a:r>
              <a:rPr lang="de-DE" sz="2400" dirty="0" smtClean="0">
                <a:latin typeface="+mj-lt"/>
              </a:rPr>
              <a:t>Je nach Wirtschaftsentwicklung kann von einem weiteren Anstieg des Energieeinsatzes in Ö. ausgegangen werden</a:t>
            </a:r>
          </a:p>
          <a:p>
            <a:pPr marL="342900" indent="-342900">
              <a:buFont typeface="Arial"/>
              <a:buChar char="•"/>
            </a:pPr>
            <a:r>
              <a:rPr lang="de-DE" sz="2400" dirty="0" smtClean="0">
                <a:latin typeface="+mj-lt"/>
              </a:rPr>
              <a:t>EET sind in der Produktion wenig verbreitet</a:t>
            </a:r>
          </a:p>
          <a:p>
            <a:pPr marL="342900" indent="-342900">
              <a:buFont typeface="Arial"/>
              <a:buChar char="•"/>
            </a:pPr>
            <a:r>
              <a:rPr lang="de-DE" sz="2400" dirty="0" smtClean="0">
                <a:latin typeface="+mj-lt"/>
              </a:rPr>
              <a:t>Energiebedarf für Raumwärme im produzierenden Sektor relativ groß und wird weitgehend durch fossile ET gedeckt</a:t>
            </a:r>
          </a:p>
          <a:p>
            <a:pPr marL="342900" indent="-342900">
              <a:buFont typeface="Arial"/>
              <a:buChar char="•"/>
            </a:pPr>
            <a:r>
              <a:rPr lang="de-DE" sz="2400" dirty="0" smtClean="0">
                <a:latin typeface="+mj-lt"/>
              </a:rPr>
              <a:t>Langfristig sind Verbesserungen an bestehenden Anlagen nicht ausreichend für energiepolitische Ziele, daher sind technische Neuentwicklungen notwendig</a:t>
            </a:r>
          </a:p>
          <a:p>
            <a:pPr marL="342900" indent="-342900">
              <a:buFont typeface="Arial"/>
              <a:buChar char="•"/>
            </a:pPr>
            <a:r>
              <a:rPr lang="de-DE" sz="2400" dirty="0" smtClean="0">
                <a:latin typeface="+mj-lt"/>
              </a:rPr>
              <a:t>Von keiner untersuchten Branche gibt es bisher Strategien zur Anpassung an Klimaänderungen</a:t>
            </a:r>
          </a:p>
          <a:p>
            <a:pPr marL="342900" indent="-342900">
              <a:buFont typeface="Arial"/>
              <a:buChar char="•"/>
            </a:pPr>
            <a:r>
              <a:rPr lang="de-DE" sz="2400" dirty="0" smtClean="0">
                <a:latin typeface="+mj-lt"/>
              </a:rPr>
              <a:t>Bezieht man im Ausland verursachte THG-Emissionen (Importe) in die Bilanz mit ein, liegen die Emissionswerte 50% höher</a:t>
            </a:r>
          </a:p>
        </p:txBody>
      </p:sp>
    </p:spTree>
    <p:extLst>
      <p:ext uri="{BB962C8B-B14F-4D97-AF65-F5344CB8AC3E}">
        <p14:creationId xmlns:p14="http://schemas.microsoft.com/office/powerpoint/2010/main" val="34285259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32</a:t>
            </a:fld>
            <a:endParaRPr lang="de-DE" dirty="0"/>
          </a:p>
        </p:txBody>
      </p:sp>
      <p:sp>
        <p:nvSpPr>
          <p:cNvPr id="3" name="Textfeld 2"/>
          <p:cNvSpPr txBox="1"/>
          <p:nvPr/>
        </p:nvSpPr>
        <p:spPr>
          <a:xfrm>
            <a:off x="223668" y="123112"/>
            <a:ext cx="8410152" cy="1169551"/>
          </a:xfrm>
          <a:prstGeom prst="rect">
            <a:avLst/>
          </a:prstGeom>
          <a:noFill/>
        </p:spPr>
        <p:txBody>
          <a:bodyPr wrap="square" rtlCol="0">
            <a:spAutoFit/>
          </a:bodyPr>
          <a:lstStyle/>
          <a:p>
            <a:r>
              <a:rPr lang="de-DE" sz="2800" b="1" dirty="0" smtClean="0">
                <a:latin typeface="+mj-lt"/>
              </a:rPr>
              <a:t>Zusammenfassung der wichtigsten Botschaften - Gebäude</a:t>
            </a:r>
          </a:p>
          <a:p>
            <a:pPr algn="r"/>
            <a:r>
              <a:rPr lang="de-DE" sz="1400" b="1" dirty="0" smtClean="0">
                <a:latin typeface="+mj-lt"/>
              </a:rPr>
              <a:t>Zur vollständige Liste der Kernaussagen siehe  AAR14, B3K5, Seite 981 ff</a:t>
            </a:r>
            <a:endParaRPr lang="de-DE" sz="1400" b="1" dirty="0">
              <a:latin typeface="+mj-lt"/>
            </a:endParaRPr>
          </a:p>
        </p:txBody>
      </p:sp>
      <p:sp>
        <p:nvSpPr>
          <p:cNvPr id="4" name="Textfeld 3"/>
          <p:cNvSpPr txBox="1"/>
          <p:nvPr/>
        </p:nvSpPr>
        <p:spPr>
          <a:xfrm>
            <a:off x="223668" y="1289871"/>
            <a:ext cx="8654335" cy="4893647"/>
          </a:xfrm>
          <a:prstGeom prst="rect">
            <a:avLst/>
          </a:prstGeom>
          <a:noFill/>
        </p:spPr>
        <p:txBody>
          <a:bodyPr wrap="square" rtlCol="0">
            <a:spAutoFit/>
          </a:bodyPr>
          <a:lstStyle/>
          <a:p>
            <a:pPr marL="342900" indent="-342900">
              <a:buFont typeface="Arial"/>
              <a:buChar char="•"/>
            </a:pPr>
            <a:r>
              <a:rPr lang="de-DE" sz="2400" dirty="0" smtClean="0">
                <a:latin typeface="+mj-lt"/>
              </a:rPr>
              <a:t>Raumwärme trägt mit ca. 14% zu den ö. THG-Emissionen bei</a:t>
            </a:r>
          </a:p>
          <a:p>
            <a:pPr marL="342900" indent="-342900">
              <a:buFont typeface="Arial"/>
              <a:buChar char="•"/>
            </a:pPr>
            <a:r>
              <a:rPr lang="de-DE" sz="2400" dirty="0" smtClean="0">
                <a:latin typeface="+mj-lt"/>
              </a:rPr>
              <a:t>Beträchtlicher technologischer Fortschritt bei Neubauten in Bezug auf Reduktion des Heizenergiebedarfs</a:t>
            </a:r>
          </a:p>
          <a:p>
            <a:pPr marL="342900" indent="-342900">
              <a:buFont typeface="Arial"/>
              <a:buChar char="•"/>
            </a:pPr>
            <a:r>
              <a:rPr lang="de-DE" sz="2400" dirty="0" smtClean="0">
                <a:latin typeface="+mj-lt"/>
              </a:rPr>
              <a:t>Bedingt durch Klimaänderungen wird der Heizwärmebedarf um 20% sinken, der Kühlbedarf nimmt zu, dennoch überwiegt ersterer bei den meisten Gebäuden</a:t>
            </a:r>
          </a:p>
          <a:p>
            <a:pPr marL="342900" indent="-342900">
              <a:buFont typeface="Arial"/>
              <a:buChar char="•"/>
            </a:pPr>
            <a:r>
              <a:rPr lang="de-DE" sz="2400" dirty="0" smtClean="0">
                <a:latin typeface="+mj-lt"/>
              </a:rPr>
              <a:t>Neu entwickelte Technologien im Neubau können auch bei thermischer Sanierung eingesetzt werden; diese nimmt einen hohen Stellenwert beim Klimaschutz ein</a:t>
            </a:r>
          </a:p>
          <a:p>
            <a:pPr marL="342900" indent="-342900">
              <a:buFont typeface="Arial"/>
              <a:buChar char="•"/>
            </a:pPr>
            <a:r>
              <a:rPr lang="de-DE" sz="2400" dirty="0" smtClean="0">
                <a:latin typeface="+mj-lt"/>
              </a:rPr>
              <a:t>Weitere Emissionssenkung gelingt durch optimale Einbindung und Nutzung von EET</a:t>
            </a:r>
          </a:p>
          <a:p>
            <a:pPr marL="342900" indent="-342900">
              <a:buFont typeface="Arial"/>
              <a:buChar char="•"/>
            </a:pPr>
            <a:r>
              <a:rPr lang="de-DE" sz="2400" dirty="0" smtClean="0">
                <a:latin typeface="+mj-lt"/>
              </a:rPr>
              <a:t>Bis 2050 kann eine Abdeckung von ca. 90% des Wärmebedarfs im Gebäudebereich durch EET erreicht werden</a:t>
            </a:r>
          </a:p>
        </p:txBody>
      </p:sp>
    </p:spTree>
    <p:extLst>
      <p:ext uri="{BB962C8B-B14F-4D97-AF65-F5344CB8AC3E}">
        <p14:creationId xmlns:p14="http://schemas.microsoft.com/office/powerpoint/2010/main" val="32221603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33</a:t>
            </a:fld>
            <a:endParaRPr lang="de-DE" dirty="0"/>
          </a:p>
        </p:txBody>
      </p:sp>
      <p:pic>
        <p:nvPicPr>
          <p:cNvPr id="3" name="Bild 2" descr="Abb.5.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186" y="-31339"/>
            <a:ext cx="8901814" cy="5390740"/>
          </a:xfrm>
          <a:prstGeom prst="rect">
            <a:avLst/>
          </a:prstGeom>
        </p:spPr>
      </p:pic>
      <p:sp>
        <p:nvSpPr>
          <p:cNvPr id="4" name="Textfeld 3"/>
          <p:cNvSpPr txBox="1"/>
          <p:nvPr/>
        </p:nvSpPr>
        <p:spPr>
          <a:xfrm>
            <a:off x="291001" y="5520561"/>
            <a:ext cx="8201929" cy="338554"/>
          </a:xfrm>
          <a:prstGeom prst="rect">
            <a:avLst/>
          </a:prstGeom>
          <a:noFill/>
        </p:spPr>
        <p:txBody>
          <a:bodyPr wrap="square" rtlCol="0">
            <a:spAutoFit/>
          </a:bodyPr>
          <a:lstStyle/>
          <a:p>
            <a:r>
              <a:rPr lang="de-DE" sz="1600" b="1" dirty="0" smtClean="0">
                <a:latin typeface="Calibri"/>
                <a:cs typeface="Calibri"/>
              </a:rPr>
              <a:t>Abb.5.3: </a:t>
            </a:r>
            <a:r>
              <a:rPr lang="de-DE" sz="1600" dirty="0">
                <a:cs typeface="Calibri"/>
              </a:rPr>
              <a:t>CO2-Ströme im Güterhandel von/nach Österreich nach </a:t>
            </a:r>
            <a:r>
              <a:rPr lang="de-DE" sz="1600" dirty="0" smtClean="0">
                <a:cs typeface="Calibri"/>
              </a:rPr>
              <a:t>Weltregionen </a:t>
            </a:r>
            <a:endParaRPr lang="de-DE" sz="1600" baseline="-25000" dirty="0" smtClean="0"/>
          </a:p>
        </p:txBody>
      </p:sp>
    </p:spTree>
    <p:extLst>
      <p:ext uri="{BB962C8B-B14F-4D97-AF65-F5344CB8AC3E}">
        <p14:creationId xmlns:p14="http://schemas.microsoft.com/office/powerpoint/2010/main" val="841764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34</a:t>
            </a:fld>
            <a:endParaRPr lang="de-DE" dirty="0"/>
          </a:p>
        </p:txBody>
      </p:sp>
      <p:pic>
        <p:nvPicPr>
          <p:cNvPr id="3" name="Bild 2" descr="Abb.5.19.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833" y="91535"/>
            <a:ext cx="7911812" cy="5210993"/>
          </a:xfrm>
          <a:prstGeom prst="rect">
            <a:avLst/>
          </a:prstGeom>
        </p:spPr>
      </p:pic>
      <p:sp>
        <p:nvSpPr>
          <p:cNvPr id="4" name="Textfeld 3"/>
          <p:cNvSpPr txBox="1"/>
          <p:nvPr/>
        </p:nvSpPr>
        <p:spPr>
          <a:xfrm>
            <a:off x="712218" y="5302528"/>
            <a:ext cx="7328335" cy="584776"/>
          </a:xfrm>
          <a:prstGeom prst="rect">
            <a:avLst/>
          </a:prstGeom>
          <a:noFill/>
        </p:spPr>
        <p:txBody>
          <a:bodyPr wrap="square" rtlCol="0">
            <a:spAutoFit/>
          </a:bodyPr>
          <a:lstStyle/>
          <a:p>
            <a:r>
              <a:rPr lang="de-DE" sz="1600" b="1" dirty="0" smtClean="0">
                <a:latin typeface="Calibri"/>
                <a:cs typeface="Calibri"/>
              </a:rPr>
              <a:t>Abb.5.19: </a:t>
            </a:r>
            <a:r>
              <a:rPr lang="de-DE" sz="1600" dirty="0">
                <a:cs typeface="Calibri"/>
              </a:rPr>
              <a:t>THG-Emissionen des Sektors </a:t>
            </a:r>
            <a:r>
              <a:rPr lang="de-DE" sz="1600" dirty="0" smtClean="0">
                <a:cs typeface="Calibri"/>
              </a:rPr>
              <a:t>„Raumwärme </a:t>
            </a:r>
            <a:r>
              <a:rPr lang="de-DE" sz="1600" dirty="0">
                <a:cs typeface="Calibri"/>
              </a:rPr>
              <a:t>und </a:t>
            </a:r>
            <a:r>
              <a:rPr lang="de-DE" sz="1600" dirty="0" smtClean="0">
                <a:cs typeface="Calibri"/>
              </a:rPr>
              <a:t>sonstiger Kleinverbrauch“ </a:t>
            </a:r>
            <a:r>
              <a:rPr lang="de-DE" sz="1600" dirty="0">
                <a:cs typeface="Calibri"/>
              </a:rPr>
              <a:t>in </a:t>
            </a:r>
            <a:r>
              <a:rPr lang="de-DE" sz="1600" dirty="0" err="1" smtClean="0">
                <a:cs typeface="Calibri"/>
              </a:rPr>
              <a:t>Mt</a:t>
            </a:r>
            <a:r>
              <a:rPr lang="de-DE" sz="1600" dirty="0" smtClean="0">
                <a:cs typeface="Calibri"/>
              </a:rPr>
              <a:t> CO</a:t>
            </a:r>
            <a:r>
              <a:rPr lang="de-DE" sz="1600" baseline="-25000" dirty="0" smtClean="0">
                <a:cs typeface="Calibri"/>
              </a:rPr>
              <a:t>2</a:t>
            </a:r>
            <a:r>
              <a:rPr lang="de-DE" sz="1600" dirty="0" smtClean="0">
                <a:cs typeface="Calibri"/>
              </a:rPr>
              <a:t>-Äq</a:t>
            </a:r>
            <a:r>
              <a:rPr lang="de-DE" sz="1600" dirty="0">
                <a:cs typeface="Calibri"/>
              </a:rPr>
              <a:t>/Jahr </a:t>
            </a:r>
          </a:p>
        </p:txBody>
      </p:sp>
      <p:sp>
        <p:nvSpPr>
          <p:cNvPr id="5" name="Textfeld 4"/>
          <p:cNvSpPr txBox="1"/>
          <p:nvPr/>
        </p:nvSpPr>
        <p:spPr>
          <a:xfrm>
            <a:off x="4732909" y="5733415"/>
            <a:ext cx="3307644" cy="307777"/>
          </a:xfrm>
          <a:prstGeom prst="rect">
            <a:avLst/>
          </a:prstGeom>
          <a:noFill/>
        </p:spPr>
        <p:txBody>
          <a:bodyPr wrap="square" rtlCol="0">
            <a:spAutoFit/>
          </a:bodyPr>
          <a:lstStyle/>
          <a:p>
            <a:r>
              <a:rPr lang="de-DE" sz="1400" dirty="0"/>
              <a:t>Quelle: </a:t>
            </a:r>
            <a:r>
              <a:rPr lang="de-DE" sz="1400" dirty="0" err="1"/>
              <a:t>Anderl</a:t>
            </a:r>
            <a:r>
              <a:rPr lang="de-DE" sz="1400" dirty="0"/>
              <a:t> et al. (2009, 2011, 2012</a:t>
            </a:r>
            <a:r>
              <a:rPr lang="de-DE" sz="1400" dirty="0" smtClean="0"/>
              <a:t>)</a:t>
            </a:r>
            <a:endParaRPr lang="de-DE" sz="1400" dirty="0"/>
          </a:p>
        </p:txBody>
      </p:sp>
    </p:spTree>
    <p:extLst>
      <p:ext uri="{BB962C8B-B14F-4D97-AF65-F5344CB8AC3E}">
        <p14:creationId xmlns:p14="http://schemas.microsoft.com/office/powerpoint/2010/main" val="781969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35</a:t>
            </a:fld>
            <a:endParaRPr lang="de-DE" dirty="0"/>
          </a:p>
        </p:txBody>
      </p:sp>
      <p:pic>
        <p:nvPicPr>
          <p:cNvPr id="3" name="Bild 2" descr="Abb.5.2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34" y="732282"/>
            <a:ext cx="9033934" cy="3924578"/>
          </a:xfrm>
          <a:prstGeom prst="rect">
            <a:avLst/>
          </a:prstGeom>
        </p:spPr>
      </p:pic>
      <p:sp>
        <p:nvSpPr>
          <p:cNvPr id="4" name="Textfeld 3"/>
          <p:cNvSpPr txBox="1"/>
          <p:nvPr/>
        </p:nvSpPr>
        <p:spPr>
          <a:xfrm>
            <a:off x="354662" y="4650338"/>
            <a:ext cx="8305967" cy="1323439"/>
          </a:xfrm>
          <a:prstGeom prst="rect">
            <a:avLst/>
          </a:prstGeom>
          <a:noFill/>
        </p:spPr>
        <p:txBody>
          <a:bodyPr wrap="square" rtlCol="0">
            <a:spAutoFit/>
          </a:bodyPr>
          <a:lstStyle/>
          <a:p>
            <a:r>
              <a:rPr lang="de-DE" sz="1600" b="1" dirty="0" smtClean="0">
                <a:latin typeface="Calibri"/>
                <a:cs typeface="Calibri"/>
              </a:rPr>
              <a:t>Abb.5.20: </a:t>
            </a:r>
            <a:r>
              <a:rPr lang="de-DE" sz="1600" dirty="0" smtClean="0">
                <a:cs typeface="Calibri"/>
              </a:rPr>
              <a:t>CO</a:t>
            </a:r>
            <a:r>
              <a:rPr lang="de-DE" sz="1600" baseline="-25000" dirty="0" smtClean="0">
                <a:cs typeface="Calibri"/>
              </a:rPr>
              <a:t>2</a:t>
            </a:r>
            <a:r>
              <a:rPr lang="de-DE" sz="1600" dirty="0" smtClean="0">
                <a:cs typeface="Calibri"/>
              </a:rPr>
              <a:t>-</a:t>
            </a:r>
            <a:r>
              <a:rPr lang="de-DE" sz="1600" dirty="0">
                <a:cs typeface="Calibri"/>
              </a:rPr>
              <a:t>Emissionen des Sektors </a:t>
            </a:r>
            <a:r>
              <a:rPr lang="de-DE" sz="1600" dirty="0" smtClean="0">
                <a:cs typeface="Calibri"/>
              </a:rPr>
              <a:t>„Raumwärme“ </a:t>
            </a:r>
            <a:r>
              <a:rPr lang="de-DE" sz="1600" dirty="0">
                <a:cs typeface="Calibri"/>
              </a:rPr>
              <a:t>in </a:t>
            </a:r>
            <a:r>
              <a:rPr lang="de-DE" sz="1600" dirty="0" err="1" smtClean="0">
                <a:cs typeface="Calibri"/>
              </a:rPr>
              <a:t>kt</a:t>
            </a:r>
            <a:r>
              <a:rPr lang="de-DE" sz="1600" dirty="0" smtClean="0">
                <a:cs typeface="Calibri"/>
              </a:rPr>
              <a:t>/Jahr nach Gebäudetyp und </a:t>
            </a:r>
            <a:r>
              <a:rPr lang="de-DE" sz="1600" dirty="0" err="1" smtClean="0">
                <a:cs typeface="Calibri"/>
              </a:rPr>
              <a:t>Baualter</a:t>
            </a:r>
            <a:endParaRPr lang="de-DE" sz="1600" dirty="0" smtClean="0">
              <a:cs typeface="Calibri"/>
            </a:endParaRPr>
          </a:p>
          <a:p>
            <a:r>
              <a:rPr lang="de-DE" sz="1600" dirty="0" smtClean="0">
                <a:cs typeface="Calibri"/>
              </a:rPr>
              <a:t>EFH: Einfamilienhaus</a:t>
            </a:r>
          </a:p>
          <a:p>
            <a:r>
              <a:rPr lang="de-DE" sz="1600" dirty="0" smtClean="0">
                <a:cs typeface="Calibri"/>
              </a:rPr>
              <a:t>MFH-K: Mehrfamilienhaus klein mit ≤10 Wohneinheiten</a:t>
            </a:r>
          </a:p>
          <a:p>
            <a:r>
              <a:rPr lang="de-DE" sz="1600" dirty="0" smtClean="0">
                <a:cs typeface="Calibri"/>
              </a:rPr>
              <a:t>MFH-G: Mehrfamilienhaus groß mit &gt;10 Wohneinheiten</a:t>
            </a:r>
          </a:p>
          <a:p>
            <a:r>
              <a:rPr lang="de-DE" sz="1600" dirty="0" smtClean="0">
                <a:cs typeface="Calibri"/>
              </a:rPr>
              <a:t>NWG: Wohnungen in Nichtwohngebäuden</a:t>
            </a:r>
            <a:endParaRPr lang="de-DE" sz="1600" dirty="0">
              <a:cs typeface="Calibri"/>
            </a:endParaRPr>
          </a:p>
        </p:txBody>
      </p:sp>
      <p:sp>
        <p:nvSpPr>
          <p:cNvPr id="5" name="Textfeld 4"/>
          <p:cNvSpPr txBox="1"/>
          <p:nvPr/>
        </p:nvSpPr>
        <p:spPr>
          <a:xfrm>
            <a:off x="5813777" y="5691645"/>
            <a:ext cx="2226776" cy="307777"/>
          </a:xfrm>
          <a:prstGeom prst="rect">
            <a:avLst/>
          </a:prstGeom>
          <a:noFill/>
        </p:spPr>
        <p:txBody>
          <a:bodyPr wrap="square" rtlCol="0">
            <a:spAutoFit/>
          </a:bodyPr>
          <a:lstStyle/>
          <a:p>
            <a:r>
              <a:rPr lang="de-DE" sz="1400" dirty="0"/>
              <a:t>Quelle: </a:t>
            </a:r>
            <a:r>
              <a:rPr lang="de-DE" sz="1400" dirty="0" err="1"/>
              <a:t>Kletzan</a:t>
            </a:r>
            <a:r>
              <a:rPr lang="de-DE" sz="1400" dirty="0"/>
              <a:t> et al. (2006</a:t>
            </a:r>
            <a:r>
              <a:rPr lang="de-DE" sz="1400" dirty="0" smtClean="0"/>
              <a:t>)</a:t>
            </a:r>
            <a:endParaRPr lang="de-DE" sz="1400" dirty="0"/>
          </a:p>
        </p:txBody>
      </p:sp>
    </p:spTree>
    <p:extLst>
      <p:ext uri="{BB962C8B-B14F-4D97-AF65-F5344CB8AC3E}">
        <p14:creationId xmlns:p14="http://schemas.microsoft.com/office/powerpoint/2010/main" val="8552392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515336"/>
            <a:ext cx="8540636" cy="1143000"/>
          </a:xfrm>
        </p:spPr>
        <p:txBody>
          <a:bodyPr/>
          <a:lstStyle/>
          <a:p>
            <a:r>
              <a:rPr lang="de-DE" dirty="0" smtClean="0"/>
              <a:t>Band 3, Kapitel 6:</a:t>
            </a:r>
            <a:br>
              <a:rPr lang="de-DE" dirty="0" smtClean="0"/>
            </a:br>
            <a:r>
              <a:rPr lang="de-DE" dirty="0" smtClean="0"/>
              <a:t>Transformationspfade</a:t>
            </a:r>
            <a:endParaRPr lang="de-DE" dirty="0"/>
          </a:p>
        </p:txBody>
      </p:sp>
    </p:spTree>
    <p:extLst>
      <p:ext uri="{BB962C8B-B14F-4D97-AF65-F5344CB8AC3E}">
        <p14:creationId xmlns:p14="http://schemas.microsoft.com/office/powerpoint/2010/main" val="19684464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37</a:t>
            </a:fld>
            <a:endParaRPr lang="de-DE" dirty="0"/>
          </a:p>
        </p:txBody>
      </p:sp>
      <p:sp>
        <p:nvSpPr>
          <p:cNvPr id="3" name="Textfeld 2"/>
          <p:cNvSpPr txBox="1"/>
          <p:nvPr/>
        </p:nvSpPr>
        <p:spPr>
          <a:xfrm>
            <a:off x="223668" y="123112"/>
            <a:ext cx="8410152" cy="828432"/>
          </a:xfrm>
          <a:prstGeom prst="rect">
            <a:avLst/>
          </a:prstGeom>
          <a:noFill/>
        </p:spPr>
        <p:txBody>
          <a:bodyPr wrap="square" rtlCol="0">
            <a:spAutoFit/>
          </a:bodyPr>
          <a:lstStyle/>
          <a:p>
            <a:r>
              <a:rPr lang="de-DE" sz="2800" b="1" dirty="0" smtClean="0">
                <a:latin typeface="+mj-lt"/>
              </a:rPr>
              <a:t>Zusammenfassung der wichtigsten Botschaften</a:t>
            </a:r>
          </a:p>
          <a:p>
            <a:pPr algn="r">
              <a:lnSpc>
                <a:spcPct val="150000"/>
              </a:lnSpc>
            </a:pPr>
            <a:r>
              <a:rPr lang="de-DE" sz="1400" b="1" dirty="0" smtClean="0">
                <a:latin typeface="+mj-lt"/>
              </a:rPr>
              <a:t>Zur vollständige Liste der Kernaussagen siehe  AAR14, B3K6, Seite 1027 f</a:t>
            </a:r>
            <a:endParaRPr lang="de-DE" sz="1400" b="1" dirty="0">
              <a:latin typeface="+mj-lt"/>
            </a:endParaRPr>
          </a:p>
        </p:txBody>
      </p:sp>
      <p:sp>
        <p:nvSpPr>
          <p:cNvPr id="4" name="Textfeld 3"/>
          <p:cNvSpPr txBox="1"/>
          <p:nvPr/>
        </p:nvSpPr>
        <p:spPr>
          <a:xfrm>
            <a:off x="223668" y="962378"/>
            <a:ext cx="8740332" cy="5632310"/>
          </a:xfrm>
          <a:prstGeom prst="rect">
            <a:avLst/>
          </a:prstGeom>
          <a:noFill/>
        </p:spPr>
        <p:txBody>
          <a:bodyPr wrap="square" rtlCol="0">
            <a:spAutoFit/>
          </a:bodyPr>
          <a:lstStyle/>
          <a:p>
            <a:pPr marL="342900" indent="-342900">
              <a:buFont typeface="Arial"/>
              <a:buChar char="•"/>
            </a:pPr>
            <a:r>
              <a:rPr lang="de-DE" sz="2400" dirty="0" smtClean="0">
                <a:latin typeface="+mj-lt"/>
              </a:rPr>
              <a:t>Es gibt 3 zentrale Transformationsthemen:</a:t>
            </a:r>
          </a:p>
          <a:p>
            <a:pPr marL="800100" lvl="1" indent="-342900">
              <a:buFont typeface="Arial"/>
              <a:buChar char="•"/>
            </a:pPr>
            <a:r>
              <a:rPr lang="de-DE" sz="2400" dirty="0" smtClean="0">
                <a:latin typeface="+mj-lt"/>
              </a:rPr>
              <a:t>Transformation des Energiesystems</a:t>
            </a:r>
          </a:p>
          <a:p>
            <a:pPr marL="800100" lvl="1" indent="-342900">
              <a:buFont typeface="Arial"/>
              <a:buChar char="•"/>
            </a:pPr>
            <a:r>
              <a:rPr lang="de-DE" sz="2400" dirty="0" smtClean="0">
                <a:latin typeface="+mj-lt"/>
              </a:rPr>
              <a:t>Nachhaltige Produktions- und Konsumsysteme</a:t>
            </a:r>
          </a:p>
          <a:p>
            <a:pPr marL="800100" lvl="1" indent="-342900">
              <a:buFont typeface="Arial"/>
              <a:buChar char="•"/>
            </a:pPr>
            <a:r>
              <a:rPr lang="de-DE" sz="2400" dirty="0" smtClean="0">
                <a:latin typeface="+mj-lt"/>
              </a:rPr>
              <a:t>Synergiepotentiale von Städten und </a:t>
            </a:r>
            <a:r>
              <a:rPr lang="de-DE" sz="2400" dirty="0">
                <a:latin typeface="+mj-lt"/>
              </a:rPr>
              <a:t>verdichteten </a:t>
            </a:r>
            <a:r>
              <a:rPr lang="de-DE" sz="2400" dirty="0" smtClean="0">
                <a:latin typeface="+mj-lt"/>
              </a:rPr>
              <a:t>Siedlungen</a:t>
            </a:r>
          </a:p>
          <a:p>
            <a:pPr lvl="1"/>
            <a:r>
              <a:rPr lang="de-DE" sz="2400" dirty="0" smtClean="0">
                <a:latin typeface="+mj-lt"/>
              </a:rPr>
              <a:t>Fehlentwicklungen in diesen Bereichen können langfristige, emissionsintensive Abhängigkeiten schaffen </a:t>
            </a:r>
          </a:p>
          <a:p>
            <a:pPr marL="342900" indent="-342900">
              <a:buFont typeface="Arial"/>
              <a:buChar char="•"/>
            </a:pPr>
            <a:r>
              <a:rPr lang="de-DE" sz="2400" dirty="0" smtClean="0">
                <a:latin typeface="+mj-lt"/>
              </a:rPr>
              <a:t>Die </a:t>
            </a:r>
            <a:r>
              <a:rPr lang="de-DE" sz="2400" dirty="0">
                <a:latin typeface="+mj-lt"/>
              </a:rPr>
              <a:t>vorhandenen Maßnahmen zum Ausbau der EET und zur Emissionsreduktion </a:t>
            </a:r>
            <a:r>
              <a:rPr lang="de-DE" sz="2400" dirty="0" smtClean="0">
                <a:latin typeface="+mj-lt"/>
              </a:rPr>
              <a:t>in Ö. sind zu kurzfristig ausgelegt und orientieren sich nicht am 2°C-Ziel</a:t>
            </a:r>
          </a:p>
          <a:p>
            <a:pPr marL="342900" indent="-342900">
              <a:buFont typeface="Arial"/>
              <a:buChar char="•"/>
            </a:pPr>
            <a:r>
              <a:rPr lang="de-DE" sz="2400" dirty="0" smtClean="0">
                <a:latin typeface="+mj-lt"/>
              </a:rPr>
              <a:t>Es ist unwahrscheinlich, dass im Industriesektor eine Trendwende bei den Emissionen erreicht wird </a:t>
            </a:r>
          </a:p>
          <a:p>
            <a:pPr marL="342900" indent="-342900">
              <a:buFont typeface="Arial"/>
              <a:buChar char="•"/>
            </a:pPr>
            <a:r>
              <a:rPr lang="de-DE" sz="2400" dirty="0" smtClean="0">
                <a:latin typeface="+mj-lt"/>
              </a:rPr>
              <a:t>Eine Transformation hin zur nachhaltigen Entwicklung bedingt </a:t>
            </a:r>
            <a:r>
              <a:rPr lang="de-DE" sz="2400" dirty="0">
                <a:latin typeface="+mj-lt"/>
              </a:rPr>
              <a:t>grundlegende Veränderungen im vorherrschenden Produktions- und Konsumsystem und den </a:t>
            </a:r>
            <a:r>
              <a:rPr lang="de-DE" sz="2400" dirty="0" smtClean="0">
                <a:latin typeface="+mj-lt"/>
              </a:rPr>
              <a:t>Regulierungspraktiken</a:t>
            </a:r>
          </a:p>
          <a:p>
            <a:pPr marL="800100" lvl="1" indent="-342900">
              <a:buFont typeface="Arial"/>
              <a:buChar char="•"/>
            </a:pPr>
            <a:endParaRPr lang="de-DE" sz="2400" dirty="0" smtClean="0">
              <a:latin typeface="+mj-lt"/>
            </a:endParaRPr>
          </a:p>
        </p:txBody>
      </p:sp>
    </p:spTree>
    <p:extLst>
      <p:ext uri="{BB962C8B-B14F-4D97-AF65-F5344CB8AC3E}">
        <p14:creationId xmlns:p14="http://schemas.microsoft.com/office/powerpoint/2010/main" val="1145063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38</a:t>
            </a:fld>
            <a:endParaRPr lang="de-DE" dirty="0"/>
          </a:p>
        </p:txBody>
      </p:sp>
      <p:pic>
        <p:nvPicPr>
          <p:cNvPr id="3" name="Bild 2" descr="Abb.6.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1148"/>
            <a:ext cx="7509058" cy="5997801"/>
          </a:xfrm>
          <a:prstGeom prst="rect">
            <a:avLst/>
          </a:prstGeom>
        </p:spPr>
      </p:pic>
      <p:sp>
        <p:nvSpPr>
          <p:cNvPr id="4" name="Textfeld 3"/>
          <p:cNvSpPr txBox="1"/>
          <p:nvPr/>
        </p:nvSpPr>
        <p:spPr>
          <a:xfrm>
            <a:off x="7299658" y="1595840"/>
            <a:ext cx="1664341" cy="2800766"/>
          </a:xfrm>
          <a:prstGeom prst="rect">
            <a:avLst/>
          </a:prstGeom>
          <a:noFill/>
        </p:spPr>
        <p:txBody>
          <a:bodyPr wrap="square" rtlCol="0">
            <a:spAutoFit/>
          </a:bodyPr>
          <a:lstStyle/>
          <a:p>
            <a:r>
              <a:rPr lang="de-DE" sz="1600" b="1" dirty="0" smtClean="0">
                <a:latin typeface="Calibri"/>
                <a:cs typeface="Calibri"/>
              </a:rPr>
              <a:t>Abb.6.1: </a:t>
            </a:r>
            <a:r>
              <a:rPr lang="de-DE" sz="1600" dirty="0" smtClean="0">
                <a:latin typeface="Calibri"/>
                <a:cs typeface="Calibri"/>
              </a:rPr>
              <a:t>Pfadverläufe der verschiedenen Konzentrations-pfade (RCPs) des IPCC in Bezug auf Temperatur-änderung und kumulierte CO</a:t>
            </a:r>
            <a:r>
              <a:rPr lang="de-DE" sz="1600" baseline="-25000" dirty="0" smtClean="0">
                <a:latin typeface="Calibri"/>
                <a:cs typeface="Calibri"/>
              </a:rPr>
              <a:t>2</a:t>
            </a:r>
            <a:r>
              <a:rPr lang="de-DE" sz="1600" dirty="0" smtClean="0">
                <a:latin typeface="Calibri"/>
                <a:cs typeface="Calibri"/>
              </a:rPr>
              <a:t>-Emissionen seit 1870</a:t>
            </a:r>
            <a:endParaRPr lang="de-DE" sz="1600" baseline="-25000" dirty="0" smtClean="0">
              <a:cs typeface="Calibri"/>
            </a:endParaRPr>
          </a:p>
        </p:txBody>
      </p:sp>
    </p:spTree>
    <p:extLst>
      <p:ext uri="{BB962C8B-B14F-4D97-AF65-F5344CB8AC3E}">
        <p14:creationId xmlns:p14="http://schemas.microsoft.com/office/powerpoint/2010/main" val="29622295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39</a:t>
            </a:fld>
            <a:endParaRPr lang="de-DE" dirty="0"/>
          </a:p>
        </p:txBody>
      </p:sp>
      <p:pic>
        <p:nvPicPr>
          <p:cNvPr id="3" name="Bild 2" descr="Abb.6.3.pdf"/>
          <p:cNvPicPr>
            <a:picLocks noChangeAspect="1"/>
          </p:cNvPicPr>
          <p:nvPr/>
        </p:nvPicPr>
        <p:blipFill rotWithShape="1">
          <a:blip r:embed="rId3" cstate="print">
            <a:extLst>
              <a:ext uri="{28A0092B-C50C-407E-A947-70E740481C1C}">
                <a14:useLocalDpi xmlns:a14="http://schemas.microsoft.com/office/drawing/2010/main"/>
              </a:ext>
            </a:extLst>
          </a:blip>
          <a:srcRect l="2226" t="4001" r="6897"/>
          <a:stretch/>
        </p:blipFill>
        <p:spPr>
          <a:xfrm>
            <a:off x="0" y="362857"/>
            <a:ext cx="8964000" cy="4632460"/>
          </a:xfrm>
          <a:prstGeom prst="rect">
            <a:avLst/>
          </a:prstGeom>
        </p:spPr>
      </p:pic>
      <p:sp>
        <p:nvSpPr>
          <p:cNvPr id="4" name="Textfeld 3"/>
          <p:cNvSpPr txBox="1"/>
          <p:nvPr/>
        </p:nvSpPr>
        <p:spPr>
          <a:xfrm>
            <a:off x="707571" y="5228173"/>
            <a:ext cx="7601857" cy="584776"/>
          </a:xfrm>
          <a:prstGeom prst="rect">
            <a:avLst/>
          </a:prstGeom>
          <a:noFill/>
        </p:spPr>
        <p:txBody>
          <a:bodyPr wrap="square" rtlCol="0">
            <a:spAutoFit/>
          </a:bodyPr>
          <a:lstStyle/>
          <a:p>
            <a:r>
              <a:rPr lang="de-DE" sz="1600" b="1" dirty="0" smtClean="0">
                <a:latin typeface="Calibri"/>
                <a:cs typeface="Calibri"/>
              </a:rPr>
              <a:t>Abb.6.3: </a:t>
            </a:r>
            <a:r>
              <a:rPr lang="de-DE" sz="1600" dirty="0" smtClean="0">
                <a:latin typeface="Calibri"/>
                <a:cs typeface="Calibri"/>
              </a:rPr>
              <a:t>Pfadverläufe für die Entwicklung des BIP und die entsprechende Emissions-Intensität pro $ in Österreich</a:t>
            </a:r>
            <a:endParaRPr lang="de-DE" sz="1600" baseline="-25000" dirty="0" smtClean="0">
              <a:cs typeface="Calibri"/>
            </a:endParaRPr>
          </a:p>
        </p:txBody>
      </p:sp>
    </p:spTree>
    <p:extLst>
      <p:ext uri="{BB962C8B-B14F-4D97-AF65-F5344CB8AC3E}">
        <p14:creationId xmlns:p14="http://schemas.microsoft.com/office/powerpoint/2010/main" val="4060078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4</a:t>
            </a:fld>
            <a:endParaRPr lang="de-DE" dirty="0"/>
          </a:p>
        </p:txBody>
      </p:sp>
      <p:pic>
        <p:nvPicPr>
          <p:cNvPr id="3" name="Bild 2" descr="Abb.1.1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999" y="127000"/>
            <a:ext cx="9344999" cy="5251000"/>
          </a:xfrm>
          <a:prstGeom prst="rect">
            <a:avLst/>
          </a:prstGeom>
        </p:spPr>
      </p:pic>
      <p:sp>
        <p:nvSpPr>
          <p:cNvPr id="4" name="Textfeld 3"/>
          <p:cNvSpPr txBox="1"/>
          <p:nvPr/>
        </p:nvSpPr>
        <p:spPr>
          <a:xfrm>
            <a:off x="263770" y="5287952"/>
            <a:ext cx="8700230" cy="830997"/>
          </a:xfrm>
          <a:prstGeom prst="rect">
            <a:avLst/>
          </a:prstGeom>
          <a:noFill/>
        </p:spPr>
        <p:txBody>
          <a:bodyPr wrap="square" rtlCol="0">
            <a:spAutoFit/>
          </a:bodyPr>
          <a:lstStyle/>
          <a:p>
            <a:r>
              <a:rPr lang="de-DE" sz="1600" b="1" dirty="0" smtClean="0">
                <a:latin typeface="Calibri"/>
                <a:cs typeface="Calibri"/>
              </a:rPr>
              <a:t>Abb.1.1b: </a:t>
            </a:r>
            <a:r>
              <a:rPr lang="de-DE" sz="1600" dirty="0" smtClean="0"/>
              <a:t>Historische und zukünftige potentielle Entwicklungen der THG-Emissionsverläufe, angegeben als CO</a:t>
            </a:r>
            <a:r>
              <a:rPr lang="de-DE" sz="1600" baseline="-25000" dirty="0" smtClean="0"/>
              <a:t>2</a:t>
            </a:r>
            <a:r>
              <a:rPr lang="de-DE" sz="1600" dirty="0" smtClean="0"/>
              <a:t>-Äquivalente. Der GEA-Emissionsminderungspfad führt zu einer Temperaturstabilisierung bei 2°C über vorindustriellem Niveau </a:t>
            </a:r>
          </a:p>
        </p:txBody>
      </p:sp>
    </p:spTree>
    <p:extLst>
      <p:ext uri="{BB962C8B-B14F-4D97-AF65-F5344CB8AC3E}">
        <p14:creationId xmlns:p14="http://schemas.microsoft.com/office/powerpoint/2010/main" val="3421683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40</a:t>
            </a:fld>
            <a:endParaRPr lang="de-DE" dirty="0"/>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47574"/>
          <a:stretch/>
        </p:blipFill>
        <p:spPr>
          <a:xfrm>
            <a:off x="0" y="598311"/>
            <a:ext cx="8863807" cy="4549422"/>
          </a:xfrm>
          <a:prstGeom prst="rect">
            <a:avLst/>
          </a:prstGeom>
        </p:spPr>
      </p:pic>
      <p:sp>
        <p:nvSpPr>
          <p:cNvPr id="4" name="Textfeld 3"/>
          <p:cNvSpPr txBox="1"/>
          <p:nvPr/>
        </p:nvSpPr>
        <p:spPr>
          <a:xfrm>
            <a:off x="169251" y="5249271"/>
            <a:ext cx="8525304" cy="338554"/>
          </a:xfrm>
          <a:prstGeom prst="rect">
            <a:avLst/>
          </a:prstGeom>
          <a:noFill/>
        </p:spPr>
        <p:txBody>
          <a:bodyPr wrap="square" rtlCol="0">
            <a:spAutoFit/>
          </a:bodyPr>
          <a:lstStyle/>
          <a:p>
            <a:r>
              <a:rPr lang="de-DE" sz="1600" b="1" dirty="0" smtClean="0">
                <a:latin typeface="Calibri"/>
                <a:cs typeface="Calibri"/>
              </a:rPr>
              <a:t>Abb.6.3: </a:t>
            </a:r>
            <a:r>
              <a:rPr lang="de-DE" sz="1600" dirty="0" smtClean="0">
                <a:latin typeface="Calibri"/>
                <a:cs typeface="Calibri"/>
              </a:rPr>
              <a:t>Analog dazu die Entwicklung von Treibhausgasintensität und BIP in Großbritannien</a:t>
            </a:r>
          </a:p>
        </p:txBody>
      </p:sp>
    </p:spTree>
    <p:extLst>
      <p:ext uri="{BB962C8B-B14F-4D97-AF65-F5344CB8AC3E}">
        <p14:creationId xmlns:p14="http://schemas.microsoft.com/office/powerpoint/2010/main" val="32433549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41</a:t>
            </a:fld>
            <a:endParaRPr lang="de-DE" dirty="0"/>
          </a:p>
        </p:txBody>
      </p:sp>
      <p:pic>
        <p:nvPicPr>
          <p:cNvPr id="3" name="Bild 2" descr="Abb.6.4.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712" y="0"/>
            <a:ext cx="8859288" cy="5225596"/>
          </a:xfrm>
          <a:prstGeom prst="rect">
            <a:avLst/>
          </a:prstGeom>
        </p:spPr>
      </p:pic>
      <p:sp>
        <p:nvSpPr>
          <p:cNvPr id="4" name="Textfeld 3"/>
          <p:cNvSpPr txBox="1"/>
          <p:nvPr/>
        </p:nvSpPr>
        <p:spPr>
          <a:xfrm>
            <a:off x="707571" y="5235408"/>
            <a:ext cx="7601857" cy="584776"/>
          </a:xfrm>
          <a:prstGeom prst="rect">
            <a:avLst/>
          </a:prstGeom>
          <a:noFill/>
        </p:spPr>
        <p:txBody>
          <a:bodyPr wrap="square" rtlCol="0">
            <a:spAutoFit/>
          </a:bodyPr>
          <a:lstStyle/>
          <a:p>
            <a:r>
              <a:rPr lang="de-DE" sz="1600" b="1" dirty="0" smtClean="0">
                <a:latin typeface="Calibri"/>
                <a:cs typeface="Calibri"/>
              </a:rPr>
              <a:t>Abb.6.4: </a:t>
            </a:r>
            <a:r>
              <a:rPr lang="de-DE" sz="1600" dirty="0" smtClean="0">
                <a:latin typeface="Calibri"/>
                <a:cs typeface="Calibri"/>
              </a:rPr>
              <a:t>Beiträge von Effizienz- und Struktureffekten zur jährlichen Änderung der Energieintensität von 1990-2010 in 15 IEA-Mitgliedsländern </a:t>
            </a:r>
            <a:endParaRPr lang="de-DE" sz="1600" baseline="-25000" dirty="0" smtClean="0">
              <a:cs typeface="Calibri"/>
            </a:endParaRPr>
          </a:p>
        </p:txBody>
      </p:sp>
    </p:spTree>
    <p:extLst>
      <p:ext uri="{BB962C8B-B14F-4D97-AF65-F5344CB8AC3E}">
        <p14:creationId xmlns:p14="http://schemas.microsoft.com/office/powerpoint/2010/main" val="8065535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040688" y="5813425"/>
            <a:ext cx="923925" cy="304800"/>
          </a:xfrm>
          <a:prstGeom prst="rect">
            <a:avLst/>
          </a:prstGeom>
        </p:spPr>
        <p:txBody>
          <a:bodyPr/>
          <a:lstStyle/>
          <a:p>
            <a:pPr>
              <a:defRPr/>
            </a:pPr>
            <a:r>
              <a:rPr lang="de-DE" altLang="de-DE" smtClean="0"/>
              <a:t>Folie </a:t>
            </a:r>
            <a:fld id="{654A73F8-A48E-4C88-8F5B-7EFF63BDEDC7}" type="slidenum">
              <a:rPr lang="de-DE" altLang="de-DE" smtClean="0"/>
              <a:pPr>
                <a:defRPr/>
              </a:pPr>
              <a:t>42</a:t>
            </a:fld>
            <a:endParaRPr lang="de-DE" altLang="de-DE"/>
          </a:p>
        </p:txBody>
      </p:sp>
      <p:pic>
        <p:nvPicPr>
          <p:cNvPr id="59394" name="Picture 2" descr="O:\h99100\Projekte\Zeitprojekte\APCC_Disseminierung\6_Foliensätze\Abspann.png"/>
          <p:cNvPicPr>
            <a:picLocks noChangeAspect="1" noChangeArrowheads="1"/>
          </p:cNvPicPr>
          <p:nvPr/>
        </p:nvPicPr>
        <p:blipFill rotWithShape="1">
          <a:blip r:embed="rId2">
            <a:extLst>
              <a:ext uri="{28A0092B-C50C-407E-A947-70E740481C1C}">
                <a14:useLocalDpi xmlns:a14="http://schemas.microsoft.com/office/drawing/2010/main" val="0"/>
              </a:ext>
            </a:extLst>
          </a:blip>
          <a:srcRect t="28866"/>
          <a:stretch/>
        </p:blipFill>
        <p:spPr bwMode="auto">
          <a:xfrm>
            <a:off x="0" y="1230297"/>
            <a:ext cx="9144000" cy="365762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879595" y="0"/>
            <a:ext cx="264405" cy="61182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813322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5</a:t>
            </a:fld>
            <a:endParaRPr lang="de-DE" dirty="0"/>
          </a:p>
        </p:txBody>
      </p:sp>
      <p:pic>
        <p:nvPicPr>
          <p:cNvPr id="3" name="Bild 2" descr="Abb.1.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5" y="127000"/>
            <a:ext cx="8971175" cy="5270898"/>
          </a:xfrm>
          <a:prstGeom prst="rect">
            <a:avLst/>
          </a:prstGeom>
        </p:spPr>
      </p:pic>
      <p:sp>
        <p:nvSpPr>
          <p:cNvPr id="4" name="Textfeld 3"/>
          <p:cNvSpPr txBox="1"/>
          <p:nvPr/>
        </p:nvSpPr>
        <p:spPr>
          <a:xfrm>
            <a:off x="263770" y="5472618"/>
            <a:ext cx="8354535" cy="584776"/>
          </a:xfrm>
          <a:prstGeom prst="rect">
            <a:avLst/>
          </a:prstGeom>
          <a:noFill/>
        </p:spPr>
        <p:txBody>
          <a:bodyPr wrap="square" rtlCol="0">
            <a:spAutoFit/>
          </a:bodyPr>
          <a:lstStyle/>
          <a:p>
            <a:r>
              <a:rPr lang="de-DE" sz="1600" b="1" dirty="0" smtClean="0">
                <a:latin typeface="Calibri"/>
                <a:cs typeface="Calibri"/>
              </a:rPr>
              <a:t>Abb.1.2: </a:t>
            </a:r>
            <a:r>
              <a:rPr lang="de-DE" sz="1600" dirty="0" smtClean="0"/>
              <a:t>Entwicklung der Primärenergie in einem der GEA-Emissionsminderungspfade, welcher zu einer Stabilisierung der globalen Mitteltemperatur bei +2°C bis 2100 führt</a:t>
            </a:r>
          </a:p>
        </p:txBody>
      </p:sp>
    </p:spTree>
    <p:extLst>
      <p:ext uri="{BB962C8B-B14F-4D97-AF65-F5344CB8AC3E}">
        <p14:creationId xmlns:p14="http://schemas.microsoft.com/office/powerpoint/2010/main" val="3166379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6</a:t>
            </a:fld>
            <a:endParaRPr lang="de-DE" dirty="0"/>
          </a:p>
        </p:txBody>
      </p:sp>
      <p:sp>
        <p:nvSpPr>
          <p:cNvPr id="4" name="Textfeld 3"/>
          <p:cNvSpPr txBox="1"/>
          <p:nvPr/>
        </p:nvSpPr>
        <p:spPr>
          <a:xfrm>
            <a:off x="263770" y="5472618"/>
            <a:ext cx="8354535" cy="584776"/>
          </a:xfrm>
          <a:prstGeom prst="rect">
            <a:avLst/>
          </a:prstGeom>
          <a:noFill/>
        </p:spPr>
        <p:txBody>
          <a:bodyPr wrap="square" rtlCol="0">
            <a:spAutoFit/>
          </a:bodyPr>
          <a:lstStyle/>
          <a:p>
            <a:r>
              <a:rPr lang="de-DE" sz="1600" b="1" dirty="0" smtClean="0">
                <a:latin typeface="Calibri"/>
                <a:cs typeface="Calibri"/>
              </a:rPr>
              <a:t>Abb.1.3: </a:t>
            </a:r>
            <a:r>
              <a:rPr lang="de-AT" sz="1600" dirty="0" smtClean="0"/>
              <a:t>Entwicklung </a:t>
            </a:r>
            <a:r>
              <a:rPr lang="de-AT" sz="1600" dirty="0"/>
              <a:t>der österreichischen Treibhausgas-Emissionen in </a:t>
            </a:r>
            <a:r>
              <a:rPr lang="de-AT" sz="1600" dirty="0" err="1"/>
              <a:t>Mt</a:t>
            </a:r>
            <a:r>
              <a:rPr lang="de-AT" sz="1600" dirty="0"/>
              <a:t> CO</a:t>
            </a:r>
            <a:r>
              <a:rPr lang="de-AT" sz="1600" baseline="-25000" dirty="0"/>
              <a:t>2</a:t>
            </a:r>
            <a:r>
              <a:rPr lang="de-AT" sz="1600" dirty="0"/>
              <a:t>-Äq. mit und ohne Effekt von </a:t>
            </a:r>
            <a:r>
              <a:rPr lang="de-AT" sz="1600" dirty="0" smtClean="0"/>
              <a:t>Landnutzungsänderungen, verglichen mit dem österreichischen Kyoto-Ziel 2008-2012 </a:t>
            </a:r>
            <a:endParaRPr lang="de-DE" sz="1600" dirty="0" smtClean="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7344"/>
            <a:ext cx="8964000" cy="5275274"/>
          </a:xfrm>
          <a:prstGeom prst="rect">
            <a:avLst/>
          </a:prstGeom>
        </p:spPr>
      </p:pic>
    </p:spTree>
    <p:extLst>
      <p:ext uri="{BB962C8B-B14F-4D97-AF65-F5344CB8AC3E}">
        <p14:creationId xmlns:p14="http://schemas.microsoft.com/office/powerpoint/2010/main" val="4283870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7</a:t>
            </a:fld>
            <a:endParaRPr lang="de-DE" dirty="0"/>
          </a:p>
        </p:txBody>
      </p:sp>
      <p:graphicFrame>
        <p:nvGraphicFramePr>
          <p:cNvPr id="4" name="Diagramm 1"/>
          <p:cNvGraphicFramePr>
            <a:graphicFrameLocks/>
          </p:cNvGraphicFramePr>
          <p:nvPr>
            <p:extLst>
              <p:ext uri="{D42A27DB-BD31-4B8C-83A1-F6EECF244321}">
                <p14:modId xmlns:p14="http://schemas.microsoft.com/office/powerpoint/2010/main" val="4161034442"/>
              </p:ext>
            </p:extLst>
          </p:nvPr>
        </p:nvGraphicFramePr>
        <p:xfrm>
          <a:off x="433341" y="701743"/>
          <a:ext cx="8015380" cy="460134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1459524" y="5517451"/>
            <a:ext cx="6254261" cy="338554"/>
          </a:xfrm>
          <a:prstGeom prst="rect">
            <a:avLst/>
          </a:prstGeom>
          <a:noFill/>
        </p:spPr>
        <p:txBody>
          <a:bodyPr wrap="square" rtlCol="0">
            <a:spAutoFit/>
          </a:bodyPr>
          <a:lstStyle/>
          <a:p>
            <a:r>
              <a:rPr lang="de-DE" sz="1600" b="1" dirty="0" smtClean="0">
                <a:latin typeface="Calibri"/>
                <a:cs typeface="Calibri"/>
              </a:rPr>
              <a:t>Abb.1.7: </a:t>
            </a:r>
            <a:r>
              <a:rPr lang="de-AT" sz="1600" dirty="0" smtClean="0"/>
              <a:t>Abweichung </a:t>
            </a:r>
            <a:r>
              <a:rPr lang="de-AT" sz="1600" dirty="0"/>
              <a:t>der EU-Länder von ihrem Kyoto-Ziel in </a:t>
            </a:r>
            <a:r>
              <a:rPr lang="de-AT" sz="1600" dirty="0" smtClean="0"/>
              <a:t>Prozent</a:t>
            </a:r>
            <a:endParaRPr lang="de-AT" sz="1600" dirty="0"/>
          </a:p>
        </p:txBody>
      </p:sp>
    </p:spTree>
    <p:extLst>
      <p:ext uri="{BB962C8B-B14F-4D97-AF65-F5344CB8AC3E}">
        <p14:creationId xmlns:p14="http://schemas.microsoft.com/office/powerpoint/2010/main" val="3800863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8</a:t>
            </a:fld>
            <a:endParaRPr lang="de-DE" dirty="0"/>
          </a:p>
        </p:txBody>
      </p:sp>
      <p:graphicFrame>
        <p:nvGraphicFramePr>
          <p:cNvPr id="3" name="Table 1"/>
          <p:cNvGraphicFramePr>
            <a:graphicFrameLocks noGrp="1"/>
          </p:cNvGraphicFramePr>
          <p:nvPr>
            <p:extLst>
              <p:ext uri="{D42A27DB-BD31-4B8C-83A1-F6EECF244321}">
                <p14:modId xmlns:p14="http://schemas.microsoft.com/office/powerpoint/2010/main" val="92044319"/>
              </p:ext>
            </p:extLst>
          </p:nvPr>
        </p:nvGraphicFramePr>
        <p:xfrm>
          <a:off x="286971" y="287094"/>
          <a:ext cx="8472487" cy="5087976"/>
        </p:xfrm>
        <a:graphic>
          <a:graphicData uri="http://schemas.openxmlformats.org/drawingml/2006/table">
            <a:tbl>
              <a:tblPr firstRow="1">
                <a:tableStyleId>{93296810-A885-4BE3-A3E7-6D5BEEA58F35}</a:tableStyleId>
              </a:tblPr>
              <a:tblGrid>
                <a:gridCol w="1954578"/>
                <a:gridCol w="2426790"/>
                <a:gridCol w="1767217"/>
                <a:gridCol w="2323902"/>
              </a:tblGrid>
              <a:tr h="218476">
                <a:tc>
                  <a:txBody>
                    <a:bodyPr/>
                    <a:lstStyle/>
                    <a:p>
                      <a:pPr>
                        <a:spcAft>
                          <a:spcPts val="0"/>
                        </a:spcAft>
                      </a:pPr>
                      <a:r>
                        <a:rPr lang="de-AT" sz="1300" dirty="0">
                          <a:effectLst/>
                        </a:rPr>
                        <a:t>Art der Studie und Quelle</a:t>
                      </a:r>
                      <a:endParaRPr lang="en-US" sz="1300" dirty="0">
                        <a:effectLst/>
                        <a:latin typeface="Times"/>
                        <a:ea typeface="Times New Roman"/>
                      </a:endParaRPr>
                    </a:p>
                  </a:txBody>
                  <a:tcPr marL="68581" marR="6858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Geschätzte Kosten</a:t>
                      </a:r>
                      <a:endParaRPr lang="en-US" sz="1300">
                        <a:effectLst/>
                        <a:latin typeface="Times"/>
                        <a:ea typeface="Times New Roman"/>
                      </a:endParaRPr>
                    </a:p>
                  </a:txBody>
                  <a:tcPr marL="68581" marR="6858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Zeitraum</a:t>
                      </a:r>
                      <a:endParaRPr lang="en-US" sz="1300">
                        <a:effectLst/>
                        <a:latin typeface="Times"/>
                        <a:ea typeface="Times New Roman"/>
                      </a:endParaRPr>
                    </a:p>
                  </a:txBody>
                  <a:tcPr marL="68581" marR="6858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Abdeckung</a:t>
                      </a:r>
                      <a:endParaRPr lang="en-US" sz="1300">
                        <a:effectLst/>
                        <a:latin typeface="Times"/>
                        <a:ea typeface="Times New Roman"/>
                      </a:endParaRPr>
                    </a:p>
                  </a:txBody>
                  <a:tcPr marL="68581" marR="6858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896">
                <a:tc gridSpan="4">
                  <a:txBody>
                    <a:bodyPr/>
                    <a:lstStyle/>
                    <a:p>
                      <a:pPr>
                        <a:spcBef>
                          <a:spcPts val="300"/>
                        </a:spcBef>
                        <a:spcAft>
                          <a:spcPts val="300"/>
                        </a:spcAft>
                      </a:pPr>
                      <a:r>
                        <a:rPr lang="de-DE" sz="1300" b="1" dirty="0">
                          <a:effectLst/>
                        </a:rPr>
                        <a:t>Globale Studien mittels Integrated Assessment Modellen</a:t>
                      </a:r>
                      <a:endParaRPr lang="en-US" sz="1300" b="1"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59834">
                <a:tc>
                  <a:txBody>
                    <a:bodyPr/>
                    <a:lstStyle/>
                    <a:p>
                      <a:pPr>
                        <a:spcAft>
                          <a:spcPts val="0"/>
                        </a:spcAft>
                      </a:pPr>
                      <a:r>
                        <a:rPr lang="de-AT" sz="1300">
                          <a:effectLst/>
                        </a:rPr>
                        <a:t>UNFCCC (2007b) </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3 bis 19 Mrd. $/Jahr</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2030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Infrastruktur und Küstengebiete</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834">
                <a:tc>
                  <a:txBody>
                    <a:bodyPr/>
                    <a:lstStyle/>
                    <a:p>
                      <a:pPr>
                        <a:spcAft>
                          <a:spcPts val="0"/>
                        </a:spcAft>
                      </a:pPr>
                      <a:r>
                        <a:rPr lang="de-AT" sz="1300">
                          <a:effectLst/>
                        </a:rPr>
                        <a:t>Stern (2007)</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4 bis 60 Mrd. €/Jahr Jahr</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2030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Infrastruktur</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896">
                <a:tc>
                  <a:txBody>
                    <a:bodyPr/>
                    <a:lstStyle/>
                    <a:p>
                      <a:pPr>
                        <a:spcAft>
                          <a:spcPts val="0"/>
                        </a:spcAft>
                      </a:pPr>
                      <a:r>
                        <a:rPr lang="de-AT" sz="1300">
                          <a:effectLst/>
                        </a:rPr>
                        <a:t>PAGE (Hope, 2009)</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25 bis 60 Mrd.  $/Jahr</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2030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EU15</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896">
                <a:tc>
                  <a:txBody>
                    <a:bodyPr/>
                    <a:lstStyle/>
                    <a:p>
                      <a:pPr>
                        <a:spcAft>
                          <a:spcPts val="0"/>
                        </a:spcAft>
                      </a:pPr>
                      <a:r>
                        <a:rPr lang="de-AT" sz="1300">
                          <a:effectLst/>
                        </a:rPr>
                        <a:t>Aaheim et al. (2012)</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5 bzw. 35 Mrd. $</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2020 bzw. 2050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Westeuropa</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896">
                <a:tc gridSpan="4">
                  <a:txBody>
                    <a:bodyPr/>
                    <a:lstStyle/>
                    <a:p>
                      <a:pPr>
                        <a:spcAft>
                          <a:spcPts val="0"/>
                        </a:spcAft>
                      </a:pPr>
                      <a:r>
                        <a:rPr lang="de-AT" sz="1300" b="1" dirty="0">
                          <a:effectLst/>
                        </a:rPr>
                        <a:t>Sektorale Studien</a:t>
                      </a:r>
                      <a:endParaRPr lang="en-US" sz="1300" b="1"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24896">
                <a:tc rowSpan="2">
                  <a:txBody>
                    <a:bodyPr/>
                    <a:lstStyle/>
                    <a:p>
                      <a:pPr>
                        <a:spcAft>
                          <a:spcPts val="0"/>
                        </a:spcAft>
                      </a:pPr>
                      <a:r>
                        <a:rPr lang="fr-FR" sz="1300">
                          <a:effectLst/>
                        </a:rPr>
                        <a:t>Ciscar et al., 2011 (PESETA project)</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0,25 bis 1 Mrd. €/Jahr</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2010-2040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Küstengebiete</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896">
                <a:tc vMerge="1">
                  <a:txBody>
                    <a:bodyPr/>
                    <a:lstStyle/>
                    <a:p>
                      <a:endParaRPr lang="en-US"/>
                    </a:p>
                  </a:txBody>
                  <a:tcPr/>
                </a:tc>
                <a:tc>
                  <a:txBody>
                    <a:bodyPr/>
                    <a:lstStyle/>
                    <a:p>
                      <a:pPr>
                        <a:spcAft>
                          <a:spcPts val="0"/>
                        </a:spcAft>
                      </a:pPr>
                      <a:r>
                        <a:rPr lang="de-AT" sz="1300">
                          <a:effectLst/>
                        </a:rPr>
                        <a:t>0,3 bis 2,6 Mrd.  €/Jahr</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2070-2100 </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Küstengebiete</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34">
                <a:tc>
                  <a:txBody>
                    <a:bodyPr/>
                    <a:lstStyle/>
                    <a:p>
                      <a:pPr>
                        <a:spcAft>
                          <a:spcPts val="0"/>
                        </a:spcAft>
                      </a:pPr>
                      <a:r>
                        <a:rPr lang="de-AT" sz="1300">
                          <a:effectLst/>
                        </a:rPr>
                        <a:t>Ebi (2008); Markandya et al. (2009)</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12 bis 260 Mio. $/ Jahr</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bis 2030 </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Gesundheit</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896">
                <a:tc gridSpan="4">
                  <a:txBody>
                    <a:bodyPr/>
                    <a:lstStyle/>
                    <a:p>
                      <a:pPr>
                        <a:spcBef>
                          <a:spcPts val="300"/>
                        </a:spcBef>
                        <a:spcAft>
                          <a:spcPts val="300"/>
                        </a:spcAft>
                      </a:pPr>
                      <a:r>
                        <a:rPr lang="de-AT" sz="1300" b="1" dirty="0">
                          <a:effectLst/>
                        </a:rPr>
                        <a:t>Nationale Studien</a:t>
                      </a:r>
                      <a:endParaRPr lang="en-US" sz="1300" b="1"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792467">
                <a:tc>
                  <a:txBody>
                    <a:bodyPr/>
                    <a:lstStyle/>
                    <a:p>
                      <a:pPr>
                        <a:spcAft>
                          <a:spcPts val="0"/>
                        </a:spcAft>
                      </a:pPr>
                      <a:r>
                        <a:rPr lang="de-AT" sz="1300">
                          <a:effectLst/>
                        </a:rPr>
                        <a:t>Großbritannien (Evans et al., 2004; Hall et al., 2005)</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Bis zu 1 Mrd. €/ Jahr</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bis 2100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Kosten zur Bekämpfung von Überschwemmung an Küsten, Flüssen und innerhalb von Städten </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34">
                <a:tc rowSpan="2">
                  <a:txBody>
                    <a:bodyPr/>
                    <a:lstStyle/>
                    <a:p>
                      <a:pPr>
                        <a:spcAft>
                          <a:spcPts val="0"/>
                        </a:spcAft>
                      </a:pPr>
                      <a:r>
                        <a:rPr lang="it-IT" sz="1300">
                          <a:effectLst/>
                        </a:rPr>
                        <a:t>Niederlande (Delta, Comission, 2008)</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1,2 bis 1,6 Mrd. €/Jahr</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bis 2050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Überflutungsschutz und Risikomanagement</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34">
                <a:tc vMerge="1">
                  <a:txBody>
                    <a:bodyPr/>
                    <a:lstStyle/>
                    <a:p>
                      <a:endParaRPr lang="en-US"/>
                    </a:p>
                  </a:txBody>
                  <a:tcPr/>
                </a:tc>
                <a:tc>
                  <a:txBody>
                    <a:bodyPr/>
                    <a:lstStyle/>
                    <a:p>
                      <a:pPr>
                        <a:spcAft>
                          <a:spcPts val="0"/>
                        </a:spcAft>
                      </a:pPr>
                      <a:r>
                        <a:rPr lang="de-AT" sz="1300">
                          <a:effectLst/>
                        </a:rPr>
                        <a:t>0,9 bis 1,5 Mrd. €/ Jahr </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2050–2100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Überflutungsschutz und Risikomanagement</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4350">
                <a:tc>
                  <a:txBody>
                    <a:bodyPr/>
                    <a:lstStyle/>
                    <a:p>
                      <a:pPr>
                        <a:spcAft>
                          <a:spcPts val="0"/>
                        </a:spcAft>
                      </a:pPr>
                      <a:r>
                        <a:rPr lang="en-GB" sz="1300">
                          <a:effectLst/>
                        </a:rPr>
                        <a:t>Schweden (Swedish Commission on Climate and Vulnerability , 2007)</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a:effectLst/>
                        </a:rPr>
                        <a:t>in Summe bis zu 10 Mrd. €</a:t>
                      </a:r>
                      <a:endParaRPr lang="en-US" sz="130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de-AT" sz="1300" dirty="0">
                          <a:effectLst/>
                        </a:rPr>
                        <a:t>für die Periode 2010-2100</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de-AT" sz="1300" dirty="0">
                          <a:effectLst/>
                        </a:rPr>
                        <a:t>Multi-</a:t>
                      </a:r>
                      <a:r>
                        <a:rPr lang="de-AT" sz="1300" dirty="0" err="1">
                          <a:effectLst/>
                        </a:rPr>
                        <a:t>sektoral</a:t>
                      </a:r>
                      <a:endParaRPr lang="en-US" sz="1300" dirty="0">
                        <a:effectLst/>
                        <a:latin typeface="Times"/>
                        <a:ea typeface="Times New Roman"/>
                      </a:endParaRPr>
                    </a:p>
                  </a:txBody>
                  <a:tcPr marL="68581" marR="685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feld 3"/>
          <p:cNvSpPr txBox="1"/>
          <p:nvPr/>
        </p:nvSpPr>
        <p:spPr>
          <a:xfrm>
            <a:off x="286971" y="5529334"/>
            <a:ext cx="8763244" cy="338554"/>
          </a:xfrm>
          <a:prstGeom prst="rect">
            <a:avLst/>
          </a:prstGeom>
          <a:noFill/>
        </p:spPr>
        <p:txBody>
          <a:bodyPr wrap="square" rtlCol="0">
            <a:spAutoFit/>
          </a:bodyPr>
          <a:lstStyle/>
          <a:p>
            <a:r>
              <a:rPr lang="de-DE" sz="1600" b="1" dirty="0" smtClean="0">
                <a:latin typeface="Calibri"/>
                <a:cs typeface="Calibri"/>
              </a:rPr>
              <a:t>Tab.1.8: </a:t>
            </a:r>
            <a:r>
              <a:rPr lang="de-AT" sz="1600" dirty="0"/>
              <a:t>Vergleich der Ergebnisse verschiedener Studien zu Anpassungskosten in Europa</a:t>
            </a:r>
          </a:p>
        </p:txBody>
      </p:sp>
    </p:spTree>
    <p:extLst>
      <p:ext uri="{BB962C8B-B14F-4D97-AF65-F5344CB8AC3E}">
        <p14:creationId xmlns:p14="http://schemas.microsoft.com/office/powerpoint/2010/main" val="1416565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9</a:t>
            </a:fld>
            <a:endParaRPr lang="de-DE" dirty="0"/>
          </a:p>
        </p:txBody>
      </p:sp>
      <p:sp>
        <p:nvSpPr>
          <p:cNvPr id="3" name="Textfeld 2"/>
          <p:cNvSpPr txBox="1"/>
          <p:nvPr/>
        </p:nvSpPr>
        <p:spPr>
          <a:xfrm>
            <a:off x="223667" y="1091956"/>
            <a:ext cx="8627255" cy="5016758"/>
          </a:xfrm>
          <a:prstGeom prst="rect">
            <a:avLst/>
          </a:prstGeom>
          <a:noFill/>
        </p:spPr>
        <p:txBody>
          <a:bodyPr wrap="square" rtlCol="0">
            <a:spAutoFit/>
          </a:bodyPr>
          <a:lstStyle/>
          <a:p>
            <a:pPr marL="342900" indent="-342900">
              <a:buFont typeface="Arial"/>
              <a:buChar char="•"/>
            </a:pPr>
            <a:r>
              <a:rPr lang="de-AT" sz="2000" b="1" dirty="0" smtClean="0">
                <a:latin typeface="+mj-lt"/>
              </a:rPr>
              <a:t>Trotz </a:t>
            </a:r>
            <a:r>
              <a:rPr lang="de-AT" sz="2000" b="1" dirty="0">
                <a:latin typeface="+mj-lt"/>
              </a:rPr>
              <a:t>gut belegter Vorhersagen zu Klimawandelfolgen mangelt es international, aber auch in Österreich an entschiedenem Handeln. </a:t>
            </a:r>
          </a:p>
          <a:p>
            <a:pPr marL="342900" indent="-342900">
              <a:buFont typeface="Arial"/>
              <a:buChar char="•"/>
            </a:pPr>
            <a:r>
              <a:rPr lang="de-AT" sz="2000" b="1" dirty="0">
                <a:latin typeface="+mj-lt"/>
              </a:rPr>
              <a:t>Eine Reihe von Barrieren spielen hierbei eine Rolle:</a:t>
            </a:r>
          </a:p>
          <a:p>
            <a:pPr marL="800100" lvl="1" indent="-342900">
              <a:buFont typeface="Arial"/>
              <a:buChar char="•"/>
            </a:pPr>
            <a:r>
              <a:rPr lang="de-AT" sz="2000" dirty="0">
                <a:latin typeface="+mj-lt"/>
              </a:rPr>
              <a:t>Institutionelle und </a:t>
            </a:r>
            <a:r>
              <a:rPr lang="de-AT" sz="2000" dirty="0" err="1">
                <a:latin typeface="+mj-lt"/>
              </a:rPr>
              <a:t>Governance</a:t>
            </a:r>
            <a:r>
              <a:rPr lang="de-AT" sz="2000" dirty="0">
                <a:latin typeface="+mj-lt"/>
              </a:rPr>
              <a:t>-Barrieren: beispielsweise in Form eines kurzen Zeithorizont politischer Entscheidungsprozesse, politische, institutionelle und ökonomische Pfadabhängigkeiten, direkte und indirekte Förderungen energieintensiver Produkte, Dienstleistungen und Infrastrukturen</a:t>
            </a:r>
          </a:p>
          <a:p>
            <a:pPr marL="800100" lvl="1" indent="-342900">
              <a:buFont typeface="Arial"/>
              <a:buChar char="•"/>
            </a:pPr>
            <a:r>
              <a:rPr lang="de-AT" sz="2000" dirty="0">
                <a:latin typeface="+mj-lt"/>
              </a:rPr>
              <a:t>Wirtschaftliche Barrieren: hoher Investitionsbedarf, Carbon </a:t>
            </a:r>
            <a:r>
              <a:rPr lang="de-AT" sz="2000" dirty="0" err="1">
                <a:latin typeface="+mj-lt"/>
              </a:rPr>
              <a:t>Leakage</a:t>
            </a:r>
            <a:r>
              <a:rPr lang="de-AT" sz="2000" dirty="0">
                <a:latin typeface="+mj-lt"/>
              </a:rPr>
              <a:t>, Rebound-Effekte, </a:t>
            </a:r>
            <a:r>
              <a:rPr lang="de-AT" sz="2000" dirty="0" err="1">
                <a:latin typeface="+mj-lt"/>
              </a:rPr>
              <a:t>EigentümerInnen</a:t>
            </a:r>
            <a:r>
              <a:rPr lang="de-AT" sz="2000" dirty="0">
                <a:latin typeface="+mj-lt"/>
              </a:rPr>
              <a:t>-</a:t>
            </a:r>
            <a:r>
              <a:rPr lang="de-AT" sz="2000" dirty="0" err="1">
                <a:latin typeface="+mj-lt"/>
              </a:rPr>
              <a:t>NutzerInnen</a:t>
            </a:r>
            <a:r>
              <a:rPr lang="de-AT" sz="2000" dirty="0">
                <a:latin typeface="+mj-lt"/>
              </a:rPr>
              <a:t>-Dilemma</a:t>
            </a:r>
          </a:p>
          <a:p>
            <a:pPr marL="800100" lvl="1" indent="-342900">
              <a:buFont typeface="Arial"/>
              <a:buChar char="•"/>
            </a:pPr>
            <a:r>
              <a:rPr lang="de-AT" sz="2000" dirty="0">
                <a:latin typeface="+mj-lt"/>
              </a:rPr>
              <a:t>Soziale Barrieren: z.B. Diskrepanz zwischen Umweltbewusstsein und umweltbewusstem Handeln, fehlende Wahrnehmung der Problematik</a:t>
            </a:r>
          </a:p>
          <a:p>
            <a:pPr marL="800100" lvl="1" indent="-342900">
              <a:buFont typeface="Arial"/>
              <a:buChar char="•"/>
            </a:pPr>
            <a:r>
              <a:rPr lang="de-AT" sz="2000" dirty="0">
                <a:latin typeface="+mj-lt"/>
              </a:rPr>
              <a:t>Technologische Barrieren: z.B. inadäquate energiepolitische Signale</a:t>
            </a:r>
          </a:p>
          <a:p>
            <a:pPr marL="800100" lvl="1" indent="-342900">
              <a:buFont typeface="Arial"/>
              <a:buChar char="•"/>
            </a:pPr>
            <a:r>
              <a:rPr lang="de-AT" sz="2000" dirty="0">
                <a:latin typeface="+mj-lt"/>
              </a:rPr>
              <a:t>Wissens- und Unsicherheitsbarrieren: z.B. fehlendes Wissen, Unsicherheiten bezüglich Vulnerabilitätsabschätzungen, unzureichendes Human- und Sozialkapital, um mit Änderungen umzugehen</a:t>
            </a:r>
          </a:p>
        </p:txBody>
      </p:sp>
      <p:sp>
        <p:nvSpPr>
          <p:cNvPr id="4" name="Textfeld 3"/>
          <p:cNvSpPr txBox="1"/>
          <p:nvPr/>
        </p:nvSpPr>
        <p:spPr>
          <a:xfrm>
            <a:off x="1265542" y="131426"/>
            <a:ext cx="7585379" cy="830997"/>
          </a:xfrm>
          <a:prstGeom prst="rect">
            <a:avLst/>
          </a:prstGeom>
          <a:noFill/>
        </p:spPr>
        <p:txBody>
          <a:bodyPr wrap="square" rtlCol="0">
            <a:spAutoFit/>
          </a:bodyPr>
          <a:lstStyle/>
          <a:p>
            <a:r>
              <a:rPr lang="de-AT" sz="2400" b="1" dirty="0" smtClean="0">
                <a:latin typeface="+mj-lt"/>
              </a:rPr>
              <a:t>Barrieren </a:t>
            </a:r>
            <a:r>
              <a:rPr lang="de-AT" sz="2400" b="1" dirty="0">
                <a:latin typeface="+mj-lt"/>
              </a:rPr>
              <a:t>gegenüber effektiven Minderungs- und Anpassungsstrategien</a:t>
            </a:r>
          </a:p>
        </p:txBody>
      </p:sp>
    </p:spTree>
    <p:extLst>
      <p:ext uri="{BB962C8B-B14F-4D97-AF65-F5344CB8AC3E}">
        <p14:creationId xmlns:p14="http://schemas.microsoft.com/office/powerpoint/2010/main" val="2757275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se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4877</Words>
  <Application>Microsoft Office PowerPoint</Application>
  <PresentationFormat>Bildschirmpräsentation (4:3)</PresentationFormat>
  <Paragraphs>308</Paragraphs>
  <Slides>42</Slides>
  <Notes>25</Notes>
  <HiddenSlides>0</HiddenSlides>
  <MMClips>0</MMClips>
  <ScaleCrop>false</ScaleCrop>
  <HeadingPairs>
    <vt:vector size="4" baseType="variant">
      <vt:variant>
        <vt:lpstr>Design</vt:lpstr>
      </vt:variant>
      <vt:variant>
        <vt:i4>1</vt:i4>
      </vt:variant>
      <vt:variant>
        <vt:lpstr>Folientitel</vt:lpstr>
      </vt:variant>
      <vt:variant>
        <vt:i4>42</vt:i4>
      </vt:variant>
    </vt:vector>
  </HeadingPairs>
  <TitlesOfParts>
    <vt:vector size="43" baseType="lpstr">
      <vt:lpstr>Titelseite</vt:lpstr>
      <vt:lpstr>Band 3, Kapitel 1:  Emissionsminderung und Anpassung an den Klimawandel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Band 3, Kapitel 2: Land- und Forstwirtschaft, Wasser, Ökosysteme und Biodiversität</vt:lpstr>
      <vt:lpstr>PowerPoint-Präsentation</vt:lpstr>
      <vt:lpstr>PowerPoint-Präsentation</vt:lpstr>
      <vt:lpstr>PowerPoint-Präsentation</vt:lpstr>
      <vt:lpstr>Band 3, Kapitel 3: Energie und Verkehr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Band 3, Kapitel 4: Gesundheit, Tourismus</vt:lpstr>
      <vt:lpstr>PowerPoint-Präsentation</vt:lpstr>
      <vt:lpstr>PowerPoint-Präsentation</vt:lpstr>
      <vt:lpstr>PowerPoint-Präsentation</vt:lpstr>
      <vt:lpstr>PowerPoint-Präsentation</vt:lpstr>
      <vt:lpstr>Band 3, Kapitel 5: Produktion und Gebäude</vt:lpstr>
      <vt:lpstr>PowerPoint-Präsentation</vt:lpstr>
      <vt:lpstr>PowerPoint-Präsentation</vt:lpstr>
      <vt:lpstr>PowerPoint-Präsentation</vt:lpstr>
      <vt:lpstr>PowerPoint-Präsentation</vt:lpstr>
      <vt:lpstr>PowerPoint-Präsentation</vt:lpstr>
      <vt:lpstr>Band 3, Kapitel 6: Transformationspfade</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Benedikt Becsi</dc:creator>
  <cp:lastModifiedBy>Benni Becsi</cp:lastModifiedBy>
  <cp:revision>373</cp:revision>
  <dcterms:created xsi:type="dcterms:W3CDTF">2014-12-11T09:58:54Z</dcterms:created>
  <dcterms:modified xsi:type="dcterms:W3CDTF">2015-07-17T12:04:30Z</dcterms:modified>
</cp:coreProperties>
</file>