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
  </p:notesMasterIdLst>
  <p:handoutMasterIdLst>
    <p:handoutMasterId r:id="rId12"/>
  </p:handoutMasterIdLst>
  <p:sldIdLst>
    <p:sldId id="256" r:id="rId2"/>
    <p:sldId id="257" r:id="rId3"/>
    <p:sldId id="259" r:id="rId4"/>
    <p:sldId id="258" r:id="rId5"/>
    <p:sldId id="260" r:id="rId6"/>
    <p:sldId id="261" r:id="rId7"/>
    <p:sldId id="262" r:id="rId8"/>
    <p:sldId id="263" r:id="rId9"/>
    <p:sldId id="264" r:id="rId10"/>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07A00"/>
    <a:srgbClr val="8DB500"/>
    <a:srgbClr val="172277"/>
    <a:srgbClr val="E37824"/>
    <a:srgbClr val="87B62C"/>
    <a:srgbClr val="1B2172"/>
    <a:srgbClr val="421254"/>
    <a:srgbClr val="FCE4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9081" autoAdjust="0"/>
  </p:normalViewPr>
  <p:slideViewPr>
    <p:cSldViewPr snapToGrid="0" snapToObjects="1">
      <p:cViewPr>
        <p:scale>
          <a:sx n="99" d="100"/>
          <a:sy n="99" d="100"/>
        </p:scale>
        <p:origin x="-1338" y="-4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8A3A29-A128-D742-90F2-E09127698C32}" type="datetime1">
              <a:rPr lang="de-AT" smtClean="0"/>
              <a:t>04.08.2015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22A9DC-3BA0-A948-B356-46420AA1E84B}" type="slidenum">
              <a:rPr lang="de-DE" smtClean="0"/>
              <a:t>‹Nr.›</a:t>
            </a:fld>
            <a:endParaRPr lang="de-DE"/>
          </a:p>
        </p:txBody>
      </p:sp>
    </p:spTree>
    <p:extLst>
      <p:ext uri="{BB962C8B-B14F-4D97-AF65-F5344CB8AC3E}">
        <p14:creationId xmlns:p14="http://schemas.microsoft.com/office/powerpoint/2010/main" val="14043105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BFBFCE-265E-EF4B-8100-47F2B67E3C3C}" type="datetime1">
              <a:rPr lang="de-AT" smtClean="0"/>
              <a:t>04.08.2015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AT" smtClean="0"/>
              <a:t>Mastertextformat bearbeiten</a:t>
            </a:r>
          </a:p>
          <a:p>
            <a:pPr lvl="1"/>
            <a:r>
              <a:rPr lang="de-AT" smtClean="0"/>
              <a:t>Zweite Ebene</a:t>
            </a:r>
          </a:p>
          <a:p>
            <a:pPr lvl="2"/>
            <a:r>
              <a:rPr lang="de-AT" smtClean="0"/>
              <a:t>Dritte Ebene</a:t>
            </a:r>
          </a:p>
          <a:p>
            <a:pPr lvl="3"/>
            <a:r>
              <a:rPr lang="de-AT" smtClean="0"/>
              <a:t>Vierte Ebene</a:t>
            </a:r>
          </a:p>
          <a:p>
            <a:pPr lvl="4"/>
            <a:r>
              <a:rPr lang="de-AT"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C39545-3DE9-4D46-9C56-3010817E2D96}" type="slidenum">
              <a:rPr lang="de-DE" smtClean="0"/>
              <a:t>‹Nr.›</a:t>
            </a:fld>
            <a:endParaRPr lang="de-DE"/>
          </a:p>
        </p:txBody>
      </p:sp>
    </p:spTree>
    <p:extLst>
      <p:ext uri="{BB962C8B-B14F-4D97-AF65-F5344CB8AC3E}">
        <p14:creationId xmlns:p14="http://schemas.microsoft.com/office/powerpoint/2010/main" val="31591116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20" name="Bild 19" descr="background_title.pn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Textfeld 8"/>
          <p:cNvSpPr txBox="1"/>
          <p:nvPr userDrawn="1"/>
        </p:nvSpPr>
        <p:spPr>
          <a:xfrm>
            <a:off x="508001" y="292221"/>
            <a:ext cx="8140699" cy="1323439"/>
          </a:xfrm>
          <a:prstGeom prst="rect">
            <a:avLst/>
          </a:prstGeom>
          <a:noFill/>
        </p:spPr>
        <p:txBody>
          <a:bodyPr wrap="square" rtlCol="0">
            <a:spAutoFit/>
          </a:bodyPr>
          <a:lstStyle/>
          <a:p>
            <a:pPr algn="r"/>
            <a:r>
              <a:rPr lang="de-DE" sz="4000" b="1" dirty="0" smtClean="0">
                <a:solidFill>
                  <a:schemeClr val="bg1"/>
                </a:solidFill>
                <a:effectLst>
                  <a:outerShdw blurRad="50800" dist="38100" algn="l" rotWithShape="0">
                    <a:prstClr val="black">
                      <a:alpha val="40000"/>
                    </a:prstClr>
                  </a:outerShdw>
                </a:effectLst>
                <a:latin typeface="Calibri"/>
                <a:cs typeface="Calibri"/>
              </a:rPr>
              <a:t>Österreichischer</a:t>
            </a:r>
            <a:r>
              <a:rPr lang="de-DE" sz="4000" b="1" baseline="0" dirty="0" smtClean="0">
                <a:solidFill>
                  <a:schemeClr val="bg1"/>
                </a:solidFill>
                <a:effectLst>
                  <a:outerShdw blurRad="50800" dist="38100" algn="l" rotWithShape="0">
                    <a:prstClr val="black">
                      <a:alpha val="40000"/>
                    </a:prstClr>
                  </a:outerShdw>
                </a:effectLst>
                <a:latin typeface="Calibri"/>
                <a:cs typeface="Calibri"/>
              </a:rPr>
              <a:t> Sachstandsbericht</a:t>
            </a:r>
            <a:br>
              <a:rPr lang="de-DE" sz="4000" b="1" baseline="0" dirty="0" smtClean="0">
                <a:solidFill>
                  <a:schemeClr val="bg1"/>
                </a:solidFill>
                <a:effectLst>
                  <a:outerShdw blurRad="50800" dist="38100" algn="l" rotWithShape="0">
                    <a:prstClr val="black">
                      <a:alpha val="40000"/>
                    </a:prstClr>
                  </a:outerShdw>
                </a:effectLst>
                <a:latin typeface="Calibri"/>
                <a:cs typeface="Calibri"/>
              </a:rPr>
            </a:br>
            <a:r>
              <a:rPr lang="de-DE" sz="4000" b="1" baseline="0" dirty="0" smtClean="0">
                <a:solidFill>
                  <a:schemeClr val="bg1"/>
                </a:solidFill>
                <a:effectLst>
                  <a:outerShdw blurRad="50800" dist="38100" algn="l" rotWithShape="0">
                    <a:prstClr val="black">
                      <a:alpha val="40000"/>
                    </a:prstClr>
                  </a:outerShdw>
                </a:effectLst>
                <a:latin typeface="Calibri"/>
                <a:cs typeface="Calibri"/>
              </a:rPr>
              <a:t>Klimawandel 2014</a:t>
            </a:r>
            <a:endParaRPr lang="de-DE" sz="4000" b="1" dirty="0">
              <a:solidFill>
                <a:schemeClr val="bg1"/>
              </a:solidFill>
              <a:effectLst>
                <a:outerShdw blurRad="50800" dist="38100" algn="l" rotWithShape="0">
                  <a:prstClr val="black">
                    <a:alpha val="40000"/>
                  </a:prstClr>
                </a:outerShdw>
              </a:effectLst>
              <a:latin typeface="Calibri"/>
              <a:cs typeface="Calibri"/>
            </a:endParaRPr>
          </a:p>
        </p:txBody>
      </p:sp>
      <p:sp>
        <p:nvSpPr>
          <p:cNvPr id="10" name="Textfeld 9"/>
          <p:cNvSpPr txBox="1"/>
          <p:nvPr userDrawn="1"/>
        </p:nvSpPr>
        <p:spPr>
          <a:xfrm>
            <a:off x="4793382" y="5906833"/>
            <a:ext cx="4033120" cy="800219"/>
          </a:xfrm>
          <a:prstGeom prst="rect">
            <a:avLst/>
          </a:prstGeom>
          <a:noFill/>
        </p:spPr>
        <p:txBody>
          <a:bodyPr wrap="square" rtlCol="0">
            <a:spAutoFit/>
          </a:bodyPr>
          <a:lstStyle/>
          <a:p>
            <a:pPr algn="r"/>
            <a:r>
              <a:rPr lang="de-DE" sz="33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300" b="1" dirty="0" smtClean="0">
                <a:solidFill>
                  <a:schemeClr val="bg1"/>
                </a:solidFill>
                <a:effectLst>
                  <a:outerShdw blurRad="50800" dist="38100" algn="l" rotWithShape="0">
                    <a:prstClr val="black">
                      <a:alpha val="40000"/>
                    </a:prstClr>
                  </a:outerShdw>
                </a:effectLst>
                <a:latin typeface="Garamond"/>
                <a:cs typeface="Garamond"/>
              </a:rPr>
              <a:t/>
            </a:r>
            <a:br>
              <a:rPr lang="de-DE" sz="3300" b="1" dirty="0" smtClean="0">
                <a:solidFill>
                  <a:schemeClr val="bg1"/>
                </a:solidFill>
                <a:effectLst>
                  <a:outerShdw blurRad="50800" dist="38100" algn="l" rotWithShape="0">
                    <a:prstClr val="black">
                      <a:alpha val="40000"/>
                    </a:prstClr>
                  </a:outerShdw>
                </a:effectLst>
                <a:latin typeface="Garamond"/>
                <a:cs typeface="Garamond"/>
              </a:rPr>
            </a:br>
            <a:r>
              <a:rPr lang="de-DE" sz="13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3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3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11" name="Textfeld 10"/>
          <p:cNvSpPr txBox="1"/>
          <p:nvPr userDrawn="1"/>
        </p:nvSpPr>
        <p:spPr>
          <a:xfrm>
            <a:off x="93134" y="5383613"/>
            <a:ext cx="6684433" cy="523220"/>
          </a:xfrm>
          <a:prstGeom prst="rect">
            <a:avLst/>
          </a:prstGeom>
          <a:noFill/>
        </p:spPr>
        <p:txBody>
          <a:bodyPr wrap="square" rtlCol="0">
            <a:spAutoFit/>
          </a:bodyPr>
          <a:lstStyle/>
          <a:p>
            <a:pPr algn="r"/>
            <a:r>
              <a:rPr lang="de-DE" sz="2800" b="1" dirty="0" smtClean="0">
                <a:solidFill>
                  <a:schemeClr val="tx1"/>
                </a:solidFill>
                <a:effectLst/>
                <a:latin typeface="Calibri"/>
                <a:cs typeface="Calibri"/>
              </a:rPr>
              <a:t>Austrian Assessment</a:t>
            </a:r>
            <a:r>
              <a:rPr lang="de-DE" sz="2800" b="1" baseline="0" dirty="0" smtClean="0">
                <a:solidFill>
                  <a:schemeClr val="tx1"/>
                </a:solidFill>
                <a:effectLst/>
                <a:latin typeface="Calibri"/>
                <a:cs typeface="Calibri"/>
              </a:rPr>
              <a:t> Report 2014 (AAR14)</a:t>
            </a:r>
            <a:endParaRPr lang="de-DE" sz="2800" b="1" dirty="0">
              <a:solidFill>
                <a:schemeClr val="tx1"/>
              </a:solidFill>
              <a:effectLst/>
              <a:latin typeface="Calibri"/>
              <a:cs typeface="Calibri"/>
            </a:endParaRPr>
          </a:p>
        </p:txBody>
      </p:sp>
      <p:sp>
        <p:nvSpPr>
          <p:cNvPr id="4" name="Titel 3"/>
          <p:cNvSpPr>
            <a:spLocks noGrp="1"/>
          </p:cNvSpPr>
          <p:nvPr>
            <p:ph type="title" hasCustomPrompt="1"/>
          </p:nvPr>
        </p:nvSpPr>
        <p:spPr>
          <a:xfrm>
            <a:off x="285865" y="1828821"/>
            <a:ext cx="8540636" cy="1143000"/>
          </a:xfrm>
          <a:prstGeom prst="rect">
            <a:avLst/>
          </a:prstGeom>
        </p:spPr>
        <p:txBody>
          <a:bodyPr vert="horz"/>
          <a:lstStyle>
            <a:lvl1pPr algn="ctr">
              <a:defRPr sz="4400" b="1">
                <a:solidFill>
                  <a:schemeClr val="bg1"/>
                </a:solidFill>
                <a:effectLst>
                  <a:outerShdw blurRad="50800" dist="38100" algn="l" rotWithShape="0">
                    <a:prstClr val="black">
                      <a:alpha val="40000"/>
                    </a:prstClr>
                  </a:outerShdw>
                </a:effectLst>
                <a:latin typeface="+mj-lt"/>
              </a:defRPr>
            </a:lvl1pPr>
          </a:lstStyle>
          <a:p>
            <a:r>
              <a:rPr lang="de-AT" dirty="0" smtClean="0"/>
              <a:t>[Titel hier einfügen]</a:t>
            </a:r>
            <a:endParaRPr lang="de-DE" dirty="0"/>
          </a:p>
        </p:txBody>
      </p:sp>
      <p:pic>
        <p:nvPicPr>
          <p:cNvPr id="6" name="Bild 5"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33562" y="5987052"/>
            <a:ext cx="1932632" cy="720000"/>
          </a:xfrm>
          <a:prstGeom prst="rect">
            <a:avLst/>
          </a:prstGeom>
        </p:spPr>
      </p:pic>
      <p:pic>
        <p:nvPicPr>
          <p:cNvPr id="7" name="Bild 6"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2" t="17874" r="9366" b="17874"/>
          <a:stretch/>
        </p:blipFill>
        <p:spPr>
          <a:xfrm>
            <a:off x="508001" y="5987052"/>
            <a:ext cx="1798624" cy="720000"/>
          </a:xfrm>
          <a:prstGeom prst="rect">
            <a:avLst/>
          </a:prstGeom>
        </p:spPr>
      </p:pic>
    </p:spTree>
    <p:extLst>
      <p:ext uri="{BB962C8B-B14F-4D97-AF65-F5344CB8AC3E}">
        <p14:creationId xmlns:p14="http://schemas.microsoft.com/office/powerpoint/2010/main" val="114895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Zusammenfassung">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4212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1961185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Band 1">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1B21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39945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Band 2">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87B62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20535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Band 3">
    <p:spTree>
      <p:nvGrpSpPr>
        <p:cNvPr id="1" name=""/>
        <p:cNvGrpSpPr/>
        <p:nvPr/>
      </p:nvGrpSpPr>
      <p:grpSpPr>
        <a:xfrm>
          <a:off x="0" y="0"/>
          <a:ext cx="0" cy="0"/>
          <a:chOff x="0" y="0"/>
          <a:chExt cx="0" cy="0"/>
        </a:xfrm>
      </p:grpSpPr>
      <p:pic>
        <p:nvPicPr>
          <p:cNvPr id="19" name="Bild 18" descr="leiste_unten.png"/>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0" y="6120000"/>
            <a:ext cx="9180000" cy="738000"/>
          </a:xfrm>
          <a:prstGeom prst="rect">
            <a:avLst/>
          </a:prstGeom>
        </p:spPr>
      </p:pic>
      <p:sp>
        <p:nvSpPr>
          <p:cNvPr id="18" name="Rechteck 17"/>
          <p:cNvSpPr/>
          <p:nvPr userDrawn="1"/>
        </p:nvSpPr>
        <p:spPr>
          <a:xfrm>
            <a:off x="8964000" y="0"/>
            <a:ext cx="180000" cy="6118949"/>
          </a:xfrm>
          <a:prstGeom prst="rect">
            <a:avLst/>
          </a:prstGeom>
          <a:solidFill>
            <a:srgbClr val="E3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Textfeld 6"/>
          <p:cNvSpPr txBox="1"/>
          <p:nvPr userDrawn="1"/>
        </p:nvSpPr>
        <p:spPr>
          <a:xfrm>
            <a:off x="5651500" y="6118949"/>
            <a:ext cx="3403600" cy="707886"/>
          </a:xfrm>
          <a:prstGeom prst="rect">
            <a:avLst/>
          </a:prstGeom>
          <a:noFill/>
        </p:spPr>
        <p:txBody>
          <a:bodyPr wrap="square" rtlCol="0">
            <a:spAutoFit/>
          </a:bodyPr>
          <a:lstStyle/>
          <a:p>
            <a:pPr algn="r"/>
            <a:r>
              <a:rPr lang="de-DE" sz="3000" b="1" dirty="0" err="1" smtClean="0">
                <a:solidFill>
                  <a:schemeClr val="bg1"/>
                </a:solidFill>
                <a:effectLst>
                  <a:outerShdw blurRad="50800" dist="38100" algn="l" rotWithShape="0">
                    <a:prstClr val="black">
                      <a:alpha val="40000"/>
                    </a:prstClr>
                  </a:outerShdw>
                </a:effectLst>
                <a:latin typeface="Garamond"/>
                <a:cs typeface="Garamond"/>
              </a:rPr>
              <a:t>apcc</a:t>
            </a:r>
            <a:r>
              <a:rPr lang="de-DE" sz="3000" b="1" dirty="0" smtClean="0">
                <a:solidFill>
                  <a:schemeClr val="bg1"/>
                </a:solidFill>
                <a:effectLst>
                  <a:outerShdw blurRad="50800" dist="38100" algn="l" rotWithShape="0">
                    <a:prstClr val="black">
                      <a:alpha val="40000"/>
                    </a:prstClr>
                  </a:outerShdw>
                </a:effectLst>
                <a:latin typeface="Garamond"/>
                <a:cs typeface="Garamond"/>
              </a:rPr>
              <a:t/>
            </a:r>
            <a:br>
              <a:rPr lang="de-DE" sz="3000" b="1" dirty="0" smtClean="0">
                <a:solidFill>
                  <a:schemeClr val="bg1"/>
                </a:solidFill>
                <a:effectLst>
                  <a:outerShdw blurRad="50800" dist="38100" algn="l" rotWithShape="0">
                    <a:prstClr val="black">
                      <a:alpha val="40000"/>
                    </a:prstClr>
                  </a:outerShdw>
                </a:effectLst>
                <a:latin typeface="Garamond"/>
                <a:cs typeface="Garamond"/>
              </a:rPr>
            </a:br>
            <a:r>
              <a:rPr lang="de-DE" sz="1000" b="1" dirty="0" smtClean="0">
                <a:solidFill>
                  <a:schemeClr val="bg1"/>
                </a:solidFill>
                <a:effectLst>
                  <a:outerShdw blurRad="50800" dist="38100" algn="l" rotWithShape="0">
                    <a:prstClr val="black">
                      <a:alpha val="40000"/>
                    </a:prstClr>
                  </a:outerShdw>
                </a:effectLst>
                <a:latin typeface="Garamond"/>
                <a:cs typeface="Garamond"/>
              </a:rPr>
              <a:t>AUSTRIAN PANEL ON CLIMATE</a:t>
            </a:r>
            <a:r>
              <a:rPr lang="de-DE" sz="1000" b="1" baseline="0" dirty="0" smtClean="0">
                <a:solidFill>
                  <a:schemeClr val="bg1"/>
                </a:solidFill>
                <a:effectLst>
                  <a:outerShdw blurRad="50800" dist="38100" algn="l" rotWithShape="0">
                    <a:prstClr val="black">
                      <a:alpha val="40000"/>
                    </a:prstClr>
                  </a:outerShdw>
                </a:effectLst>
                <a:latin typeface="Garamond"/>
                <a:cs typeface="Garamond"/>
              </a:rPr>
              <a:t> CHANGE</a:t>
            </a:r>
            <a:endParaRPr lang="de-DE" sz="1000" b="1" dirty="0" smtClean="0">
              <a:solidFill>
                <a:schemeClr val="bg1"/>
              </a:solidFill>
              <a:effectLst>
                <a:outerShdw blurRad="50800" dist="38100" algn="l" rotWithShape="0">
                  <a:prstClr val="black">
                    <a:alpha val="40000"/>
                  </a:prstClr>
                </a:outerShdw>
              </a:effectLst>
              <a:latin typeface="Garamond"/>
              <a:cs typeface="Garamond"/>
            </a:endParaRPr>
          </a:p>
        </p:txBody>
      </p:sp>
      <p:sp>
        <p:nvSpPr>
          <p:cNvPr id="8" name="Textfeld 7"/>
          <p:cNvSpPr txBox="1"/>
          <p:nvPr userDrawn="1"/>
        </p:nvSpPr>
        <p:spPr>
          <a:xfrm>
            <a:off x="4291895" y="6300784"/>
            <a:ext cx="1989666" cy="400110"/>
          </a:xfrm>
          <a:prstGeom prst="rect">
            <a:avLst/>
          </a:prstGeom>
          <a:noFill/>
        </p:spPr>
        <p:txBody>
          <a:bodyPr wrap="square" rtlCol="0">
            <a:spAutoFit/>
          </a:bodyPr>
          <a:lstStyle/>
          <a:p>
            <a:r>
              <a:rPr lang="de-DE" sz="2000" dirty="0" err="1" smtClean="0">
                <a:solidFill>
                  <a:srgbClr val="FFFFFF"/>
                </a:solidFill>
                <a:latin typeface="Calibri"/>
                <a:cs typeface="Calibri"/>
              </a:rPr>
              <a:t>www.apcc.ac.at</a:t>
            </a:r>
            <a:endParaRPr lang="de-DE" sz="2000" dirty="0">
              <a:solidFill>
                <a:srgbClr val="FFFFFF"/>
              </a:solidFill>
              <a:latin typeface="Calibri"/>
              <a:cs typeface="Calibri"/>
            </a:endParaRPr>
          </a:p>
        </p:txBody>
      </p:sp>
      <p:sp>
        <p:nvSpPr>
          <p:cNvPr id="13" name="Foliennummernplatzhalter 12"/>
          <p:cNvSpPr>
            <a:spLocks noGrp="1"/>
          </p:cNvSpPr>
          <p:nvPr>
            <p:ph type="sldNum" sz="quarter" idx="12"/>
          </p:nvPr>
        </p:nvSpPr>
        <p:spPr>
          <a:xfrm>
            <a:off x="8040553" y="5812949"/>
            <a:ext cx="923447" cy="306000"/>
          </a:xfrm>
        </p:spPr>
        <p:txBody>
          <a:bodyPr/>
          <a:lstStyle/>
          <a:p>
            <a:r>
              <a:rPr lang="de-DE" dirty="0" smtClean="0"/>
              <a:t>Folie </a:t>
            </a:r>
            <a:fld id="{32956C53-6A8F-0143-9AB8-E18F2462DC70}" type="slidenum">
              <a:rPr lang="de-DE" smtClean="0"/>
              <a:t>‹Nr.›</a:t>
            </a:fld>
            <a:endParaRPr lang="de-DE" dirty="0"/>
          </a:p>
        </p:txBody>
      </p:sp>
      <p:pic>
        <p:nvPicPr>
          <p:cNvPr id="21" name="Bild 20" descr="06_KlimaFondpow.pd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07686" y="6221409"/>
            <a:ext cx="1546105" cy="576000"/>
          </a:xfrm>
          <a:prstGeom prst="rect">
            <a:avLst/>
          </a:prstGeom>
        </p:spPr>
      </p:pic>
      <p:pic>
        <p:nvPicPr>
          <p:cNvPr id="22" name="Bild 21" descr="CCCA_Logo_CMYK.pdf"/>
          <p:cNvPicPr>
            <a:picLocks noChangeAspect="1"/>
          </p:cNvPicPr>
          <p:nvPr userDrawn="1"/>
        </p:nvPicPr>
        <p:blipFill rotWithShape="1">
          <a:blip r:embed="rId4" cstate="print">
            <a:extLst>
              <a:ext uri="{28A0092B-C50C-407E-A947-70E740481C1C}">
                <a14:useLocalDpi xmlns:a14="http://schemas.microsoft.com/office/drawing/2010/main"/>
              </a:ext>
            </a:extLst>
          </a:blip>
          <a:srcRect l="9201" t="17974" r="8839" b="19698"/>
          <a:stretch/>
        </p:blipFill>
        <p:spPr>
          <a:xfrm>
            <a:off x="262422" y="6187335"/>
            <a:ext cx="1492892" cy="576000"/>
          </a:xfrm>
          <a:prstGeom prst="rect">
            <a:avLst/>
          </a:prstGeom>
        </p:spPr>
      </p:pic>
    </p:spTree>
    <p:extLst>
      <p:ext uri="{BB962C8B-B14F-4D97-AF65-F5344CB8AC3E}">
        <p14:creationId xmlns:p14="http://schemas.microsoft.com/office/powerpoint/2010/main" val="2505848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lvl1pPr>
              <a:defRPr>
                <a:latin typeface="Calibri" panose="020F0502020204030204" pitchFamily="34" charset="0"/>
              </a:defRPr>
            </a:lvl1pPr>
          </a:lstStyle>
          <a:p>
            <a:endParaRPr lang="de-AT"/>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lvl1pPr>
              <a:defRPr>
                <a:latin typeface="Calibri" panose="020F0502020204030204" pitchFamily="34" charset="0"/>
              </a:defRPr>
            </a:lvl1pPr>
          </a:lstStyle>
          <a:p>
            <a:r>
              <a:rPr lang="de-AT" smtClean="0"/>
              <a:t>PRÄSENTATION  des Österreichischen Sachstandberichtes KLIMAWANDEL 2014</a:t>
            </a:r>
            <a:endParaRPr lang="de-AT"/>
          </a:p>
        </p:txBody>
      </p:sp>
      <p:sp>
        <p:nvSpPr>
          <p:cNvPr id="4" name="Foliennummernplatzhalter 3"/>
          <p:cNvSpPr>
            <a:spLocks noGrp="1"/>
          </p:cNvSpPr>
          <p:nvPr>
            <p:ph type="sldNum" sz="quarter" idx="12"/>
          </p:nvPr>
        </p:nvSpPr>
        <p:spPr/>
        <p:txBody>
          <a:bodyPr/>
          <a:lstStyle/>
          <a:p>
            <a:fld id="{851CFB31-37B6-4630-B326-808603457025}" type="slidenum">
              <a:rPr lang="de-AT" smtClean="0"/>
              <a:t>‹Nr.›</a:t>
            </a:fld>
            <a:endParaRPr lang="de-AT"/>
          </a:p>
        </p:txBody>
      </p:sp>
    </p:spTree>
    <p:extLst>
      <p:ext uri="{BB962C8B-B14F-4D97-AF65-F5344CB8AC3E}">
        <p14:creationId xmlns:p14="http://schemas.microsoft.com/office/powerpoint/2010/main" val="12996092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Foliennummernplatzhalter 2"/>
          <p:cNvSpPr>
            <a:spLocks noGrp="1"/>
          </p:cNvSpPr>
          <p:nvPr>
            <p:ph type="sldNum" sz="quarter" idx="4"/>
          </p:nvPr>
        </p:nvSpPr>
        <p:spPr>
          <a:xfrm>
            <a:off x="7010400" y="5814000"/>
            <a:ext cx="2133600" cy="306000"/>
          </a:xfrm>
          <a:prstGeom prst="rect">
            <a:avLst/>
          </a:prstGeom>
        </p:spPr>
        <p:txBody>
          <a:bodyPr vert="horz" lIns="91440" tIns="45720" rIns="91440" bIns="45720" rtlCol="0" anchor="ctr"/>
          <a:lstStyle>
            <a:lvl1pPr algn="r">
              <a:defRPr sz="1400">
                <a:solidFill>
                  <a:schemeClr val="tx1"/>
                </a:solidFill>
                <a:latin typeface="Calibri"/>
                <a:cs typeface="Calibri"/>
              </a:defRPr>
            </a:lvl1pPr>
          </a:lstStyle>
          <a:p>
            <a:r>
              <a:rPr lang="de-DE" dirty="0" smtClean="0"/>
              <a:t>Folie </a:t>
            </a:r>
            <a:fld id="{32956C53-6A8F-0143-9AB8-E18F2462DC70}" type="slidenum">
              <a:rPr lang="de-DE" smtClean="0"/>
              <a:pPr/>
              <a:t>‹Nr.›</a:t>
            </a:fld>
            <a:endParaRPr lang="de-DE" dirty="0"/>
          </a:p>
        </p:txBody>
      </p:sp>
    </p:spTree>
    <p:extLst>
      <p:ext uri="{BB962C8B-B14F-4D97-AF65-F5344CB8AC3E}">
        <p14:creationId xmlns:p14="http://schemas.microsoft.com/office/powerpoint/2010/main" val="1425803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865" y="2980377"/>
            <a:ext cx="8540636" cy="1143000"/>
          </a:xfrm>
        </p:spPr>
        <p:txBody>
          <a:bodyPr/>
          <a:lstStyle/>
          <a:p>
            <a:r>
              <a:rPr lang="de-DE" dirty="0" smtClean="0"/>
              <a:t>Take Home Messages</a:t>
            </a:r>
            <a:endParaRPr lang="de-DE" dirty="0"/>
          </a:p>
        </p:txBody>
      </p:sp>
    </p:spTree>
    <p:extLst>
      <p:ext uri="{BB962C8B-B14F-4D97-AF65-F5344CB8AC3E}">
        <p14:creationId xmlns:p14="http://schemas.microsoft.com/office/powerpoint/2010/main" val="1588653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2</a:t>
            </a:fld>
            <a:endParaRPr lang="de-DE" dirty="0"/>
          </a:p>
        </p:txBody>
      </p:sp>
      <p:sp>
        <p:nvSpPr>
          <p:cNvPr id="3" name="Textfeld 2"/>
          <p:cNvSpPr txBox="1"/>
          <p:nvPr/>
        </p:nvSpPr>
        <p:spPr>
          <a:xfrm>
            <a:off x="655681" y="329326"/>
            <a:ext cx="8308319" cy="461665"/>
          </a:xfrm>
          <a:prstGeom prst="rect">
            <a:avLst/>
          </a:prstGeom>
          <a:noFill/>
        </p:spPr>
        <p:txBody>
          <a:bodyPr wrap="square" rtlCol="0">
            <a:spAutoFit/>
          </a:bodyPr>
          <a:lstStyle/>
          <a:p>
            <a:r>
              <a:rPr lang="de-DE" sz="2400" b="1" dirty="0" smtClean="0"/>
              <a:t>Vergangener und zukünftiger Klimawandel in Österreich</a:t>
            </a:r>
            <a:endParaRPr lang="de-DE" sz="2400" b="1" dirty="0"/>
          </a:p>
        </p:txBody>
      </p:sp>
      <p:sp>
        <p:nvSpPr>
          <p:cNvPr id="6" name="Textfeld 5"/>
          <p:cNvSpPr txBox="1"/>
          <p:nvPr/>
        </p:nvSpPr>
        <p:spPr>
          <a:xfrm>
            <a:off x="461643" y="1011634"/>
            <a:ext cx="8040711" cy="4801315"/>
          </a:xfrm>
          <a:prstGeom prst="rect">
            <a:avLst/>
          </a:prstGeom>
          <a:noFill/>
        </p:spPr>
        <p:txBody>
          <a:bodyPr wrap="square" rtlCol="0">
            <a:spAutoFit/>
          </a:bodyPr>
          <a:lstStyle/>
          <a:p>
            <a:pPr marL="285750" indent="-285750">
              <a:buFont typeface="Arial"/>
              <a:buChar char="•"/>
            </a:pPr>
            <a:r>
              <a:rPr lang="de-DE" dirty="0" smtClean="0"/>
              <a:t>Der Temperaturanstieg in Österreich seit rund 1880 beträgt nahezu 2°C, verglichen mit einer globalen Erwärmung von 0,85°C. </a:t>
            </a:r>
            <a:r>
              <a:rPr lang="de-DE" dirty="0"/>
              <a:t>A</a:t>
            </a:r>
            <a:r>
              <a:rPr lang="de-DE" dirty="0" smtClean="0"/>
              <a:t>b 1980 ist der Anstieg besonders rasch vor sich gegangen: </a:t>
            </a:r>
            <a:r>
              <a:rPr lang="de-DE" dirty="0"/>
              <a:t>I</a:t>
            </a:r>
            <a:r>
              <a:rPr lang="de-DE" dirty="0" smtClean="0"/>
              <a:t>n Österreich stieg die Temperatur in diesem Zeitraum um 1°C (0,5°C global).</a:t>
            </a:r>
          </a:p>
          <a:p>
            <a:pPr marL="285750" indent="-285750">
              <a:buFont typeface="Arial"/>
              <a:buChar char="•"/>
            </a:pPr>
            <a:r>
              <a:rPr lang="de-DE" dirty="0"/>
              <a:t>Alle vermessenen Gletscher Österreichs haben im Zeitraum seit 1980 deutlich an Fläche und Volumen verloren. Ein weiterer Rückgang der Gletscherfläche ist sehr wahrscheinlich</a:t>
            </a:r>
            <a:r>
              <a:rPr lang="de-DE" dirty="0" smtClean="0"/>
              <a:t>.</a:t>
            </a:r>
          </a:p>
          <a:p>
            <a:pPr marL="285750" indent="-285750">
              <a:buFont typeface="Arial"/>
              <a:buChar char="•"/>
            </a:pPr>
            <a:r>
              <a:rPr lang="de-DE" dirty="0"/>
              <a:t>Temperaturextreme haben sich markant verändert. Kalte Nächte sind seltener, heiße Tage häufiger geworden. Diese Entwicklung wird sich sehr wahrscheinlich verstärkt im 21. Jhdt. fortsetzen, wodurch z.B. die Häufigkeit von Hitzewellen zunehmen wird</a:t>
            </a:r>
            <a:r>
              <a:rPr lang="de-DE" dirty="0" smtClean="0"/>
              <a:t>.</a:t>
            </a:r>
          </a:p>
          <a:p>
            <a:pPr marL="285750" indent="-285750">
              <a:buFont typeface="Arial"/>
              <a:buChar char="•"/>
            </a:pPr>
            <a:r>
              <a:rPr lang="de-DE" dirty="0" smtClean="0"/>
              <a:t>Ein weiterer Temperaturanstieg in Österreich ist sehr wahrscheinlich. In der ersten Hälfte des 21. Jhdt. beträgt dieser, relativ unabhängig vom verwendeten Klimaszenario, etwa 1,4°C im Vergleich zu heute.</a:t>
            </a:r>
          </a:p>
          <a:p>
            <a:pPr marL="285750" indent="-285750">
              <a:buFont typeface="Arial"/>
              <a:buChar char="•"/>
            </a:pPr>
            <a:r>
              <a:rPr lang="de-DE" dirty="0" smtClean="0"/>
              <a:t>Danach wird die Temperaturentwicklung sehr stark durch die vom Menschen in nächster Zukunft verursachten Treibhausgas-Emissionen bestimmt und ist daher in hohem Maße beeinflussbar.</a:t>
            </a:r>
          </a:p>
        </p:txBody>
      </p:sp>
    </p:spTree>
    <p:extLst>
      <p:ext uri="{BB962C8B-B14F-4D97-AF65-F5344CB8AC3E}">
        <p14:creationId xmlns:p14="http://schemas.microsoft.com/office/powerpoint/2010/main" val="3733795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3</a:t>
            </a:fld>
            <a:endParaRPr lang="de-DE" dirty="0"/>
          </a:p>
        </p:txBody>
      </p:sp>
      <p:pic>
        <p:nvPicPr>
          <p:cNvPr id="5" name="Bild 4" descr="Abb.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22" y="370466"/>
            <a:ext cx="7587209" cy="4868958"/>
          </a:xfrm>
          <a:prstGeom prst="rect">
            <a:avLst/>
          </a:prstGeom>
        </p:spPr>
      </p:pic>
      <p:sp>
        <p:nvSpPr>
          <p:cNvPr id="6" name="Textfeld 5"/>
          <p:cNvSpPr txBox="1"/>
          <p:nvPr/>
        </p:nvSpPr>
        <p:spPr>
          <a:xfrm>
            <a:off x="721109" y="5385833"/>
            <a:ext cx="7146215" cy="646331"/>
          </a:xfrm>
          <a:prstGeom prst="rect">
            <a:avLst/>
          </a:prstGeom>
          <a:noFill/>
        </p:spPr>
        <p:txBody>
          <a:bodyPr wrap="square" rtlCol="0">
            <a:spAutoFit/>
          </a:bodyPr>
          <a:lstStyle/>
          <a:p>
            <a:r>
              <a:rPr lang="de-DE" dirty="0" smtClean="0"/>
              <a:t>Vergangene und zukünftige Temperaturänderung in Österreich</a:t>
            </a:r>
            <a:br>
              <a:rPr lang="de-DE" dirty="0" smtClean="0"/>
            </a:br>
            <a:r>
              <a:rPr lang="de-DE" dirty="0" smtClean="0"/>
              <a:t>(siehe Foliensatz Band 1, Kapitel 5)</a:t>
            </a:r>
            <a:endParaRPr lang="de-DE" dirty="0"/>
          </a:p>
        </p:txBody>
      </p:sp>
    </p:spTree>
    <p:extLst>
      <p:ext uri="{BB962C8B-B14F-4D97-AF65-F5344CB8AC3E}">
        <p14:creationId xmlns:p14="http://schemas.microsoft.com/office/powerpoint/2010/main" val="8906699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4</a:t>
            </a:fld>
            <a:endParaRPr lang="de-DE" dirty="0"/>
          </a:p>
        </p:txBody>
      </p:sp>
      <p:sp>
        <p:nvSpPr>
          <p:cNvPr id="3" name="Textfeld 2"/>
          <p:cNvSpPr txBox="1"/>
          <p:nvPr/>
        </p:nvSpPr>
        <p:spPr>
          <a:xfrm>
            <a:off x="655681" y="366038"/>
            <a:ext cx="8308319" cy="461665"/>
          </a:xfrm>
          <a:prstGeom prst="rect">
            <a:avLst/>
          </a:prstGeom>
          <a:noFill/>
        </p:spPr>
        <p:txBody>
          <a:bodyPr wrap="square" rtlCol="0">
            <a:spAutoFit/>
          </a:bodyPr>
          <a:lstStyle/>
          <a:p>
            <a:r>
              <a:rPr lang="de-DE" sz="2400" b="1" dirty="0" smtClean="0"/>
              <a:t>Auswirkungen des Klimawandels in Österreich</a:t>
            </a:r>
            <a:endParaRPr lang="de-DE" sz="2400" b="1" dirty="0"/>
          </a:p>
        </p:txBody>
      </p:sp>
      <p:sp>
        <p:nvSpPr>
          <p:cNvPr id="4" name="Textfeld 3"/>
          <p:cNvSpPr txBox="1"/>
          <p:nvPr/>
        </p:nvSpPr>
        <p:spPr>
          <a:xfrm>
            <a:off x="461643" y="1153386"/>
            <a:ext cx="8040711" cy="5355313"/>
          </a:xfrm>
          <a:prstGeom prst="rect">
            <a:avLst/>
          </a:prstGeom>
          <a:noFill/>
        </p:spPr>
        <p:txBody>
          <a:bodyPr wrap="square" rtlCol="0">
            <a:spAutoFit/>
          </a:bodyPr>
          <a:lstStyle/>
          <a:p>
            <a:pPr marL="285750" indent="-285750">
              <a:buFont typeface="Arial"/>
              <a:buChar char="•"/>
            </a:pPr>
            <a:r>
              <a:rPr lang="de-DE" dirty="0"/>
              <a:t>Der Klimawandel beeinträchtigt Bodenfunktionen wie Bodenfruchtbarkeit, Wasser- und Nährstoffspeicherkapazität, Humusabbau und Erosion. Somit führt er zu zusätzlichen Treibhausgas-Emissionen aus dem Boden. Menschliche Eingriffe erhöhen den Flächenanteil von Böden mit geringer Widerstandsfähigkeit</a:t>
            </a:r>
            <a:r>
              <a:rPr lang="de-DE" dirty="0" smtClean="0"/>
              <a:t>.</a:t>
            </a:r>
          </a:p>
          <a:p>
            <a:pPr marL="285750" indent="-285750">
              <a:buFont typeface="Arial"/>
              <a:buChar char="•"/>
            </a:pPr>
            <a:r>
              <a:rPr lang="de-DE" dirty="0" smtClean="0"/>
              <a:t>Mögliche wirtschaftliche Auswirkungen des erwartete Klimawandels in Österreich werden überwiegend durch extreme Wetterereignisse und außergewöhnliche Witterungsperioden bestimmt, aber auch durch graduelle Temperatur- und Niederschlagsänderungen (z.B. Landwirtschaft, Energiewirtschaft, Wintertourismus).</a:t>
            </a:r>
          </a:p>
          <a:p>
            <a:pPr marL="285750" indent="-285750">
              <a:buFont typeface="Arial"/>
              <a:buChar char="•"/>
            </a:pPr>
            <a:r>
              <a:rPr lang="de-DE" dirty="0"/>
              <a:t>Die Auswirkungen des Klimawandels auf die Landwirtschaft sind regional unterschiedlich, einige Anpassungsmaßnahmen können rasch umgesetzt </a:t>
            </a:r>
            <a:r>
              <a:rPr lang="de-DE" dirty="0" smtClean="0"/>
              <a:t>werden.</a:t>
            </a:r>
          </a:p>
          <a:p>
            <a:pPr marL="285750" indent="-285750">
              <a:buFont typeface="Arial"/>
              <a:buChar char="•"/>
            </a:pPr>
            <a:r>
              <a:rPr lang="de-DE" dirty="0" smtClean="0"/>
              <a:t>In Waldökosystemen nehmen Störungen unter allen diskutierten Klimaszenarien an Intensität und Häufigkeit zu. In der Fortwirtschaft sind Anpassungsmaßnahmen mit beträchtlichen Vorlaufzeiten verbunden.</a:t>
            </a:r>
          </a:p>
          <a:p>
            <a:pPr marL="285750" indent="-285750">
              <a:buFont typeface="Arial"/>
              <a:buChar char="•"/>
            </a:pPr>
            <a:r>
              <a:rPr lang="de-DE" dirty="0"/>
              <a:t>Waldbrandgefahr in Österreich steigt aufgrund zunehmend längerer und häufigerer sommerlicher Trockenperioden</a:t>
            </a:r>
            <a:r>
              <a:rPr lang="de-DE" dirty="0" smtClean="0"/>
              <a:t>.</a:t>
            </a:r>
          </a:p>
          <a:p>
            <a:pPr marL="285750" indent="-285750">
              <a:buFont typeface="Arial"/>
              <a:buChar char="•"/>
            </a:pPr>
            <a:endParaRPr lang="de-DE" dirty="0" smtClean="0"/>
          </a:p>
          <a:p>
            <a:pPr marL="285750" indent="-285750">
              <a:buFont typeface="Arial"/>
              <a:buChar char="•"/>
            </a:pPr>
            <a:endParaRPr lang="de-DE" dirty="0" smtClean="0"/>
          </a:p>
        </p:txBody>
      </p:sp>
    </p:spTree>
    <p:extLst>
      <p:ext uri="{BB962C8B-B14F-4D97-AF65-F5344CB8AC3E}">
        <p14:creationId xmlns:p14="http://schemas.microsoft.com/office/powerpoint/2010/main" val="476680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5</a:t>
            </a:fld>
            <a:endParaRPr lang="de-DE" dirty="0"/>
          </a:p>
        </p:txBody>
      </p:sp>
      <p:pic>
        <p:nvPicPr>
          <p:cNvPr id="3" name="Bild 2" descr="Abb.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945" y="123489"/>
            <a:ext cx="7327454" cy="5079958"/>
          </a:xfrm>
          <a:prstGeom prst="rect">
            <a:avLst/>
          </a:prstGeom>
        </p:spPr>
      </p:pic>
      <p:sp>
        <p:nvSpPr>
          <p:cNvPr id="4" name="Textfeld 3"/>
          <p:cNvSpPr txBox="1"/>
          <p:nvPr/>
        </p:nvSpPr>
        <p:spPr>
          <a:xfrm>
            <a:off x="894338" y="5443617"/>
            <a:ext cx="7146215" cy="369332"/>
          </a:xfrm>
          <a:prstGeom prst="rect">
            <a:avLst/>
          </a:prstGeom>
          <a:noFill/>
        </p:spPr>
        <p:txBody>
          <a:bodyPr wrap="square" rtlCol="0">
            <a:spAutoFit/>
          </a:bodyPr>
          <a:lstStyle/>
          <a:p>
            <a:r>
              <a:rPr lang="de-DE" dirty="0" smtClean="0"/>
              <a:t>Auswirkungen des Klimawandels auf den österreichischen Weinbau</a:t>
            </a:r>
            <a:endParaRPr lang="de-DE" dirty="0"/>
          </a:p>
        </p:txBody>
      </p:sp>
    </p:spTree>
    <p:extLst>
      <p:ext uri="{BB962C8B-B14F-4D97-AF65-F5344CB8AC3E}">
        <p14:creationId xmlns:p14="http://schemas.microsoft.com/office/powerpoint/2010/main" val="1162151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6</a:t>
            </a:fld>
            <a:endParaRPr lang="de-DE" dirty="0"/>
          </a:p>
        </p:txBody>
      </p:sp>
      <p:sp>
        <p:nvSpPr>
          <p:cNvPr id="3" name="Textfeld 2"/>
          <p:cNvSpPr txBox="1"/>
          <p:nvPr/>
        </p:nvSpPr>
        <p:spPr>
          <a:xfrm>
            <a:off x="317514" y="366038"/>
            <a:ext cx="8308319" cy="461665"/>
          </a:xfrm>
          <a:prstGeom prst="rect">
            <a:avLst/>
          </a:prstGeom>
          <a:noFill/>
        </p:spPr>
        <p:txBody>
          <a:bodyPr wrap="square" rtlCol="0">
            <a:spAutoFit/>
          </a:bodyPr>
          <a:lstStyle/>
          <a:p>
            <a:r>
              <a:rPr lang="de-DE" sz="2400" b="1" dirty="0" smtClean="0"/>
              <a:t>Maßnahmen zum Klimaschutz und zur Klimawandel-Anpassung</a:t>
            </a:r>
            <a:endParaRPr lang="de-DE" sz="2400" b="1" dirty="0"/>
          </a:p>
        </p:txBody>
      </p:sp>
      <p:sp>
        <p:nvSpPr>
          <p:cNvPr id="4" name="Textfeld 3"/>
          <p:cNvSpPr txBox="1"/>
          <p:nvPr/>
        </p:nvSpPr>
        <p:spPr>
          <a:xfrm>
            <a:off x="461643" y="1315308"/>
            <a:ext cx="8164190" cy="3970318"/>
          </a:xfrm>
          <a:prstGeom prst="rect">
            <a:avLst/>
          </a:prstGeom>
          <a:noFill/>
        </p:spPr>
        <p:txBody>
          <a:bodyPr wrap="square" rtlCol="0">
            <a:spAutoFit/>
          </a:bodyPr>
          <a:lstStyle/>
          <a:p>
            <a:pPr marL="285750" indent="-285750">
              <a:buFont typeface="Arial"/>
              <a:buChar char="•"/>
            </a:pPr>
            <a:r>
              <a:rPr lang="de-DE" dirty="0" smtClean="0"/>
              <a:t>Berücksichtigt man die durch den Konsum in Österreich verursachten CO</a:t>
            </a:r>
            <a:r>
              <a:rPr lang="de-DE" baseline="-25000" dirty="0" smtClean="0"/>
              <a:t>2</a:t>
            </a:r>
            <a:r>
              <a:rPr lang="de-DE" dirty="0" smtClean="0"/>
              <a:t>-Emissionen im Ausland, liegen die Emissionswerte für Österreich um 50% höher. Warenstromanalysen zeigen, dass österreichische Importe v.a. in China und Russland CO</a:t>
            </a:r>
            <a:r>
              <a:rPr lang="de-DE" baseline="-25000" dirty="0" smtClean="0"/>
              <a:t>2</a:t>
            </a:r>
            <a:r>
              <a:rPr lang="de-DE" dirty="0" smtClean="0"/>
              <a:t>-Emissionen verursachen.</a:t>
            </a:r>
          </a:p>
          <a:p>
            <a:pPr marL="285750" indent="-285750">
              <a:buFont typeface="Arial"/>
              <a:buChar char="•"/>
            </a:pPr>
            <a:r>
              <a:rPr lang="de-DE" dirty="0" smtClean="0"/>
              <a:t>Bisher hat sich Österreich in der Klima-</a:t>
            </a:r>
            <a:r>
              <a:rPr lang="de-DE" dirty="0"/>
              <a:t> </a:t>
            </a:r>
            <a:r>
              <a:rPr lang="de-DE" dirty="0" smtClean="0"/>
              <a:t>und Energiepolitik nur kurzfristige Ziele bis 2020 gesteckt. Die bisher gesetzten Maßnahmen decken den von Österreich erwarteten Beitrag zur Erreichung des 2°C-Zieles nicht ab. Ansätze zur Überwindung der verschiedenen Barrieren gegen effektiven Klimaschutz und </a:t>
            </a:r>
            <a:br>
              <a:rPr lang="de-DE" dirty="0" smtClean="0"/>
            </a:br>
            <a:r>
              <a:rPr lang="de-DE" dirty="0" smtClean="0"/>
              <a:t>-anpassung sind u.a. eine Reform der Verwaltungsstrukturen und eine </a:t>
            </a:r>
            <a:r>
              <a:rPr lang="de-DE" dirty="0" err="1" smtClean="0"/>
              <a:t>Bepreisung</a:t>
            </a:r>
            <a:r>
              <a:rPr lang="de-DE" dirty="0" smtClean="0"/>
              <a:t> von Produkten und Dienstleistungen entsprechend ihrer Klimawirkung.</a:t>
            </a:r>
          </a:p>
          <a:p>
            <a:pPr marL="285750" indent="-285750">
              <a:buFont typeface="Arial"/>
              <a:buChar char="•"/>
            </a:pPr>
            <a:r>
              <a:rPr lang="de-DE" dirty="0"/>
              <a:t>Ohne verstärkte Anpassungsbestrebungen wird die Verletzlichkeit Österreichs gegenüber dem Klimawandel in den kommenden Jahrzehnten noch zunehmen. Anpassungsmaßnahmen können die negativen Auswirkungen des Klimawandels zwar abmildern, aber wahrscheinlich nicht vollständig ausgleichen</a:t>
            </a:r>
            <a:r>
              <a:rPr lang="de-DE" dirty="0" smtClean="0"/>
              <a:t>.</a:t>
            </a:r>
          </a:p>
        </p:txBody>
      </p:sp>
    </p:spTree>
    <p:extLst>
      <p:ext uri="{BB962C8B-B14F-4D97-AF65-F5344CB8AC3E}">
        <p14:creationId xmlns:p14="http://schemas.microsoft.com/office/powerpoint/2010/main" val="474796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7</a:t>
            </a:fld>
            <a:endParaRPr lang="de-DE" dirty="0"/>
          </a:p>
        </p:txBody>
      </p:sp>
      <p:pic>
        <p:nvPicPr>
          <p:cNvPr id="3" name="Bild 2" descr="Abb.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24" y="490727"/>
            <a:ext cx="7362221" cy="4522507"/>
          </a:xfrm>
          <a:prstGeom prst="rect">
            <a:avLst/>
          </a:prstGeom>
        </p:spPr>
      </p:pic>
      <p:sp>
        <p:nvSpPr>
          <p:cNvPr id="4" name="Textfeld 3"/>
          <p:cNvSpPr txBox="1"/>
          <p:nvPr/>
        </p:nvSpPr>
        <p:spPr>
          <a:xfrm>
            <a:off x="513167" y="5323488"/>
            <a:ext cx="7812973" cy="646331"/>
          </a:xfrm>
          <a:prstGeom prst="rect">
            <a:avLst/>
          </a:prstGeom>
          <a:noFill/>
        </p:spPr>
        <p:txBody>
          <a:bodyPr wrap="square" rtlCol="0">
            <a:spAutoFit/>
          </a:bodyPr>
          <a:lstStyle/>
          <a:p>
            <a:r>
              <a:rPr lang="de-DE" dirty="0" smtClean="0"/>
              <a:t>CO</a:t>
            </a:r>
            <a:r>
              <a:rPr lang="de-DE" baseline="-25000" dirty="0" smtClean="0"/>
              <a:t>2</a:t>
            </a:r>
            <a:r>
              <a:rPr lang="de-DE" dirty="0" smtClean="0"/>
              <a:t>-Ströme im österreichischen Güterhandel nach Weltregion</a:t>
            </a:r>
            <a:br>
              <a:rPr lang="de-DE" dirty="0" smtClean="0"/>
            </a:br>
            <a:r>
              <a:rPr lang="de-DE" dirty="0" smtClean="0"/>
              <a:t>(siehe Foliensatz Band 3, Kapitel 5)</a:t>
            </a:r>
            <a:endParaRPr lang="de-DE" baseline="-25000" dirty="0"/>
          </a:p>
        </p:txBody>
      </p:sp>
    </p:spTree>
    <p:extLst>
      <p:ext uri="{BB962C8B-B14F-4D97-AF65-F5344CB8AC3E}">
        <p14:creationId xmlns:p14="http://schemas.microsoft.com/office/powerpoint/2010/main" val="1387597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r>
              <a:rPr lang="de-DE" smtClean="0"/>
              <a:t>Folie </a:t>
            </a:r>
            <a:fld id="{32956C53-6A8F-0143-9AB8-E18F2462DC70}" type="slidenum">
              <a:rPr lang="de-DE" smtClean="0"/>
              <a:t>8</a:t>
            </a:fld>
            <a:endParaRPr lang="de-DE" dirty="0"/>
          </a:p>
        </p:txBody>
      </p:sp>
      <p:sp>
        <p:nvSpPr>
          <p:cNvPr id="4" name="Textfeld 3"/>
          <p:cNvSpPr txBox="1"/>
          <p:nvPr/>
        </p:nvSpPr>
        <p:spPr>
          <a:xfrm>
            <a:off x="461643" y="994616"/>
            <a:ext cx="8164190" cy="646331"/>
          </a:xfrm>
          <a:prstGeom prst="rect">
            <a:avLst/>
          </a:prstGeom>
          <a:noFill/>
        </p:spPr>
        <p:txBody>
          <a:bodyPr wrap="square" rtlCol="0">
            <a:spAutoFit/>
          </a:bodyPr>
          <a:lstStyle/>
          <a:p>
            <a:pPr marL="285750" indent="-285750">
              <a:buFont typeface="Arial"/>
              <a:buChar char="•"/>
            </a:pPr>
            <a:endParaRPr lang="de-DE" dirty="0" smtClean="0"/>
          </a:p>
          <a:p>
            <a:pPr marL="285750" indent="-285750">
              <a:buFont typeface="Arial"/>
              <a:buChar char="•"/>
            </a:pPr>
            <a:endParaRPr lang="de-DE" dirty="0" smtClean="0"/>
          </a:p>
        </p:txBody>
      </p:sp>
      <p:sp>
        <p:nvSpPr>
          <p:cNvPr id="5" name="Textfeld 4"/>
          <p:cNvSpPr txBox="1"/>
          <p:nvPr/>
        </p:nvSpPr>
        <p:spPr>
          <a:xfrm>
            <a:off x="317514" y="366038"/>
            <a:ext cx="8308319" cy="461665"/>
          </a:xfrm>
          <a:prstGeom prst="rect">
            <a:avLst/>
          </a:prstGeom>
          <a:noFill/>
        </p:spPr>
        <p:txBody>
          <a:bodyPr wrap="square" rtlCol="0">
            <a:spAutoFit/>
          </a:bodyPr>
          <a:lstStyle/>
          <a:p>
            <a:r>
              <a:rPr lang="de-DE" sz="2400" b="1" dirty="0" smtClean="0"/>
              <a:t>Maßnahmen zum Klimaschutz und zur Klimawandel-Anpassung</a:t>
            </a:r>
            <a:endParaRPr lang="de-DE" sz="2400" b="1" dirty="0"/>
          </a:p>
        </p:txBody>
      </p:sp>
      <p:sp>
        <p:nvSpPr>
          <p:cNvPr id="6" name="Rechteck 5"/>
          <p:cNvSpPr/>
          <p:nvPr/>
        </p:nvSpPr>
        <p:spPr>
          <a:xfrm>
            <a:off x="317514" y="827703"/>
            <a:ext cx="8133702" cy="5078314"/>
          </a:xfrm>
          <a:prstGeom prst="rect">
            <a:avLst/>
          </a:prstGeom>
        </p:spPr>
        <p:txBody>
          <a:bodyPr wrap="square">
            <a:spAutoFit/>
          </a:bodyPr>
          <a:lstStyle/>
          <a:p>
            <a:pPr marL="285750" indent="-285750">
              <a:buFont typeface="Arial"/>
              <a:buChar char="•"/>
            </a:pPr>
            <a:r>
              <a:rPr lang="de-DE" dirty="0" err="1"/>
              <a:t>Szenarienberechnungen</a:t>
            </a:r>
            <a:r>
              <a:rPr lang="de-DE" dirty="0"/>
              <a:t> zufolge können in Österreich bis 2050 im Bereich Energiebereitstellung und -konsum Emissionsminderungen um bis zu 90% erzielt werden. Derzeit fehlt jedoch ein klares Bekenntnis der </a:t>
            </a:r>
            <a:r>
              <a:rPr lang="de-DE" dirty="0" err="1"/>
              <a:t>EntscheidungsträgerInnen</a:t>
            </a:r>
            <a:r>
              <a:rPr lang="de-DE" dirty="0"/>
              <a:t> zu Reduktionen dieses Ausmaßes.</a:t>
            </a:r>
          </a:p>
          <a:p>
            <a:pPr marL="285750" indent="-285750">
              <a:buFont typeface="Arial"/>
              <a:buChar char="•"/>
            </a:pPr>
            <a:r>
              <a:rPr lang="de-DE" dirty="0"/>
              <a:t>Eine Schlüsselrolle im Klimaschutz werden nachfrageseitige Veränderungen in der Ernährungsweise einnehmen. Ernährung mit regionalen und saisonalen Produkten überwiegend pflanzlicher Natur leisten einen maßgeblichen </a:t>
            </a:r>
            <a:r>
              <a:rPr lang="de-DE" dirty="0" smtClean="0"/>
              <a:t>Beitrag zur </a:t>
            </a:r>
            <a:r>
              <a:rPr lang="de-DE" dirty="0"/>
              <a:t>Treibhausgasemissionsreduktion</a:t>
            </a:r>
            <a:r>
              <a:rPr lang="de-DE" dirty="0" smtClean="0"/>
              <a:t>.</a:t>
            </a:r>
          </a:p>
          <a:p>
            <a:pPr marL="285750" indent="-285750">
              <a:buFont typeface="Arial"/>
              <a:buChar char="•"/>
            </a:pPr>
            <a:r>
              <a:rPr lang="de-DE" dirty="0" smtClean="0"/>
              <a:t>Ein zentrales Feld der Transformation in eine nachhaltige Gesellschaft sind Städte und verdichtete Siedlungsräume, da ein hohes Synergiepotential (Heizen, Kühlen, Verkehr, etc.) besteht, welches zum Schutz des Klimas genutzt werden kann.</a:t>
            </a:r>
          </a:p>
          <a:p>
            <a:pPr marL="285750" indent="-285750">
              <a:buFont typeface="Arial"/>
              <a:buChar char="•"/>
            </a:pPr>
            <a:r>
              <a:rPr lang="de-DE" dirty="0"/>
              <a:t>Eine konstruktive und integrative Klimapolitik trägt auch zur Bewältigung anderer aktueller Herausforderungen </a:t>
            </a:r>
            <a:r>
              <a:rPr lang="de-DE" dirty="0" smtClean="0"/>
              <a:t>bei, wie Armut, Gesundheit, Verfügbarkeit von Wasser und Nahrung, Bodendegradierung, Biodiversitätsverlust etc. </a:t>
            </a:r>
          </a:p>
          <a:p>
            <a:pPr marL="285750" indent="-285750">
              <a:buFont typeface="Arial"/>
              <a:buChar char="•"/>
            </a:pPr>
            <a:r>
              <a:rPr lang="de-DE" dirty="0" smtClean="0"/>
              <a:t>Politische Initiativen in Hinblick auf Klimaschutz und Anpassung sind in Österreich auf allen Ebenden (Bund, Länder, Gemeinden) erforderlich. Aufgrund der Kompetenzverteilung kann nur ein gemeinsames, abgestimmtes Vorgehen diese Ziele gewährleisten.</a:t>
            </a:r>
            <a:endParaRPr lang="de-DE" dirty="0"/>
          </a:p>
        </p:txBody>
      </p:sp>
    </p:spTree>
    <p:extLst>
      <p:ext uri="{BB962C8B-B14F-4D97-AF65-F5344CB8AC3E}">
        <p14:creationId xmlns:p14="http://schemas.microsoft.com/office/powerpoint/2010/main" val="3948649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liennummernplatzhalter 1"/>
          <p:cNvSpPr>
            <a:spLocks noGrp="1"/>
          </p:cNvSpPr>
          <p:nvPr>
            <p:ph type="sldNum" sz="quarter" idx="4294967295"/>
          </p:nvPr>
        </p:nvSpPr>
        <p:spPr>
          <a:xfrm>
            <a:off x="8040688" y="5813425"/>
            <a:ext cx="923925" cy="304800"/>
          </a:xfrm>
          <a:prstGeom prst="rect">
            <a:avLst/>
          </a:prstGeom>
        </p:spPr>
        <p:txBody>
          <a:bodyPr/>
          <a:lstStyle/>
          <a:p>
            <a:pPr>
              <a:defRPr/>
            </a:pPr>
            <a:r>
              <a:rPr lang="de-DE" altLang="de-DE" smtClean="0"/>
              <a:t>Folie </a:t>
            </a:r>
            <a:fld id="{654A73F8-A48E-4C88-8F5B-7EFF63BDEDC7}" type="slidenum">
              <a:rPr lang="de-DE" altLang="de-DE" smtClean="0"/>
              <a:pPr>
                <a:defRPr/>
              </a:pPr>
              <a:t>9</a:t>
            </a:fld>
            <a:endParaRPr lang="de-DE" altLang="de-DE"/>
          </a:p>
        </p:txBody>
      </p:sp>
      <p:pic>
        <p:nvPicPr>
          <p:cNvPr id="59394" name="Picture 2" descr="O:\h99100\Projekte\Zeitprojekte\APCC_Disseminierung\6_Foliensätze\Abspann.png"/>
          <p:cNvPicPr>
            <a:picLocks noChangeAspect="1" noChangeArrowheads="1"/>
          </p:cNvPicPr>
          <p:nvPr/>
        </p:nvPicPr>
        <p:blipFill rotWithShape="1">
          <a:blip r:embed="rId2">
            <a:extLst>
              <a:ext uri="{28A0092B-C50C-407E-A947-70E740481C1C}">
                <a14:useLocalDpi xmlns:a14="http://schemas.microsoft.com/office/drawing/2010/main" val="0"/>
              </a:ext>
            </a:extLst>
          </a:blip>
          <a:srcRect t="28866"/>
          <a:stretch/>
        </p:blipFill>
        <p:spPr bwMode="auto">
          <a:xfrm>
            <a:off x="0" y="1230297"/>
            <a:ext cx="9144000" cy="3657629"/>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8879595" y="0"/>
            <a:ext cx="264405" cy="611822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3652445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sei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602</Words>
  <Application>Microsoft Office PowerPoint</Application>
  <PresentationFormat>Bildschirmpräsentation (4:3)</PresentationFormat>
  <Paragraphs>34</Paragraphs>
  <Slides>9</Slides>
  <Notes>0</Notes>
  <HiddenSlides>0</HiddenSlides>
  <MMClips>0</MMClips>
  <ScaleCrop>false</ScaleCrop>
  <HeadingPairs>
    <vt:vector size="4" baseType="variant">
      <vt:variant>
        <vt:lpstr>Design</vt:lpstr>
      </vt:variant>
      <vt:variant>
        <vt:i4>1</vt:i4>
      </vt:variant>
      <vt:variant>
        <vt:lpstr>Folientitel</vt:lpstr>
      </vt:variant>
      <vt:variant>
        <vt:i4>9</vt:i4>
      </vt:variant>
    </vt:vector>
  </HeadingPairs>
  <TitlesOfParts>
    <vt:vector size="10" baseType="lpstr">
      <vt:lpstr>Titelseite</vt:lpstr>
      <vt:lpstr>Take Home Messages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Benedikt Becsi</dc:creator>
  <cp:lastModifiedBy>Benni Becsi</cp:lastModifiedBy>
  <cp:revision>259</cp:revision>
  <dcterms:created xsi:type="dcterms:W3CDTF">2014-12-11T09:58:54Z</dcterms:created>
  <dcterms:modified xsi:type="dcterms:W3CDTF">2015-08-04T12:09:25Z</dcterms:modified>
</cp:coreProperties>
</file>