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6" r:id="rId2"/>
    <p:sldId id="265" r:id="rId3"/>
    <p:sldId id="283" r:id="rId4"/>
    <p:sldId id="282" r:id="rId5"/>
    <p:sldId id="277" r:id="rId6"/>
    <p:sldId id="278" r:id="rId7"/>
    <p:sldId id="279" r:id="rId8"/>
    <p:sldId id="280" r:id="rId9"/>
    <p:sldId id="281" r:id="rId10"/>
    <p:sldId id="284" r:id="rId11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20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55DD033-8994-42A7-89CE-177AA8DE482D}" type="datetime1">
              <a:rPr lang="de-AT"/>
              <a:pPr>
                <a:defRPr/>
              </a:pPr>
              <a:t>23.02.2016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www.ffg.at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51631C-B5B1-48A1-A76A-48702F52A9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7345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FAC03B-5C57-48AC-8802-C2F6065E0836}" type="datetime1">
              <a:rPr lang="de-AT"/>
              <a:pPr>
                <a:defRPr/>
              </a:pPr>
              <a:t>23.02.2016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www.ffg.at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FA02B07-B5EF-4764-9886-D764FE2B5A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0075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de-DE" smtClean="0">
                <a:latin typeface="Calibri" pitchFamily="34" charset="0"/>
              </a:rPr>
              <a:t>www.ffg.at</a:t>
            </a:r>
            <a:endParaRPr lang="de-DE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5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de-DE" smtClean="0">
                <a:latin typeface="Calibri" pitchFamily="34" charset="0"/>
              </a:rPr>
              <a:t>www.ffg.at</a:t>
            </a:r>
            <a:endParaRPr lang="de-DE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de-DE" smtClean="0">
                <a:latin typeface="Calibri" pitchFamily="34" charset="0"/>
              </a:rPr>
              <a:t>www.ffg.at</a:t>
            </a:r>
            <a:endParaRPr lang="de-DE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0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de-DE" smtClean="0">
                <a:latin typeface="Calibri" pitchFamily="34" charset="0"/>
              </a:rPr>
              <a:t>www.ffg.at</a:t>
            </a:r>
            <a:endParaRPr lang="de-DE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6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de-DE" smtClean="0">
                <a:latin typeface="Calibri" pitchFamily="34" charset="0"/>
              </a:rPr>
              <a:t>www.ffg.at</a:t>
            </a:r>
            <a:endParaRPr lang="de-DE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5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de-DE" smtClean="0">
                <a:latin typeface="Calibri" pitchFamily="34" charset="0"/>
              </a:rPr>
              <a:t>www.ffg.at</a:t>
            </a:r>
            <a:endParaRPr lang="de-DE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0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de-DE" smtClean="0">
                <a:latin typeface="Calibri" pitchFamily="34" charset="0"/>
              </a:rPr>
              <a:t>www.ffg.at</a:t>
            </a:r>
            <a:endParaRPr lang="de-DE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5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/>
                </a:solidFill>
              </a:rPr>
              <a:t>www.ffg.at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6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/>
                </a:solidFill>
              </a:rPr>
              <a:t>www.ffg.at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6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Cover neutr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97600" y="4187224"/>
            <a:ext cx="4710334" cy="1275566"/>
          </a:xfrm>
        </p:spPr>
        <p:txBody>
          <a:bodyPr anchor="t"/>
          <a:lstStyle>
            <a:lvl1pPr marL="0" indent="0" algn="l">
              <a:buNone/>
              <a:defRPr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400900" y="2334833"/>
            <a:ext cx="4707034" cy="18062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300" b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47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1371600" y="2540073"/>
            <a:ext cx="5635934" cy="3171147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43745-DF1C-4A53-9AD4-DD528AAA20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08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371600" y="2358639"/>
            <a:ext cx="5174867" cy="3423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637A4-6FFD-4024-B991-25CEDD940B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77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371600" y="2358639"/>
            <a:ext cx="5174867" cy="3423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277200" indent="-457200"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 marL="817200" indent="-457200">
              <a:buFont typeface="+mj-lt"/>
              <a:buAutoNum type="arabicParenR"/>
              <a:defRPr>
                <a:solidFill>
                  <a:schemeClr val="tx1"/>
                </a:solidFill>
              </a:defRPr>
            </a:lvl3pPr>
            <a:lvl4pPr marL="1177200" indent="-457200">
              <a:buFont typeface="+mj-lt"/>
              <a:buAutoNum type="arabicParenR"/>
              <a:defRPr>
                <a:solidFill>
                  <a:schemeClr val="tx1"/>
                </a:solidFill>
              </a:defRPr>
            </a:lvl4pPr>
            <a:lvl5pPr marL="1537200" indent="-457200">
              <a:buFont typeface="+mj-lt"/>
              <a:buAutoNum type="arabi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DE385-9E8C-4040-9BDA-BEE6096544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03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FG Diagramme &amp; 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8E32F-5206-4F31-9BC7-EF9178A1E2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7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Fußzei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34F1A-7CB1-421A-9F88-83E96826CF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54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69833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31813" y="450850"/>
            <a:ext cx="5175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MASTERTITELFORMAT BEARBEITEN</a:t>
            </a:r>
            <a:endParaRPr lang="de-DE" alt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1813" y="2327275"/>
            <a:ext cx="51752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Mastertextformat bearbeiten</a:t>
            </a:r>
          </a:p>
          <a:p>
            <a:pPr lvl="0"/>
            <a:endParaRPr lang="de-AT" altLang="de-DE" smtClean="0"/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  <a:endParaRPr lang="de-DE" altLang="de-DE" smtClean="0"/>
          </a:p>
        </p:txBody>
      </p:sp>
      <p:sp>
        <p:nvSpPr>
          <p:cNvPr id="1028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531813" y="6443663"/>
            <a:ext cx="5711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6565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102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597900" y="6443663"/>
            <a:ext cx="54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fld id="{5F492AF8-A15A-4627-AAD4-1194D62FC5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2" r:id="rId2"/>
    <p:sldLayoutId id="2147483763" r:id="rId3"/>
    <p:sldLayoutId id="2147483764" r:id="rId4"/>
    <p:sldLayoutId id="2147483765" r:id="rId5"/>
    <p:sldLayoutId id="2147483767" r:id="rId6"/>
    <p:sldLayoutId id="2147483768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 kern="1200">
          <a:solidFill>
            <a:schemeClr val="accent1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342900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2pPr>
      <a:lvl3pPr marL="701675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3pPr>
      <a:lvl4pPr marL="1060450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4pPr>
      <a:lvl5pPr marL="1422400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is.tzatzanis@ffg.a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fg.at/klimaschutz-ressourceneffizienz-und-rohstoffe" TargetMode="External"/><Relationship Id="rId4" Type="http://schemas.openxmlformats.org/officeDocument/2006/relationships/hyperlink" Target="https://www.ffg.at/Europ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opportunities/h2020/topics/2190-sc5-01-2016-2017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research/participants/portal/desktop/en/opportunities/h2020/topics/2201-sc5-06-2016-2017.html" TargetMode="External"/><Relationship Id="rId4" Type="http://schemas.openxmlformats.org/officeDocument/2006/relationships/hyperlink" Target="http://ec.europa.eu/research/participants/portal/desktop/en/opportunities/h2020/topics/2200-sc5-03-2016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opportunities/h2020/topics/5122-bg-09-2016.html" TargetMode="External"/><Relationship Id="rId7" Type="http://schemas.openxmlformats.org/officeDocument/2006/relationships/hyperlink" Target="http://ec.europa.eu/research/participants/portal/desktop/en/opportunities/h2020/topics/2207-sc5-20-2016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research/participants/portal/desktop/en/opportunities/h2020/topics/2212-sc5-05-2016.html" TargetMode="External"/><Relationship Id="rId5" Type="http://schemas.openxmlformats.org/officeDocument/2006/relationships/hyperlink" Target="http://ec.europa.eu/research/participants/portal/desktop/en/opportunities/h2020/topics/5116-bg-12-2016.html" TargetMode="External"/><Relationship Id="rId4" Type="http://schemas.openxmlformats.org/officeDocument/2006/relationships/hyperlink" Target="http://ec.europa.eu/research/participants/portal/desktop/en/opportunities/h2020/topics/5123-bg-10-2016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opportunities/h2020/topics/2190-sc5-01-2016-2017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research/participants/portal/desktop/en/opportunities/h2020/topics/2192-sc5-04-2017.html" TargetMode="External"/><Relationship Id="rId4" Type="http://schemas.openxmlformats.org/officeDocument/2006/relationships/hyperlink" Target="http://ec.europa.eu/research/participants/portal/desktop/en/opportunities/h2020/topics/2191-sc5-02-2017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opportunities/h2020/topics/5126-bg-11-2017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research/participants/portal/desktop/en/opportunities/h2020/topics/2196-sc5-19-2017.html" TargetMode="External"/><Relationship Id="rId4" Type="http://schemas.openxmlformats.org/officeDocument/2006/relationships/hyperlink" Target="http://ec.europa.eu/research/participants/portal/desktop/en/opportunities/h2020/topics/2194-sc5-18-2017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FR-AT-climat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tienne.gonon-pelletier@diplomatie.gouv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1"/>
          <p:cNvSpPr>
            <a:spLocks noGrp="1"/>
          </p:cNvSpPr>
          <p:nvPr>
            <p:ph type="subTitle" idx="1"/>
          </p:nvPr>
        </p:nvSpPr>
        <p:spPr>
          <a:xfrm>
            <a:off x="1397000" y="4187825"/>
            <a:ext cx="4711700" cy="1274763"/>
          </a:xfrm>
        </p:spPr>
        <p:txBody>
          <a:bodyPr/>
          <a:lstStyle/>
          <a:p>
            <a:endParaRPr lang="de-DE" altLang="de-DE" dirty="0" smtClean="0">
              <a:latin typeface="Arial" charset="0"/>
              <a:ea typeface="ＭＳ Ｐゴシック" pitchFamily="34" charset="-128"/>
            </a:endParaRPr>
          </a:p>
          <a:p>
            <a:r>
              <a:rPr lang="de-DE" altLang="de-DE" dirty="0" smtClean="0">
                <a:latin typeface="Arial" charset="0"/>
                <a:ea typeface="ＭＳ Ｐゴシック" pitchFamily="34" charset="-128"/>
              </a:rPr>
              <a:t>Dr. Michalis Tzatzanis</a:t>
            </a:r>
          </a:p>
          <a:p>
            <a:r>
              <a:rPr lang="de-DE" altLang="de-DE" dirty="0" smtClean="0">
                <a:latin typeface="Arial" charset="0"/>
                <a:ea typeface="ＭＳ Ｐゴシック" pitchFamily="34" charset="-128"/>
              </a:rPr>
              <a:t>FFG – Austrian Research Promotion Agency</a:t>
            </a:r>
          </a:p>
          <a:p>
            <a:r>
              <a:rPr lang="de-DE" altLang="de-DE" dirty="0" smtClean="0">
                <a:latin typeface="Arial" charset="0"/>
                <a:ea typeface="ＭＳ Ｐゴシック" pitchFamily="34" charset="-128"/>
              </a:rPr>
              <a:t>17 Feb. 2016</a:t>
            </a:r>
          </a:p>
        </p:txBody>
      </p:sp>
      <p:sp>
        <p:nvSpPr>
          <p:cNvPr id="4099" name="Titel 2"/>
          <p:cNvSpPr>
            <a:spLocks noGrp="1"/>
          </p:cNvSpPr>
          <p:nvPr>
            <p:ph type="ctrTitle"/>
          </p:nvPr>
        </p:nvSpPr>
        <p:spPr>
          <a:xfrm>
            <a:off x="1400175" y="2335213"/>
            <a:ext cx="4708525" cy="1806575"/>
          </a:xfrm>
        </p:spPr>
        <p:txBody>
          <a:bodyPr/>
          <a:lstStyle/>
          <a:p>
            <a:r>
              <a:rPr lang="de-DE" altLang="de-DE" dirty="0" smtClean="0">
                <a:latin typeface="Arial" charset="0"/>
                <a:ea typeface="ＭＳ Ｐゴシック" pitchFamily="34" charset="-128"/>
              </a:rPr>
              <a:t>OPEN CALLS IN HORIZON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406667"/>
            <a:ext cx="8229600" cy="747080"/>
          </a:xfrm>
        </p:spPr>
        <p:txBody>
          <a:bodyPr/>
          <a:lstStyle/>
          <a:p>
            <a:r>
              <a:rPr lang="de-AT" dirty="0"/>
              <a:t>ADVICE AND 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31" y="2084018"/>
            <a:ext cx="8131969" cy="4065964"/>
          </a:xfrm>
        </p:spPr>
        <p:txBody>
          <a:bodyPr anchor="t"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/>
                </a:solidFill>
              </a:rPr>
              <a:t>Societal Challenge 5: </a:t>
            </a:r>
          </a:p>
          <a:p>
            <a:pPr marL="358775" lvl="2" indent="0">
              <a:spcAft>
                <a:spcPts val="600"/>
              </a:spcAft>
              <a:buNone/>
            </a:pPr>
            <a:r>
              <a:rPr lang="en-GB" sz="2000" dirty="0" err="1" smtClean="0"/>
              <a:t>Dr.</a:t>
            </a:r>
            <a:r>
              <a:rPr lang="en-GB" sz="2000" dirty="0" smtClean="0"/>
              <a:t> </a:t>
            </a:r>
            <a:r>
              <a:rPr lang="en-GB" sz="2000" dirty="0" err="1" smtClean="0"/>
              <a:t>Michalis</a:t>
            </a:r>
            <a:r>
              <a:rPr lang="en-GB" sz="2000" dirty="0" smtClean="0"/>
              <a:t> Tzatzanis </a:t>
            </a:r>
          </a:p>
          <a:p>
            <a:pPr marL="358775" lvl="2" indent="0">
              <a:spcAft>
                <a:spcPts val="600"/>
              </a:spcAft>
              <a:buNone/>
            </a:pPr>
            <a:r>
              <a:rPr lang="en-GB" sz="2000" dirty="0" smtClean="0"/>
              <a:t>@ </a:t>
            </a:r>
            <a:r>
              <a:rPr lang="en-GB" sz="2000" dirty="0" smtClean="0">
                <a:hlinkClick r:id="rId3"/>
              </a:rPr>
              <a:t>michalis.tzatzanis@ffg.at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>
                <a:sym typeface="Wingdings"/>
              </a:rPr>
              <a:t> 05 7755 4405 </a:t>
            </a:r>
            <a:endParaRPr lang="en-GB" sz="2000" dirty="0" smtClean="0"/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2000" dirty="0" smtClean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FFG website: 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1"/>
                </a:solidFill>
                <a:hlinkClick r:id="rId4"/>
              </a:rPr>
              <a:t>https</a:t>
            </a:r>
            <a:r>
              <a:rPr lang="en-GB" sz="1800" dirty="0">
                <a:solidFill>
                  <a:schemeClr val="accent1"/>
                </a:solidFill>
                <a:hlinkClick r:id="rId4"/>
              </a:rPr>
              <a:t>://www.ffg.at/Europa</a:t>
            </a:r>
            <a:r>
              <a:rPr lang="en-GB" sz="1800" dirty="0" smtClean="0">
                <a:solidFill>
                  <a:schemeClr val="accent1"/>
                </a:solidFill>
                <a:hlinkClick r:id="rId4"/>
              </a:rPr>
              <a:t>/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sz="2000" dirty="0">
                <a:hlinkClick r:id="rId5"/>
              </a:rPr>
              <a:t>https://</a:t>
            </a:r>
            <a:r>
              <a:rPr lang="de-AT" sz="2000" dirty="0" smtClean="0">
                <a:hlinkClick r:id="rId5"/>
              </a:rPr>
              <a:t>www.ffg.at/klimaschutz-ressourceneffizienz-und-rohstoffe</a:t>
            </a:r>
            <a:endParaRPr lang="de-AT" sz="2000" dirty="0" smtClean="0"/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AT" sz="20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72698" y="6432282"/>
            <a:ext cx="5711825" cy="36512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800" dirty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4675" y="2205038"/>
            <a:ext cx="78851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ct val="50000"/>
              </a:spcAft>
            </a:pPr>
            <a:endParaRPr lang="en-GB" sz="2000" b="1" dirty="0">
              <a:solidFill>
                <a:srgbClr val="0066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16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450850"/>
            <a:ext cx="5711825" cy="771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Open CALLS 2016-2017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5124" name="Foliennummernplatzhalter 2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F69E96-4FA3-459C-BAAF-C088691A21F6}" type="slidenum">
              <a:rPr lang="de-DE" altLang="de-DE" smtClean="0"/>
              <a:pPr eaLnBrk="1" hangingPunct="1"/>
              <a:t>1</a:t>
            </a:fld>
            <a:endParaRPr lang="de-DE" altLang="de-DE" smtClean="0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8" b="34802"/>
          <a:stretch/>
        </p:blipFill>
        <p:spPr>
          <a:xfrm>
            <a:off x="526931" y="1728061"/>
            <a:ext cx="7687159" cy="5112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450850"/>
            <a:ext cx="5711825" cy="771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Open CALLS 2016-2017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5124" name="Foliennummernplatzhalter 2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F69E96-4FA3-459C-BAAF-C088691A21F6}" type="slidenum">
              <a:rPr lang="de-DE" altLang="de-DE" smtClean="0"/>
              <a:pPr eaLnBrk="1" hangingPunct="1"/>
              <a:t>2</a:t>
            </a:fld>
            <a:endParaRPr lang="de-DE" altLang="de-DE" smtClean="0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5" b="-189"/>
          <a:stretch/>
        </p:blipFill>
        <p:spPr>
          <a:xfrm>
            <a:off x="531813" y="2248107"/>
            <a:ext cx="7687159" cy="37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450850"/>
            <a:ext cx="5711825" cy="771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Open TOPICS IN 2016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5124" name="Foliennummernplatzhalter 2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F69E96-4FA3-459C-BAAF-C088691A21F6}" type="slidenum">
              <a:rPr lang="de-DE" altLang="de-DE" smtClean="0"/>
              <a:pPr eaLnBrk="1" hangingPunct="1"/>
              <a:t>3</a:t>
            </a:fld>
            <a:endParaRPr lang="de-DE" altLang="de-DE" smtClean="0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86277"/>
              </p:ext>
            </p:extLst>
          </p:nvPr>
        </p:nvGraphicFramePr>
        <p:xfrm>
          <a:off x="413468" y="1790159"/>
          <a:ext cx="7975157" cy="49400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340946"/>
                <a:gridCol w="1150883"/>
                <a:gridCol w="1483328"/>
              </a:tblGrid>
              <a:tr h="32799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1800" u="none" strike="noStrike" dirty="0" err="1">
                          <a:effectLst/>
                        </a:rPr>
                        <a:t>Climate</a:t>
                      </a:r>
                      <a:r>
                        <a:rPr lang="de-AT" sz="1800" u="none" strike="noStrike" dirty="0">
                          <a:effectLst/>
                        </a:rPr>
                        <a:t> </a:t>
                      </a:r>
                      <a:r>
                        <a:rPr lang="de-AT" sz="1800" u="none" strike="noStrike" dirty="0" err="1">
                          <a:effectLst/>
                        </a:rPr>
                        <a:t>services</a:t>
                      </a:r>
                      <a:r>
                        <a:rPr lang="de-AT" sz="1800" u="none" strike="noStrike" dirty="0">
                          <a:effectLst/>
                        </a:rPr>
                        <a:t> &amp; </a:t>
                      </a:r>
                      <a:r>
                        <a:rPr lang="de-AT" sz="1800" u="none" strike="noStrike" dirty="0" err="1" smtClean="0">
                          <a:effectLst/>
                        </a:rPr>
                        <a:t>decarbonisation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3427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1400" b="1" u="none" strike="noStrike" dirty="0">
                          <a:effectLst/>
                        </a:rPr>
                        <a:t>Call </a:t>
                      </a:r>
                      <a:r>
                        <a:rPr lang="de-AT" sz="1400" b="1" u="none" strike="noStrike" dirty="0" err="1">
                          <a:effectLst/>
                        </a:rPr>
                        <a:t>topic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b="1" u="none" strike="noStrike" dirty="0">
                          <a:effectLst/>
                        </a:rPr>
                        <a:t>Deadline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b="1" u="none" strike="noStrike" dirty="0">
                          <a:effectLst/>
                        </a:rPr>
                        <a:t>Deadline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23427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b="1" u="none" strike="noStrike" dirty="0">
                          <a:effectLst/>
                        </a:rPr>
                        <a:t>1st </a:t>
                      </a:r>
                      <a:r>
                        <a:rPr lang="de-AT" sz="1400" b="1" u="none" strike="noStrike" dirty="0" err="1">
                          <a:effectLst/>
                        </a:rPr>
                        <a:t>stage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b="1" u="none" strike="noStrike" dirty="0">
                          <a:effectLst/>
                        </a:rPr>
                        <a:t>2nd </a:t>
                      </a:r>
                      <a:r>
                        <a:rPr lang="de-AT" sz="1400" b="1" u="none" strike="noStrike" dirty="0" err="1">
                          <a:effectLst/>
                        </a:rPr>
                        <a:t>stage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234279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>
                          <a:effectLst/>
                          <a:hlinkClick r:id="rId3"/>
                        </a:rPr>
                        <a:t>SC5-01-2016-2017 (IA, 5 M€): </a:t>
                      </a:r>
                      <a:endParaRPr lang="de-AT" sz="13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 March 2016 </a:t>
                      </a:r>
                      <a:endParaRPr lang="en-US" sz="1200" u="none" strike="noStrike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17:00:00 </a:t>
                      </a:r>
                      <a:r>
                        <a:rPr lang="en-US" sz="1200" u="none" strike="noStrike" dirty="0">
                          <a:effectLst/>
                        </a:rPr>
                        <a:t>CET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6 </a:t>
                      </a:r>
                      <a:r>
                        <a:rPr lang="fr-FR" sz="1200" u="none" strike="noStrike" dirty="0" err="1">
                          <a:effectLst/>
                        </a:rPr>
                        <a:t>September</a:t>
                      </a:r>
                      <a:r>
                        <a:rPr lang="fr-FR" sz="1200" u="none" strike="noStrike" dirty="0">
                          <a:effectLst/>
                        </a:rPr>
                        <a:t> 2016 17:00:00 CET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5188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Exploiting the added value of climate services 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a) Demonstration of climate </a:t>
                      </a:r>
                      <a:r>
                        <a:rPr lang="en-US" sz="1300" u="none" strike="noStrike" dirty="0" smtClean="0">
                          <a:effectLst/>
                        </a:rPr>
                        <a:t>services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34279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 dirty="0">
                          <a:effectLst/>
                          <a:hlinkClick r:id="rId4"/>
                        </a:rPr>
                        <a:t>SC5-03-2016 (RIA, 1.5 M€):</a:t>
                      </a:r>
                      <a:endParaRPr lang="de-AT" sz="13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 March 2016 </a:t>
                      </a:r>
                      <a:endParaRPr lang="en-US" sz="12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17:00:00 </a:t>
                      </a:r>
                      <a:r>
                        <a:rPr lang="en-US" sz="1200" u="none" strike="noStrike" dirty="0">
                          <a:effectLst/>
                        </a:rPr>
                        <a:t>CET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 smtClean="0">
                          <a:effectLst/>
                        </a:rPr>
                        <a:t>  ---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1171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Climate services market research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i="1" u="none" strike="noStrike" dirty="0">
                          <a:effectLst/>
                        </a:rPr>
                        <a:t>Proposals should address only one of the following:</a:t>
                      </a:r>
                      <a:r>
                        <a:rPr lang="en-US" sz="1300" u="none" strike="noStrike" dirty="0">
                          <a:effectLst/>
                        </a:rPr>
                        <a:t/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a) Defining the European and international climate service market characteristics and foresight into market growth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 smtClean="0">
                          <a:effectLst/>
                        </a:rPr>
                        <a:t>b) </a:t>
                      </a:r>
                      <a:r>
                        <a:rPr lang="en-US" sz="1300" u="none" strike="noStrike" dirty="0">
                          <a:effectLst/>
                        </a:rPr>
                        <a:t>Climate services market barriers and enabling conditions </a:t>
                      </a:r>
                      <a:endParaRPr lang="en-US" sz="1300" u="none" strike="noStrike" dirty="0" smtClean="0">
                        <a:effectLst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34279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 dirty="0">
                          <a:effectLst/>
                          <a:hlinkClick r:id="rId5"/>
                        </a:rPr>
                        <a:t>SC5-06-2016-2017:</a:t>
                      </a:r>
                      <a:endParaRPr lang="de-AT" sz="13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 March 2016 </a:t>
                      </a:r>
                      <a:endParaRPr lang="en-US" sz="12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17:00:00 </a:t>
                      </a:r>
                      <a:r>
                        <a:rPr lang="en-US" sz="1200" u="none" strike="noStrike" dirty="0">
                          <a:effectLst/>
                        </a:rPr>
                        <a:t>CET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 smtClean="0">
                          <a:effectLst/>
                        </a:rPr>
                        <a:t>  ---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1405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Pathways towards the </a:t>
                      </a:r>
                      <a:r>
                        <a:rPr lang="en-US" sz="1300" u="none" strike="noStrike" dirty="0" err="1">
                          <a:effectLst/>
                        </a:rPr>
                        <a:t>decarbonisation</a:t>
                      </a:r>
                      <a:r>
                        <a:rPr lang="en-US" sz="1300" u="none" strike="noStrike" dirty="0">
                          <a:effectLst/>
                        </a:rPr>
                        <a:t> and resilience of the European economy in the timeframe 2030-2050 and beyond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i="1" u="none" strike="noStrike" dirty="0">
                          <a:effectLst/>
                        </a:rPr>
                        <a:t>Proposals should address only one of the following:</a:t>
                      </a:r>
                      <a:r>
                        <a:rPr lang="en-US" sz="1300" u="none" strike="noStrike" dirty="0">
                          <a:effectLst/>
                        </a:rPr>
                        <a:t/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a) Managing technology transition – RIA, 4-6 M€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b) Assessment of the global mitigation efforts in the perspective of the long-term climate goal – RIA, 2-3 M</a:t>
                      </a:r>
                      <a:r>
                        <a:rPr lang="en-US" sz="1300" u="none" strike="noStrike" dirty="0" smtClean="0">
                          <a:effectLst/>
                        </a:rPr>
                        <a:t>€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2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450850"/>
            <a:ext cx="5711825" cy="771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Open TOPICS IN 2016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5124" name="Foliennummernplatzhalter 2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F69E96-4FA3-459C-BAAF-C088691A21F6}" type="slidenum">
              <a:rPr lang="de-DE" altLang="de-DE" smtClean="0"/>
              <a:pPr eaLnBrk="1" hangingPunct="1"/>
              <a:t>4</a:t>
            </a:fld>
            <a:endParaRPr lang="de-DE" altLang="de-DE" smtClean="0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89719"/>
              </p:ext>
            </p:extLst>
          </p:nvPr>
        </p:nvGraphicFramePr>
        <p:xfrm>
          <a:off x="414000" y="1789200"/>
          <a:ext cx="7973999" cy="44823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34105"/>
                <a:gridCol w="1669947"/>
                <a:gridCol w="1669947"/>
              </a:tblGrid>
              <a:tr h="337642">
                <a:tc gridSpan="3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800" u="none" strike="noStrike" kern="1200" dirty="0">
                          <a:effectLst/>
                        </a:rPr>
                        <a:t>The Arctic dimension &amp; earth </a:t>
                      </a:r>
                      <a:r>
                        <a:rPr lang="en-US" sz="1800" u="none" strike="noStrike" kern="1200" dirty="0" smtClean="0">
                          <a:effectLst/>
                        </a:rPr>
                        <a:t>observation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81369"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400" b="1" u="none" strike="noStrike" kern="1200" dirty="0">
                          <a:effectLst/>
                        </a:rPr>
                        <a:t>Call </a:t>
                      </a:r>
                      <a:r>
                        <a:rPr lang="de-AT" sz="1400" b="1" u="none" strike="noStrike" kern="1200" dirty="0" err="1">
                          <a:effectLst/>
                        </a:rPr>
                        <a:t>topic</a:t>
                      </a:r>
                      <a:endParaRPr lang="de-A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400" b="1" u="none" strike="noStrike" kern="1200">
                          <a:effectLst/>
                        </a:rPr>
                        <a:t>Deadline</a:t>
                      </a:r>
                      <a:endParaRPr lang="de-AT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400" b="1" u="none" strike="noStrike" kern="1200" dirty="0">
                          <a:effectLst/>
                        </a:rPr>
                        <a:t>Deadline</a:t>
                      </a:r>
                      <a:endParaRPr lang="de-A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8136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400" b="1" u="none" strike="noStrike" kern="1200">
                          <a:effectLst/>
                        </a:rPr>
                        <a:t>1st stage</a:t>
                      </a:r>
                      <a:endParaRPr lang="de-AT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400" b="1" u="none" strike="noStrike" kern="1200" dirty="0">
                          <a:effectLst/>
                        </a:rPr>
                        <a:t>2nd </a:t>
                      </a:r>
                      <a:r>
                        <a:rPr lang="de-AT" sz="1400" b="1" u="none" strike="noStrike" kern="1200" dirty="0" err="1">
                          <a:effectLst/>
                        </a:rPr>
                        <a:t>stage</a:t>
                      </a:r>
                      <a:endParaRPr lang="de-A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730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300" u="none" strike="noStrike" kern="1200" dirty="0">
                          <a:effectLst/>
                          <a:hlinkClick r:id="rId3"/>
                        </a:rPr>
                        <a:t>BG-09-2016 (RIA, 15 M€):</a:t>
                      </a:r>
                      <a:endParaRPr lang="de-AT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300" u="none" strike="noStrike" kern="1200" dirty="0">
                          <a:solidFill>
                            <a:schemeClr val="accent1"/>
                          </a:solidFill>
                          <a:effectLst/>
                        </a:rPr>
                        <a:t>17 February 2016 </a:t>
                      </a:r>
                      <a:r>
                        <a:rPr lang="en-US" sz="1300" u="none" strike="noStrike" kern="1200" dirty="0">
                          <a:effectLst/>
                        </a:rPr>
                        <a:t>17:00:00 CET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300" u="none" strike="noStrike" kern="1200">
                          <a:effectLst/>
                        </a:rPr>
                        <a:t>---</a:t>
                      </a:r>
                      <a:endParaRPr lang="de-AT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28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300" u="none" strike="noStrike" kern="1200" dirty="0">
                          <a:effectLst/>
                        </a:rPr>
                        <a:t>An integrated Arctic observation system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6730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300" u="none" strike="noStrike" kern="1200" dirty="0">
                          <a:effectLst/>
                          <a:hlinkClick r:id="rId4"/>
                        </a:rPr>
                        <a:t>BG-10-2016 (RIA, 7-8 M€):</a:t>
                      </a:r>
                      <a:endParaRPr lang="de-AT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300" u="none" strike="noStrike" kern="1200" dirty="0">
                          <a:effectLst/>
                        </a:rPr>
                        <a:t>17 February 2016 17:00:00 CET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300" u="none" strike="noStrike" kern="1200">
                          <a:effectLst/>
                        </a:rPr>
                        <a:t>---</a:t>
                      </a:r>
                      <a:endParaRPr lang="de-AT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019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300" u="none" strike="noStrike" kern="1200" dirty="0">
                          <a:effectLst/>
                        </a:rPr>
                        <a:t>Impact of Arctic changes on the weather and climate of the Northern Hemisphere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6730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300" u="none" strike="noStrike" kern="1200">
                          <a:effectLst/>
                          <a:hlinkClick r:id="rId5"/>
                        </a:rPr>
                        <a:t>BG-12-2016 (RIA, 8 M€):</a:t>
                      </a:r>
                      <a:endParaRPr lang="de-AT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300" u="none" strike="noStrike" kern="1200" dirty="0">
                          <a:effectLst/>
                        </a:rPr>
                        <a:t>17 February 2016 17:00:00 CET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300" u="none" strike="noStrike" kern="1200">
                          <a:effectLst/>
                        </a:rPr>
                        <a:t>13 September 2016 17:00:00 CET</a:t>
                      </a:r>
                      <a:endParaRPr lang="fr-F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019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300" u="none" strike="noStrike" kern="1200" dirty="0">
                          <a:effectLst/>
                        </a:rPr>
                        <a:t>Towards an integrated Mediterranean Sea Observing System 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6730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300" u="none" strike="noStrike" kern="1200">
                          <a:effectLst/>
                          <a:hlinkClick r:id="rId6"/>
                        </a:rPr>
                        <a:t>SC5-05-2016 (CSA, 5 M€):</a:t>
                      </a:r>
                      <a:endParaRPr lang="de-AT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300" u="none" strike="noStrike" kern="1200" dirty="0">
                          <a:solidFill>
                            <a:schemeClr val="accent1"/>
                          </a:solidFill>
                          <a:effectLst/>
                        </a:rPr>
                        <a:t>8 March 2016 </a:t>
                      </a:r>
                      <a:r>
                        <a:rPr lang="en-US" sz="1300" u="none" strike="noStrike" kern="1200" dirty="0">
                          <a:effectLst/>
                        </a:rPr>
                        <a:t>17:00:00 CET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300" u="none" strike="noStrike" kern="1200" dirty="0">
                          <a:effectLst/>
                        </a:rPr>
                        <a:t>---</a:t>
                      </a:r>
                      <a:endParaRPr lang="de-AT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019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300" u="none" strike="noStrike" kern="1200" dirty="0">
                          <a:effectLst/>
                        </a:rPr>
                        <a:t>A 1.5 million year look into the past for improving climate predictions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6730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300" u="none" strike="noStrike" kern="1200">
                          <a:effectLst/>
                          <a:hlinkClick r:id="rId7"/>
                        </a:rPr>
                        <a:t>SC5-20-2016 (RIA, 9-10 M€):</a:t>
                      </a:r>
                      <a:endParaRPr lang="de-AT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300" u="none" strike="noStrike" kern="1200">
                          <a:effectLst/>
                        </a:rPr>
                        <a:t>8 March 2016 17:00:00 CET</a:t>
                      </a:r>
                      <a:endParaRPr lang="en-US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1300" u="none" strike="noStrike" kern="1200" dirty="0">
                          <a:effectLst/>
                        </a:rPr>
                        <a:t>---</a:t>
                      </a:r>
                      <a:endParaRPr lang="de-AT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0892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300" u="none" strike="noStrike" kern="1200" dirty="0">
                          <a:effectLst/>
                        </a:rPr>
                        <a:t>European data hub of the GEOSS information system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0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450850"/>
            <a:ext cx="5711825" cy="771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Open TOPICS </a:t>
            </a:r>
            <a:r>
              <a:rPr lang="de-DE" b="1" cap="all" dirty="0" smtClean="0">
                <a:ea typeface="+mj-ea"/>
                <a:cs typeface="+mj-cs"/>
              </a:rPr>
              <a:t>IN 2017</a:t>
            </a:r>
            <a:endParaRPr lang="de-DE" b="1" cap="all" dirty="0">
              <a:ea typeface="+mj-ea"/>
              <a:cs typeface="+mj-cs"/>
            </a:endParaRPr>
          </a:p>
        </p:txBody>
      </p:sp>
      <p:sp>
        <p:nvSpPr>
          <p:cNvPr id="5124" name="Foliennummernplatzhalter 2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F69E96-4FA3-459C-BAAF-C088691A21F6}" type="slidenum">
              <a:rPr lang="de-DE" altLang="de-DE" smtClean="0"/>
              <a:pPr eaLnBrk="1" hangingPunct="1"/>
              <a:t>5</a:t>
            </a:fld>
            <a:endParaRPr lang="de-DE" altLang="de-DE" smtClean="0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90241"/>
              </p:ext>
            </p:extLst>
          </p:nvPr>
        </p:nvGraphicFramePr>
        <p:xfrm>
          <a:off x="414000" y="1789200"/>
          <a:ext cx="7978332" cy="309984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991110"/>
                <a:gridCol w="1987222"/>
              </a:tblGrid>
              <a:tr h="40659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 err="1">
                          <a:effectLst/>
                        </a:rPr>
                        <a:t>Climate</a:t>
                      </a:r>
                      <a:r>
                        <a:rPr lang="de-AT" sz="1600" u="none" strike="noStrike" dirty="0">
                          <a:effectLst/>
                        </a:rPr>
                        <a:t> </a:t>
                      </a:r>
                      <a:r>
                        <a:rPr lang="de-AT" sz="1600" u="none" strike="noStrike" dirty="0" err="1">
                          <a:effectLst/>
                        </a:rPr>
                        <a:t>services</a:t>
                      </a:r>
                      <a:r>
                        <a:rPr lang="de-AT" sz="1600" u="none" strike="noStrike" dirty="0">
                          <a:effectLst/>
                        </a:rPr>
                        <a:t> &amp; </a:t>
                      </a:r>
                      <a:r>
                        <a:rPr lang="de-AT" sz="1600" u="none" strike="noStrike" dirty="0" err="1" smtClean="0">
                          <a:effectLst/>
                        </a:rPr>
                        <a:t>decarbonisation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7009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b="1" u="none" strike="noStrike">
                          <a:effectLst/>
                        </a:rPr>
                        <a:t>Call topic</a:t>
                      </a:r>
                      <a:endParaRPr lang="de-A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b="1" u="none" strike="noStrike" dirty="0">
                          <a:effectLst/>
                        </a:rPr>
                        <a:t>Deadline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290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sng" strike="noStrike">
                          <a:effectLst/>
                          <a:hlinkClick r:id="rId3"/>
                        </a:rPr>
                        <a:t>SC5-01-2016-2017 (RIA, 5 M€): </a:t>
                      </a:r>
                      <a:endParaRPr lang="de-AT" sz="13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7 March 2017 </a:t>
                      </a:r>
                      <a:endParaRPr lang="en-US" sz="13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300" u="none" strike="noStrike" dirty="0" smtClean="0">
                          <a:effectLst/>
                        </a:rPr>
                        <a:t>17:00:00 </a:t>
                      </a:r>
                      <a:r>
                        <a:rPr lang="en-US" sz="1300" u="none" strike="noStrike" dirty="0">
                          <a:effectLst/>
                        </a:rPr>
                        <a:t>CET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552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Exploiting the added value of climate services 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b) From climate service concepts to piloting and proof-of-concept</a:t>
                      </a:r>
                      <a:endParaRPr lang="en-US" sz="13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u="sng" strike="noStrike">
                          <a:effectLst/>
                          <a:hlinkClick r:id="rId4"/>
                        </a:rPr>
                        <a:t>SC5-02-2017 (RIA, 13 M€):</a:t>
                      </a:r>
                      <a:endParaRPr lang="en-GB" sz="13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7 March 2017 </a:t>
                      </a:r>
                      <a:endParaRPr lang="en-US" sz="13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300" u="none" strike="noStrike" dirty="0" smtClean="0">
                          <a:effectLst/>
                        </a:rPr>
                        <a:t>17:00:00 </a:t>
                      </a:r>
                      <a:r>
                        <a:rPr lang="en-US" sz="1300" u="none" strike="noStrike" dirty="0">
                          <a:effectLst/>
                        </a:rPr>
                        <a:t>CET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83749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 dirty="0">
                          <a:effectLst/>
                        </a:rPr>
                        <a:t>Integrated European regional </a:t>
                      </a:r>
                      <a:r>
                        <a:rPr lang="de-AT" sz="1300" u="none" strike="noStrike" dirty="0" err="1">
                          <a:effectLst/>
                        </a:rPr>
                        <a:t>modelling</a:t>
                      </a:r>
                      <a:r>
                        <a:rPr lang="de-AT" sz="1300" u="none" strike="noStrike" dirty="0">
                          <a:effectLst/>
                        </a:rPr>
                        <a:t> &amp; </a:t>
                      </a:r>
                      <a:r>
                        <a:rPr lang="de-AT" sz="1300" u="none" strike="noStrike" dirty="0" err="1">
                          <a:effectLst/>
                        </a:rPr>
                        <a:t>climate</a:t>
                      </a:r>
                      <a:r>
                        <a:rPr lang="de-AT" sz="1300" u="none" strike="noStrike" dirty="0">
                          <a:effectLst/>
                        </a:rPr>
                        <a:t> </a:t>
                      </a:r>
                      <a:r>
                        <a:rPr lang="de-AT" sz="1300" u="none" strike="noStrike" dirty="0" err="1">
                          <a:effectLst/>
                        </a:rPr>
                        <a:t>prediction</a:t>
                      </a:r>
                      <a:r>
                        <a:rPr lang="de-AT" sz="1300" u="none" strike="noStrike" dirty="0">
                          <a:effectLst/>
                        </a:rPr>
                        <a:t> </a:t>
                      </a:r>
                      <a:r>
                        <a:rPr lang="de-AT" sz="1300" u="none" strike="noStrike" dirty="0" err="1">
                          <a:effectLst/>
                        </a:rPr>
                        <a:t>system</a:t>
                      </a:r>
                      <a:r>
                        <a:rPr lang="de-AT" sz="1300" u="none" strike="noStrike" dirty="0">
                          <a:effectLst/>
                        </a:rPr>
                        <a:t> </a:t>
                      </a:r>
                      <a:endParaRPr lang="de-AT" sz="13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sng" strike="noStrike">
                          <a:effectLst/>
                          <a:hlinkClick r:id="rId5"/>
                        </a:rPr>
                        <a:t>SC5-04-2017 (RIA, 10 M€):</a:t>
                      </a:r>
                      <a:endParaRPr lang="de-AT" sz="13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7 March 2017 </a:t>
                      </a:r>
                      <a:endParaRPr lang="en-US" sz="13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300" u="none" strike="noStrike" dirty="0" smtClean="0">
                          <a:effectLst/>
                        </a:rPr>
                        <a:t>17:00:00 </a:t>
                      </a:r>
                      <a:r>
                        <a:rPr lang="en-US" sz="1300" u="none" strike="noStrike" dirty="0">
                          <a:effectLst/>
                        </a:rPr>
                        <a:t>CET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5808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Towards a robust and comprehensive greenhouse gas verification system</a:t>
                      </a:r>
                      <a:endParaRPr lang="en-US" sz="13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450850"/>
            <a:ext cx="5711825" cy="771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Open TOPICS </a:t>
            </a:r>
            <a:r>
              <a:rPr lang="de-DE" b="1" cap="all" dirty="0" smtClean="0">
                <a:ea typeface="+mj-ea"/>
                <a:cs typeface="+mj-cs"/>
              </a:rPr>
              <a:t>IN 2017</a:t>
            </a:r>
            <a:endParaRPr lang="de-DE" b="1" cap="all" dirty="0">
              <a:ea typeface="+mj-ea"/>
              <a:cs typeface="+mj-cs"/>
            </a:endParaRPr>
          </a:p>
        </p:txBody>
      </p:sp>
      <p:sp>
        <p:nvSpPr>
          <p:cNvPr id="5124" name="Foliennummernplatzhalter 2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F69E96-4FA3-459C-BAAF-C088691A21F6}" type="slidenum">
              <a:rPr lang="de-DE" altLang="de-DE" smtClean="0"/>
              <a:pPr eaLnBrk="1" hangingPunct="1"/>
              <a:t>6</a:t>
            </a:fld>
            <a:endParaRPr lang="de-DE" altLang="de-DE" smtClean="0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425759"/>
              </p:ext>
            </p:extLst>
          </p:nvPr>
        </p:nvGraphicFramePr>
        <p:xfrm>
          <a:off x="414000" y="1789200"/>
          <a:ext cx="7776854" cy="311184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839815"/>
                <a:gridCol w="1937039"/>
              </a:tblGrid>
              <a:tr h="5158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The Arctic dimension &amp; earth </a:t>
                      </a:r>
                      <a:r>
                        <a:rPr lang="en-US" sz="1800" u="none" strike="noStrike" dirty="0" smtClean="0">
                          <a:effectLst/>
                        </a:rPr>
                        <a:t>observation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28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b="1" u="none" strike="noStrike">
                          <a:effectLst/>
                        </a:rPr>
                        <a:t>Call topic</a:t>
                      </a:r>
                      <a:endParaRPr lang="de-A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b="1" u="none" strike="noStrike">
                          <a:effectLst/>
                        </a:rPr>
                        <a:t>Deadline</a:t>
                      </a:r>
                      <a:endParaRPr lang="de-A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328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sng" strike="noStrike" dirty="0">
                          <a:effectLst/>
                          <a:hlinkClick r:id="rId3"/>
                        </a:rPr>
                        <a:t>BG-11-2017 (RIA, 10 M€):</a:t>
                      </a:r>
                      <a:endParaRPr lang="de-AT" sz="13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14 February 2017 17:00:00 CET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599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The effect of climate change on Arctic permafrost and its socio-economic impact, with a focus on coastal areas</a:t>
                      </a:r>
                      <a:endParaRPr lang="en-US" sz="13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28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sng" strike="noStrike">
                          <a:effectLst/>
                          <a:hlinkClick r:id="rId4"/>
                        </a:rPr>
                        <a:t>SC5-18-2017 (RIA, 4-5 M€):</a:t>
                      </a:r>
                      <a:endParaRPr lang="de-AT" sz="13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7 March 2017 </a:t>
                      </a:r>
                      <a:endParaRPr lang="en-US" sz="13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300" u="none" strike="noStrike" dirty="0" smtClean="0">
                          <a:effectLst/>
                        </a:rPr>
                        <a:t>17:00:00 </a:t>
                      </a:r>
                      <a:r>
                        <a:rPr lang="en-US" sz="1300" u="none" strike="noStrike" dirty="0">
                          <a:effectLst/>
                        </a:rPr>
                        <a:t>CET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328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 dirty="0" err="1">
                          <a:effectLst/>
                        </a:rPr>
                        <a:t>Novel</a:t>
                      </a:r>
                      <a:r>
                        <a:rPr lang="de-AT" sz="1300" u="none" strike="noStrike" dirty="0">
                          <a:effectLst/>
                        </a:rPr>
                        <a:t> in-situ </a:t>
                      </a:r>
                      <a:r>
                        <a:rPr lang="de-AT" sz="1300" u="none" strike="noStrike" dirty="0" err="1">
                          <a:effectLst/>
                        </a:rPr>
                        <a:t>observation</a:t>
                      </a:r>
                      <a:r>
                        <a:rPr lang="de-AT" sz="1300" u="none" strike="noStrike" dirty="0">
                          <a:effectLst/>
                        </a:rPr>
                        <a:t> </a:t>
                      </a:r>
                      <a:r>
                        <a:rPr lang="de-AT" sz="1300" u="none" strike="noStrike" dirty="0" err="1">
                          <a:effectLst/>
                        </a:rPr>
                        <a:t>systems</a:t>
                      </a:r>
                      <a:endParaRPr lang="de-AT" sz="13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28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sng" strike="noStrike">
                          <a:effectLst/>
                          <a:hlinkClick r:id="rId5"/>
                        </a:rPr>
                        <a:t>SC5-19-2017 (CSA, 1 M€):</a:t>
                      </a:r>
                      <a:endParaRPr lang="de-AT" sz="13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7 March 2017 </a:t>
                      </a:r>
                      <a:endParaRPr lang="en-US" sz="13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300" u="none" strike="noStrike" dirty="0" smtClean="0">
                          <a:effectLst/>
                        </a:rPr>
                        <a:t>17:00:00 </a:t>
                      </a:r>
                      <a:r>
                        <a:rPr lang="en-US" sz="1300" u="none" strike="noStrike" dirty="0">
                          <a:effectLst/>
                        </a:rPr>
                        <a:t>CET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3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Coordination of citizens' observatories initiatives</a:t>
                      </a:r>
                      <a:endParaRPr lang="en-US" sz="13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6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450850"/>
            <a:ext cx="5711825" cy="771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PARTICIPANTs PORTAL</a:t>
            </a:r>
            <a:endParaRPr lang="de-DE" b="1" cap="all" dirty="0">
              <a:ea typeface="+mj-ea"/>
              <a:cs typeface="+mj-cs"/>
            </a:endParaRPr>
          </a:p>
        </p:txBody>
      </p:sp>
      <p:sp>
        <p:nvSpPr>
          <p:cNvPr id="5124" name="Foliennummernplatzhalter 2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F69E96-4FA3-459C-BAAF-C088691A21F6}" type="slidenum">
              <a:rPr lang="de-DE" altLang="de-DE" smtClean="0"/>
              <a:pPr eaLnBrk="1" hangingPunct="1"/>
              <a:t>7</a:t>
            </a:fld>
            <a:endParaRPr lang="de-DE" altLang="de-DE" smtClean="0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7" y="1771731"/>
            <a:ext cx="5276710" cy="451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438824" y="1208848"/>
            <a:ext cx="7294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u="sng" dirty="0">
                <a:solidFill>
                  <a:schemeClr val="accent1"/>
                </a:solidFill>
              </a:rPr>
              <a:t>http://ec.europa.eu/research/participants/portal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18136" y="2541722"/>
            <a:ext cx="2979764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complete topic texts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all reference documents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proposal templates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online submission system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406667"/>
            <a:ext cx="8229600" cy="747080"/>
          </a:xfrm>
        </p:spPr>
        <p:txBody>
          <a:bodyPr/>
          <a:lstStyle/>
          <a:p>
            <a:r>
              <a:rPr lang="de-AT" dirty="0" smtClean="0"/>
              <a:t>KLIMA-WORKSHOP AM 15. APRIL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31" y="2084018"/>
            <a:ext cx="8131969" cy="4065964"/>
          </a:xfrm>
        </p:spPr>
        <p:txBody>
          <a:bodyPr anchor="t">
            <a:normAutofit lnSpcReduction="1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000" b="1" dirty="0" smtClean="0">
                <a:solidFill>
                  <a:schemeClr val="accent1"/>
                </a:solidFill>
              </a:rPr>
              <a:t>„</a:t>
            </a:r>
            <a:r>
              <a:rPr lang="de-AT" sz="2000" b="1" dirty="0" err="1" smtClean="0">
                <a:solidFill>
                  <a:schemeClr val="accent1"/>
                </a:solidFill>
              </a:rPr>
              <a:t>Horizon</a:t>
            </a:r>
            <a:r>
              <a:rPr lang="de-AT" sz="2000" b="1" dirty="0" smtClean="0">
                <a:solidFill>
                  <a:schemeClr val="accent1"/>
                </a:solidFill>
              </a:rPr>
              <a:t> </a:t>
            </a:r>
            <a:r>
              <a:rPr lang="de-AT" sz="2000" b="1" dirty="0">
                <a:solidFill>
                  <a:schemeClr val="accent1"/>
                </a:solidFill>
              </a:rPr>
              <a:t>2020 – Herausforderung Klimawandel und österreichisch-französische </a:t>
            </a:r>
            <a:r>
              <a:rPr lang="de-AT" sz="2000" b="1" dirty="0" smtClean="0">
                <a:solidFill>
                  <a:schemeClr val="accent1"/>
                </a:solidFill>
              </a:rPr>
              <a:t>Forschungspartnerschaften“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de-AT" sz="1800" dirty="0" smtClean="0"/>
              <a:t>Hauptziel </a:t>
            </a:r>
            <a:r>
              <a:rPr lang="de-AT" sz="1800" dirty="0"/>
              <a:t>dieser Veranstaltung ist, </a:t>
            </a:r>
            <a:r>
              <a:rPr lang="de-AT" sz="1800" b="1" dirty="0"/>
              <a:t>die österreichisch-französische </a:t>
            </a:r>
            <a:r>
              <a:rPr lang="de-AT" sz="1800" b="1" dirty="0" smtClean="0"/>
              <a:t>Forschungs-kooperation</a:t>
            </a:r>
            <a:r>
              <a:rPr lang="de-AT" sz="1800" dirty="0" smtClean="0"/>
              <a:t> </a:t>
            </a:r>
            <a:r>
              <a:rPr lang="de-AT" sz="1800" dirty="0"/>
              <a:t>im Bereich Klimaforschung zu vertiefen. Die Konferenz soll auch die Themen </a:t>
            </a:r>
            <a:r>
              <a:rPr lang="de-AT" sz="1800" dirty="0" smtClean="0"/>
              <a:t>Klimadienstleistungen </a:t>
            </a:r>
            <a:r>
              <a:rPr lang="de-AT" sz="1800" dirty="0"/>
              <a:t>(inkl. </a:t>
            </a:r>
            <a:r>
              <a:rPr lang="de-AT" sz="1800" dirty="0" err="1"/>
              <a:t>Erbeobachtung</a:t>
            </a:r>
            <a:r>
              <a:rPr lang="de-AT" sz="1800" dirty="0"/>
              <a:t>) und </a:t>
            </a:r>
            <a:r>
              <a:rPr lang="de-AT" sz="1800" dirty="0" err="1"/>
              <a:t>Dekarbonisierung</a:t>
            </a:r>
            <a:r>
              <a:rPr lang="de-AT" sz="1800" dirty="0"/>
              <a:t> aus dem </a:t>
            </a:r>
            <a:r>
              <a:rPr lang="de-AT" sz="1800" b="1" i="1" dirty="0" err="1"/>
              <a:t>Horizon</a:t>
            </a:r>
            <a:r>
              <a:rPr lang="de-AT" sz="1800" b="1" i="1" dirty="0"/>
              <a:t> 2020 Arbeitsprogramm 2017</a:t>
            </a:r>
            <a:r>
              <a:rPr lang="de-AT" sz="1800" i="1" dirty="0"/>
              <a:t> </a:t>
            </a:r>
            <a:r>
              <a:rPr lang="de-AT" sz="1800" dirty="0" smtClean="0"/>
              <a:t>vorstellen</a:t>
            </a:r>
            <a:r>
              <a:rPr lang="de-AT" sz="1800" dirty="0"/>
              <a:t>. </a:t>
            </a:r>
            <a:endParaRPr lang="de-AT" sz="1800" dirty="0" smtClean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000" b="1" dirty="0" smtClean="0">
                <a:solidFill>
                  <a:schemeClr val="accent1"/>
                </a:solidFill>
              </a:rPr>
              <a:t>Wann</a:t>
            </a:r>
            <a:r>
              <a:rPr lang="de-AT" sz="2000" b="1" dirty="0">
                <a:solidFill>
                  <a:schemeClr val="accent1"/>
                </a:solidFill>
              </a:rPr>
              <a:t>: </a:t>
            </a:r>
            <a:r>
              <a:rPr lang="de-AT" sz="2000" b="1" dirty="0"/>
              <a:t>Freitag, 15. April 2016 </a:t>
            </a:r>
            <a:r>
              <a:rPr lang="de-AT" sz="2000" dirty="0"/>
              <a:t>von 9:30 bis 16:30 </a:t>
            </a:r>
            <a:r>
              <a:rPr lang="de-AT" sz="2000" dirty="0" smtClean="0"/>
              <a:t>Uhr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000" b="1" dirty="0" smtClean="0">
                <a:solidFill>
                  <a:schemeClr val="accent1"/>
                </a:solidFill>
              </a:rPr>
              <a:t>Wo</a:t>
            </a:r>
            <a:r>
              <a:rPr lang="de-AT" sz="2000" b="1" dirty="0">
                <a:solidFill>
                  <a:schemeClr val="accent1"/>
                </a:solidFill>
              </a:rPr>
              <a:t>: </a:t>
            </a:r>
            <a:r>
              <a:rPr lang="de-AT" sz="2000" dirty="0"/>
              <a:t>Französisches Kulturinstitut, </a:t>
            </a:r>
            <a:r>
              <a:rPr lang="de-AT" sz="2000" dirty="0" err="1"/>
              <a:t>Währinger</a:t>
            </a:r>
            <a:r>
              <a:rPr lang="de-AT" sz="2000" dirty="0"/>
              <a:t> Straße 30, 1090, Wien, </a:t>
            </a:r>
            <a:r>
              <a:rPr lang="de-AT" sz="2000" dirty="0" smtClean="0"/>
              <a:t>Österreich.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000" b="1" dirty="0" smtClean="0">
                <a:solidFill>
                  <a:schemeClr val="accent1"/>
                </a:solidFill>
              </a:rPr>
              <a:t>Informationen </a:t>
            </a:r>
            <a:r>
              <a:rPr lang="de-AT" sz="2000" b="1" dirty="0">
                <a:solidFill>
                  <a:schemeClr val="accent1"/>
                </a:solidFill>
              </a:rPr>
              <a:t>und Anmeldung: </a:t>
            </a:r>
            <a:br>
              <a:rPr lang="de-AT" sz="2000" b="1" dirty="0">
                <a:solidFill>
                  <a:schemeClr val="accent1"/>
                </a:solidFill>
              </a:rPr>
            </a:br>
            <a:r>
              <a:rPr lang="de-AT" sz="2000" dirty="0">
                <a:solidFill>
                  <a:schemeClr val="accent1"/>
                </a:solidFill>
                <a:hlinkClick r:id="rId3"/>
              </a:rPr>
              <a:t>http://</a:t>
            </a:r>
            <a:r>
              <a:rPr lang="de-AT" sz="2000" dirty="0" smtClean="0">
                <a:solidFill>
                  <a:schemeClr val="accent1"/>
                </a:solidFill>
                <a:hlinkClick r:id="rId3"/>
              </a:rPr>
              <a:t>tinyurl.com/FR-AT-climate</a:t>
            </a:r>
            <a:r>
              <a:rPr lang="de-AT" sz="2000" dirty="0" smtClean="0">
                <a:solidFill>
                  <a:schemeClr val="accent1"/>
                </a:solidFill>
              </a:rPr>
              <a:t> </a:t>
            </a:r>
            <a:r>
              <a:rPr lang="de-AT" sz="2000" b="1" dirty="0">
                <a:solidFill>
                  <a:schemeClr val="accent1"/>
                </a:solidFill>
              </a:rPr>
              <a:t/>
            </a:r>
            <a:br>
              <a:rPr lang="de-AT" sz="2000" b="1" dirty="0">
                <a:solidFill>
                  <a:schemeClr val="accent1"/>
                </a:solidFill>
              </a:rPr>
            </a:br>
            <a:r>
              <a:rPr lang="de-AT" sz="2000" dirty="0" smtClean="0">
                <a:solidFill>
                  <a:schemeClr val="accent1"/>
                </a:solidFill>
                <a:hlinkClick r:id="rId4"/>
              </a:rPr>
              <a:t>Etienne.gonon-pelletier@diplomatie.gouv.fr</a:t>
            </a:r>
            <a:r>
              <a:rPr lang="de-AT" sz="2000" dirty="0" smtClean="0">
                <a:solidFill>
                  <a:schemeClr val="accent1"/>
                </a:solidFill>
              </a:rPr>
              <a:t> </a:t>
            </a:r>
            <a:endParaRPr lang="de-AT" sz="2000" dirty="0">
              <a:solidFill>
                <a:schemeClr val="accent1"/>
              </a:solidFill>
            </a:endParaRPr>
          </a:p>
          <a:p>
            <a:pPr marL="0" indent="0">
              <a:spcAft>
                <a:spcPts val="600"/>
              </a:spcAft>
            </a:pPr>
            <a:endParaRPr lang="en-GB" sz="2000" b="1" dirty="0" smtClean="0">
              <a:solidFill>
                <a:schemeClr val="accent1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72698" y="6432282"/>
            <a:ext cx="5711825" cy="36512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800" dirty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4675" y="2205038"/>
            <a:ext cx="78851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ct val="50000"/>
              </a:spcAft>
            </a:pPr>
            <a:endParaRPr lang="en-GB" sz="2000" b="1" dirty="0">
              <a:solidFill>
                <a:srgbClr val="0066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93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FFG">
      <a:dk1>
        <a:srgbClr val="000000"/>
      </a:dk1>
      <a:lt1>
        <a:srgbClr val="FFFFFF"/>
      </a:lt1>
      <a:dk2>
        <a:srgbClr val="3F3F3F"/>
      </a:dk2>
      <a:lt2>
        <a:srgbClr val="E0E0E0"/>
      </a:lt2>
      <a:accent1>
        <a:srgbClr val="E34723"/>
      </a:accent1>
      <a:accent2>
        <a:srgbClr val="FFA873"/>
      </a:accent2>
      <a:accent3>
        <a:srgbClr val="565656"/>
      </a:accent3>
      <a:accent4>
        <a:srgbClr val="B8B8B8"/>
      </a:accent4>
      <a:accent5>
        <a:srgbClr val="356CA5"/>
      </a:accent5>
      <a:accent6>
        <a:srgbClr val="9DD4FF"/>
      </a:accent6>
      <a:hlink>
        <a:srgbClr val="8D2500"/>
      </a:hlink>
      <a:folHlink>
        <a:srgbClr val="FF986A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621</Words>
  <Application>Microsoft Office PowerPoint</Application>
  <PresentationFormat>Bildschirmpräsentation (4:3)</PresentationFormat>
  <Paragraphs>132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Wingdings</vt:lpstr>
      <vt:lpstr>blank</vt:lpstr>
      <vt:lpstr>OPEN CALLS IN HORIZON 2020</vt:lpstr>
      <vt:lpstr>Open CALLS 2016-2017</vt:lpstr>
      <vt:lpstr>Open CALLS 2016-2017</vt:lpstr>
      <vt:lpstr>Open TOPICS IN 2016</vt:lpstr>
      <vt:lpstr>Open TOPICS IN 2016</vt:lpstr>
      <vt:lpstr>Open TOPICS IN 2017</vt:lpstr>
      <vt:lpstr>Open TOPICS IN 2017</vt:lpstr>
      <vt:lpstr>PARTICIPANTs PORTAL</vt:lpstr>
      <vt:lpstr>KLIMA-WORKSHOP AM 15. APRIL 2016</vt:lpstr>
      <vt:lpstr>ADVICE AND CONTACT</vt:lpstr>
    </vt:vector>
  </TitlesOfParts>
  <Company>FFG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PRÄSENTATIONSTITEL</dc:title>
  <dc:creator>Michalis Tzatzanis</dc:creator>
  <cp:lastModifiedBy>Angelika Wolf</cp:lastModifiedBy>
  <cp:revision>7</cp:revision>
  <dcterms:created xsi:type="dcterms:W3CDTF">2016-02-15T15:22:53Z</dcterms:created>
  <dcterms:modified xsi:type="dcterms:W3CDTF">2016-02-23T08:25:30Z</dcterms:modified>
</cp:coreProperties>
</file>