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5" r:id="rId2"/>
  </p:sldMasterIdLst>
  <p:notesMasterIdLst>
    <p:notesMasterId r:id="rId17"/>
  </p:notesMasterIdLst>
  <p:handoutMasterIdLst>
    <p:handoutMasterId r:id="rId18"/>
  </p:handoutMasterIdLst>
  <p:sldIdLst>
    <p:sldId id="259" r:id="rId3"/>
    <p:sldId id="353" r:id="rId4"/>
    <p:sldId id="340" r:id="rId5"/>
    <p:sldId id="344" r:id="rId6"/>
    <p:sldId id="354" r:id="rId7"/>
    <p:sldId id="355" r:id="rId8"/>
    <p:sldId id="356" r:id="rId9"/>
    <p:sldId id="357" r:id="rId10"/>
    <p:sldId id="360" r:id="rId11"/>
    <p:sldId id="359" r:id="rId12"/>
    <p:sldId id="285" r:id="rId13"/>
    <p:sldId id="361" r:id="rId14"/>
    <p:sldId id="288" r:id="rId15"/>
    <p:sldId id="362" r:id="rId16"/>
  </p:sldIdLst>
  <p:sldSz cx="9144000" cy="6858000" type="screen4x3"/>
  <p:notesSz cx="6811963" cy="9942513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04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4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B73"/>
    <a:srgbClr val="65B22E"/>
    <a:srgbClr val="009E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FD0F851-EC5A-4D38-B0AD-8093EC10F338}" styleName="Helle Formatvorlage 1 - Akz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94" autoAdjust="0"/>
    <p:restoredTop sz="94660"/>
  </p:normalViewPr>
  <p:slideViewPr>
    <p:cSldViewPr snapToGrid="0" snapToObjects="1">
      <p:cViewPr varScale="1">
        <p:scale>
          <a:sx n="101" d="100"/>
          <a:sy n="101" d="100"/>
        </p:scale>
        <p:origin x="546" y="114"/>
      </p:cViewPr>
      <p:guideLst>
        <p:guide orient="horz" pos="2160"/>
        <p:guide pos="304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 showGuides="1">
      <p:cViewPr varScale="1">
        <p:scale>
          <a:sx n="54" d="100"/>
          <a:sy n="54" d="100"/>
        </p:scale>
        <p:origin x="-2832" y="-90"/>
      </p:cViewPr>
      <p:guideLst>
        <p:guide orient="horz" pos="3132"/>
        <p:guide pos="214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1851" cy="497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8537" y="0"/>
            <a:ext cx="2951851" cy="497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3E9FD-E3EF-4BA9-941B-5EE6BD98803F}" type="datetimeFigureOut">
              <a:rPr lang="de-DE" smtClean="0"/>
              <a:pPr/>
              <a:t>03.12.2015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43663"/>
            <a:ext cx="2951851" cy="497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8537" y="9443663"/>
            <a:ext cx="2951851" cy="497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019EF5-F1BD-4BD5-94CC-8D291255CC44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8580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1851" cy="497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8537" y="0"/>
            <a:ext cx="2951851" cy="497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FF86CB-0F36-4A8E-8134-0A111A3575B8}" type="datetimeFigureOut">
              <a:rPr lang="de-AT" smtClean="0"/>
              <a:t>03.12.2015</a:t>
            </a:fld>
            <a:endParaRPr lang="de-AT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1197" y="4722695"/>
            <a:ext cx="5449570" cy="4474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43663"/>
            <a:ext cx="2951851" cy="497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8537" y="9443663"/>
            <a:ext cx="2951851" cy="497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1E1A2A-F581-496F-98B2-AE47A3A99BB8}" type="slidenum">
              <a:rPr lang="de-AT" smtClean="0"/>
              <a:t>‹Nr.›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42299521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1E1A2A-F581-496F-98B2-AE47A3A99BB8}" type="slidenum">
              <a:rPr lang="de-AT" smtClean="0"/>
              <a:t>1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832946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1260000" y="3117904"/>
            <a:ext cx="7173727" cy="1107996"/>
          </a:xfrm>
        </p:spPr>
        <p:txBody>
          <a:bodyPr wrap="square" lIns="0" tIns="0" rIns="0" bIns="0">
            <a:spAutoFit/>
          </a:bodyPr>
          <a:lstStyle>
            <a:lvl1pPr algn="l">
              <a:defRPr b="1" i="0" baseline="0">
                <a:solidFill>
                  <a:srgbClr val="003B73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de-DE" dirty="0" smtClean="0"/>
              <a:t>Mastertitel der Präsentation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1260000" y="4896000"/>
            <a:ext cx="6400800" cy="307777"/>
          </a:xfrm>
        </p:spPr>
        <p:txBody>
          <a:bodyPr lIns="0" tIns="0" rIns="0" bIns="0">
            <a:spAutoFit/>
          </a:bodyPr>
          <a:lstStyle>
            <a:lvl1pPr marL="0" indent="0" algn="l">
              <a:buNone/>
              <a:defRPr sz="2000">
                <a:solidFill>
                  <a:srgbClr val="65B22E"/>
                </a:solidFill>
                <a:latin typeface="Calibri" pitchFamily="34" charset="0"/>
                <a:cs typeface="Calibri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Referent</a:t>
            </a:r>
            <a:endParaRPr lang="de-DE" dirty="0"/>
          </a:p>
        </p:txBody>
      </p:sp>
      <p:pic>
        <p:nvPicPr>
          <p:cNvPr id="7" name="Bild 6" descr="Logo_titelblat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000" y="900000"/>
            <a:ext cx="3333750" cy="1428750"/>
          </a:xfrm>
          <a:prstGeom prst="rect">
            <a:avLst/>
          </a:prstGeom>
        </p:spPr>
      </p:pic>
      <p:pic>
        <p:nvPicPr>
          <p:cNvPr id="9" name="Bild 8" descr="Footer_titel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691" y="6058317"/>
            <a:ext cx="9358238" cy="861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56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E4AF0-7396-4006-96CF-1838F120432D}" type="datetimeFigureOut">
              <a:rPr lang="de-DE" smtClean="0"/>
              <a:t>03.12.2015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C97A2-102D-4E4B-8433-875DEAA83A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36982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E4AF0-7396-4006-96CF-1838F120432D}" type="datetimeFigureOut">
              <a:rPr lang="de-DE" smtClean="0"/>
              <a:t>03.12.2015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C97A2-102D-4E4B-8433-875DEAA83A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08106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E4AF0-7396-4006-96CF-1838F120432D}" type="datetimeFigureOut">
              <a:rPr lang="de-DE" smtClean="0"/>
              <a:t>03.12.2015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C97A2-102D-4E4B-8433-875DEAA83A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47806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E4AF0-7396-4006-96CF-1838F120432D}" type="datetimeFigureOut">
              <a:rPr lang="de-DE" smtClean="0"/>
              <a:t>03.12.2015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C97A2-102D-4E4B-8433-875DEAA83A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64773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E4AF0-7396-4006-96CF-1838F120432D}" type="datetimeFigureOut">
              <a:rPr lang="de-DE" smtClean="0"/>
              <a:t>03.12.2015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C97A2-102D-4E4B-8433-875DEAA83A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1197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E4AF0-7396-4006-96CF-1838F120432D}" type="datetimeFigureOut">
              <a:rPr lang="de-DE" smtClean="0"/>
              <a:t>03.12.2015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C97A2-102D-4E4B-8433-875DEAA83A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348926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E4AF0-7396-4006-96CF-1838F120432D}" type="datetimeFigureOut">
              <a:rPr lang="de-DE" smtClean="0"/>
              <a:t>03.12.2015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C97A2-102D-4E4B-8433-875DEAA83A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512564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E4AF0-7396-4006-96CF-1838F120432D}" type="datetimeFigureOut">
              <a:rPr lang="de-DE" smtClean="0"/>
              <a:t>03.12.2015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C97A2-102D-4E4B-8433-875DEAA83A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92238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pitel (Header-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56000" y="3043830"/>
            <a:ext cx="7791696" cy="880261"/>
          </a:xfrm>
        </p:spPr>
        <p:txBody>
          <a:bodyPr/>
          <a:lstStyle>
            <a:lvl1pPr>
              <a:defRPr b="1"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de-DE" dirty="0" smtClean="0"/>
              <a:t>Zwischentitel - Format bearbeiten</a:t>
            </a:r>
            <a:endParaRPr lang="de-DE" dirty="0"/>
          </a:p>
        </p:txBody>
      </p:sp>
      <p:pic>
        <p:nvPicPr>
          <p:cNvPr id="6" name="Bild 5" descr="Logo_Unterseite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" y="504001"/>
            <a:ext cx="949445" cy="58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1201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(Header-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20" y="6372000"/>
            <a:ext cx="9209125" cy="485713"/>
          </a:xfrm>
          <a:prstGeom prst="rect">
            <a:avLst/>
          </a:prstGeom>
        </p:spPr>
      </p:pic>
      <p:sp>
        <p:nvSpPr>
          <p:cNvPr id="8" name="Fußzeilenplatzhalter 4"/>
          <p:cNvSpPr txBox="1">
            <a:spLocks/>
          </p:cNvSpPr>
          <p:nvPr userDrawn="1"/>
        </p:nvSpPr>
        <p:spPr>
          <a:xfrm>
            <a:off x="756000" y="6408000"/>
            <a:ext cx="539914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457200" rtl="0" eaLnBrk="1" latinLnBrk="0" hangingPunct="1">
              <a:defRPr sz="1200" b="0" i="0" kern="1200" baseline="0">
                <a:solidFill>
                  <a:srgbClr val="FFFFFF"/>
                </a:solidFill>
                <a:latin typeface="Exo Regular"/>
                <a:ea typeface="+mn-ea"/>
                <a:cs typeface="Exo Regular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latin typeface="Calibri" pitchFamily="34" charset="0"/>
                <a:cs typeface="Calibri" pitchFamily="34" charset="0"/>
              </a:rPr>
              <a:t>Service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Centre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Round Table</a:t>
            </a:r>
            <a:r>
              <a:rPr lang="de-DE" baseline="0" dirty="0" smtClean="0">
                <a:latin typeface="Calibri" pitchFamily="34" charset="0"/>
                <a:cs typeface="Calibri" pitchFamily="34" charset="0"/>
              </a:rPr>
              <a:t>|   Folie </a:t>
            </a:r>
            <a:fld id="{87D6C239-53C5-8445-A619-57A79740AEDC}" type="slidenum">
              <a:rPr lang="de-DE" baseline="0" smtClean="0">
                <a:latin typeface="Calibri" pitchFamily="34" charset="0"/>
                <a:cs typeface="Calibri" pitchFamily="34" charset="0"/>
              </a:rPr>
              <a:pPr/>
              <a:t>‹Nr.›</a:t>
            </a:fld>
            <a:r>
              <a:rPr lang="de-DE" baseline="0" dirty="0" smtClean="0">
                <a:latin typeface="Calibri" pitchFamily="34" charset="0"/>
                <a:cs typeface="Calibri" pitchFamily="34" charset="0"/>
              </a:rPr>
              <a:t>  </a:t>
            </a:r>
            <a:endParaRPr lang="de-DE" baseline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itel 1"/>
          <p:cNvSpPr>
            <a:spLocks noGrp="1"/>
          </p:cNvSpPr>
          <p:nvPr>
            <p:ph type="title" hasCustomPrompt="1"/>
          </p:nvPr>
        </p:nvSpPr>
        <p:spPr>
          <a:xfrm>
            <a:off x="756000" y="1440000"/>
            <a:ext cx="7718775" cy="553998"/>
          </a:xfrm>
        </p:spPr>
        <p:txBody>
          <a:bodyPr wrap="square" lIns="0" tIns="0" rIns="0" bIns="0" anchor="t">
            <a:spAutoFit/>
          </a:bodyPr>
          <a:lstStyle>
            <a:lvl1pPr algn="l">
              <a:defRPr sz="3600" b="1" i="0">
                <a:solidFill>
                  <a:srgbClr val="003B73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r>
              <a:rPr lang="de-DE" dirty="0" smtClean="0"/>
              <a:t>CCCA – Seitentitel bearbeiten</a:t>
            </a:r>
            <a:endParaRPr lang="de-DE" dirty="0"/>
          </a:p>
        </p:txBody>
      </p:sp>
      <p:sp>
        <p:nvSpPr>
          <p:cNvPr id="12" name="Inhaltsplatzhalter 2"/>
          <p:cNvSpPr>
            <a:spLocks noGrp="1"/>
          </p:cNvSpPr>
          <p:nvPr>
            <p:ph idx="1"/>
          </p:nvPr>
        </p:nvSpPr>
        <p:spPr>
          <a:xfrm>
            <a:off x="756000" y="2268000"/>
            <a:ext cx="7718775" cy="3976352"/>
          </a:xfrm>
        </p:spPr>
        <p:txBody>
          <a:bodyPr lIns="0" rIns="0"/>
          <a:lstStyle>
            <a:lvl1pPr marL="358775" indent="-358775">
              <a:buClr>
                <a:srgbClr val="65B22E"/>
              </a:buClr>
              <a:buSzPct val="100000"/>
              <a:buFont typeface="Calibri" panose="020F0502020204030204" pitchFamily="34" charset="0"/>
              <a:buChar char="›"/>
              <a:defRPr sz="2400">
                <a:solidFill>
                  <a:srgbClr val="003B73"/>
                </a:solidFill>
                <a:latin typeface="+mn-lt"/>
              </a:defRPr>
            </a:lvl1pPr>
            <a:lvl2pPr marL="715963" indent="-357188">
              <a:buClr>
                <a:srgbClr val="009EEE"/>
              </a:buClr>
              <a:buSzPct val="100000"/>
              <a:buFont typeface="Calibri" panose="020F0502020204030204" pitchFamily="34" charset="0"/>
              <a:buChar char="›"/>
              <a:defRPr sz="2000">
                <a:solidFill>
                  <a:srgbClr val="003B73"/>
                </a:solidFill>
                <a:latin typeface="+mn-lt"/>
              </a:defRPr>
            </a:lvl2pPr>
            <a:lvl3pPr marL="1074738" indent="-358775">
              <a:buClr>
                <a:srgbClr val="003B73"/>
              </a:buClr>
              <a:buSzPct val="100000"/>
              <a:buFont typeface="Calibri" panose="020F0502020204030204" pitchFamily="34" charset="0"/>
              <a:buChar char="›"/>
              <a:defRPr sz="2000">
                <a:solidFill>
                  <a:srgbClr val="003B73"/>
                </a:solidFill>
                <a:latin typeface="+mn-lt"/>
              </a:defRPr>
            </a:lvl3pPr>
            <a:lvl4pPr marL="1433513" indent="-358775">
              <a:buClr>
                <a:srgbClr val="003B73"/>
              </a:buClr>
              <a:buSzPct val="100000"/>
              <a:buFont typeface="Calibri" panose="020F0502020204030204" pitchFamily="34" charset="0"/>
              <a:buChar char="›"/>
              <a:defRPr sz="1800">
                <a:solidFill>
                  <a:srgbClr val="003B73"/>
                </a:solidFill>
                <a:latin typeface="+mn-lt"/>
              </a:defRPr>
            </a:lvl4pPr>
            <a:lvl5pPr marL="1790700" indent="-357188">
              <a:buClr>
                <a:srgbClr val="003B73"/>
              </a:buClr>
              <a:buSzPct val="100000"/>
              <a:buFont typeface="Calibri" panose="020F0502020204030204" pitchFamily="34" charset="0"/>
              <a:buChar char="›"/>
              <a:defRPr sz="1800">
                <a:solidFill>
                  <a:srgbClr val="003B73"/>
                </a:solidFill>
                <a:latin typeface="+mn-lt"/>
              </a:defRPr>
            </a:lvl5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14" name="Bild 13" descr="Logo_Unterseite2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" y="504001"/>
            <a:ext cx="949445" cy="58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8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 (Header-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756000" y="1440000"/>
            <a:ext cx="7791696" cy="87212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 smtClean="0"/>
              <a:t>Zwei Spalten - Titel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 hasCustomPrompt="1"/>
          </p:nvPr>
        </p:nvSpPr>
        <p:spPr>
          <a:xfrm>
            <a:off x="756000" y="2628000"/>
            <a:ext cx="3741388" cy="639762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Überschrift 1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756000" y="3549593"/>
            <a:ext cx="3741388" cy="257656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2646596"/>
            <a:ext cx="3902671" cy="639762"/>
          </a:xfrm>
        </p:spPr>
        <p:txBody>
          <a:bodyPr anchor="t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 smtClean="0"/>
              <a:t>Überschrift 2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3549593"/>
            <a:ext cx="3902671" cy="257657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pic>
        <p:nvPicPr>
          <p:cNvPr id="10" name="Bild 9" descr="Logo_Unterseite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" y="504001"/>
            <a:ext cx="949445" cy="58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841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 (Header-Logo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756000" y="1440000"/>
            <a:ext cx="7514914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756000" y="5707028"/>
            <a:ext cx="7514914" cy="46517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dirty="0" smtClean="0"/>
              <a:t>Mastertextformat bearbeiten</a:t>
            </a:r>
          </a:p>
        </p:txBody>
      </p:sp>
      <p:pic>
        <p:nvPicPr>
          <p:cNvPr id="8" name="Bild 7" descr="Logo_Unterseite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000" y="504001"/>
            <a:ext cx="949445" cy="58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2952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bschlussfoli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 6" descr="Logo_titelblat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0000" y="900000"/>
            <a:ext cx="3333750" cy="1428750"/>
          </a:xfrm>
          <a:prstGeom prst="rect">
            <a:avLst/>
          </a:prstGeom>
        </p:spPr>
      </p:pic>
      <p:pic>
        <p:nvPicPr>
          <p:cNvPr id="9" name="Bild 8" descr="Footer_titel.jp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691" y="6058317"/>
            <a:ext cx="9358238" cy="861738"/>
          </a:xfrm>
          <a:prstGeom prst="rect">
            <a:avLst/>
          </a:prstGeom>
        </p:spPr>
      </p:pic>
      <p:sp>
        <p:nvSpPr>
          <p:cNvPr id="8" name="Untertitel 2"/>
          <p:cNvSpPr txBox="1">
            <a:spLocks/>
          </p:cNvSpPr>
          <p:nvPr userDrawn="1"/>
        </p:nvSpPr>
        <p:spPr>
          <a:xfrm>
            <a:off x="1260000" y="4572000"/>
            <a:ext cx="2092800" cy="723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65B22E"/>
              </a:buClr>
              <a:buSzPct val="100000"/>
              <a:buFont typeface="Calibri" panose="020F0502020204030204" pitchFamily="34" charset="0"/>
              <a:buNone/>
              <a:defRPr sz="1600" kern="1200" baseline="0">
                <a:solidFill>
                  <a:srgbClr val="65B22E"/>
                </a:solidFill>
                <a:latin typeface="Exo" pitchFamily="50" charset="0"/>
                <a:ea typeface="+mn-ea"/>
                <a:cs typeface="Exo" pitchFamily="50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rgbClr val="009EEE"/>
              </a:buClr>
              <a:buSzPct val="100000"/>
              <a:buFont typeface="Calibri" panose="020F050202020403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rgbClr val="003B73"/>
              </a:buClr>
              <a:buSzPct val="100000"/>
              <a:buFont typeface="Calibri" panose="020F050202020403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SzPct val="100000"/>
              <a:buFont typeface="Calibri" panose="020F050202020403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rgbClr val="003B73"/>
              </a:buClr>
              <a:buSzPct val="100000"/>
              <a:buFont typeface="Calibri" panose="020F050202020403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600"/>
              </a:lnSpc>
            </a:pPr>
            <a:r>
              <a:rPr lang="de-DE" b="1" dirty="0" smtClean="0">
                <a:latin typeface="Calibri" pitchFamily="34" charset="0"/>
                <a:cs typeface="Calibri" pitchFamily="34" charset="0"/>
              </a:rPr>
              <a:t>CCCA Geschäftsstelle</a:t>
            </a:r>
          </a:p>
          <a:p>
            <a:pPr>
              <a:lnSpc>
                <a:spcPts val="1600"/>
              </a:lnSpc>
            </a:pPr>
            <a:r>
              <a:rPr lang="de-DE" dirty="0" err="1" smtClean="0">
                <a:latin typeface="Calibri" pitchFamily="34" charset="0"/>
                <a:cs typeface="Calibri" pitchFamily="34" charset="0"/>
              </a:rPr>
              <a:t>Borkowskigasse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4</a:t>
            </a:r>
          </a:p>
          <a:p>
            <a:pPr>
              <a:lnSpc>
                <a:spcPts val="1600"/>
              </a:lnSpc>
            </a:pPr>
            <a:r>
              <a:rPr lang="de-DE" dirty="0" smtClean="0">
                <a:latin typeface="Calibri" pitchFamily="34" charset="0"/>
                <a:cs typeface="Calibri" pitchFamily="34" charset="0"/>
              </a:rPr>
              <a:t>A-1190 Wien</a:t>
            </a:r>
            <a:endParaRPr lang="de-DE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0" name="Untertitel 2"/>
          <p:cNvSpPr txBox="1">
            <a:spLocks/>
          </p:cNvSpPr>
          <p:nvPr userDrawn="1"/>
        </p:nvSpPr>
        <p:spPr>
          <a:xfrm>
            <a:off x="3528000" y="4572000"/>
            <a:ext cx="2092800" cy="72334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65B22E"/>
              </a:buClr>
              <a:buSzPct val="100000"/>
              <a:buFont typeface="Calibri" panose="020F0502020204030204" pitchFamily="34" charset="0"/>
              <a:buNone/>
              <a:defRPr sz="1600" kern="1200" baseline="0">
                <a:solidFill>
                  <a:srgbClr val="65B22E"/>
                </a:solidFill>
                <a:latin typeface="Exo" pitchFamily="50" charset="0"/>
                <a:ea typeface="+mn-ea"/>
                <a:cs typeface="Exo" pitchFamily="50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rgbClr val="009EEE"/>
              </a:buClr>
              <a:buSzPct val="100000"/>
              <a:buFont typeface="Calibri" panose="020F050202020403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rgbClr val="003B73"/>
              </a:buClr>
              <a:buSzPct val="100000"/>
              <a:buFont typeface="Calibri" panose="020F050202020403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SzPct val="100000"/>
              <a:buFont typeface="Calibri" panose="020F050202020403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rgbClr val="003B73"/>
              </a:buClr>
              <a:buSzPct val="100000"/>
              <a:buFont typeface="Calibri" panose="020F050202020403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600"/>
              </a:lnSpc>
            </a:pPr>
            <a:r>
              <a:rPr lang="de-DE" b="1" dirty="0" smtClean="0">
                <a:solidFill>
                  <a:srgbClr val="65B22E"/>
                </a:solidFill>
                <a:latin typeface="Calibri" pitchFamily="34" charset="0"/>
                <a:cs typeface="Calibri" pitchFamily="34" charset="0"/>
              </a:rPr>
              <a:t>CCCA Servicecentrum</a:t>
            </a:r>
          </a:p>
          <a:p>
            <a:pPr>
              <a:lnSpc>
                <a:spcPts val="1600"/>
              </a:lnSpc>
            </a:pPr>
            <a:r>
              <a:rPr lang="de-DE" dirty="0" smtClean="0">
                <a:solidFill>
                  <a:srgbClr val="65B22E"/>
                </a:solidFill>
                <a:latin typeface="Calibri" pitchFamily="34" charset="0"/>
                <a:cs typeface="Calibri" pitchFamily="34" charset="0"/>
              </a:rPr>
              <a:t>Elisabethstraße 27</a:t>
            </a:r>
          </a:p>
          <a:p>
            <a:pPr>
              <a:lnSpc>
                <a:spcPts val="1600"/>
              </a:lnSpc>
            </a:pPr>
            <a:r>
              <a:rPr lang="de-DE" dirty="0" smtClean="0">
                <a:solidFill>
                  <a:srgbClr val="65B22E"/>
                </a:solidFill>
                <a:latin typeface="Calibri" pitchFamily="34" charset="0"/>
                <a:cs typeface="Calibri" pitchFamily="34" charset="0"/>
              </a:rPr>
              <a:t>A-8010 Graz</a:t>
            </a:r>
            <a:endParaRPr lang="de-DE" dirty="0">
              <a:solidFill>
                <a:srgbClr val="65B22E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Untertitel 2"/>
          <p:cNvSpPr txBox="1">
            <a:spLocks/>
          </p:cNvSpPr>
          <p:nvPr userDrawn="1"/>
        </p:nvSpPr>
        <p:spPr>
          <a:xfrm>
            <a:off x="5832000" y="4572909"/>
            <a:ext cx="2092800" cy="4596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65B22E"/>
              </a:buClr>
              <a:buSzPct val="100000"/>
              <a:buFont typeface="Calibri" panose="020F0502020204030204" pitchFamily="34" charset="0"/>
              <a:buNone/>
              <a:defRPr sz="1600" kern="1200" baseline="0">
                <a:solidFill>
                  <a:srgbClr val="65B22E"/>
                </a:solidFill>
                <a:latin typeface="Exo" pitchFamily="50" charset="0"/>
                <a:ea typeface="+mn-ea"/>
                <a:cs typeface="Exo" pitchFamily="50" charset="0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rgbClr val="009EEE"/>
              </a:buClr>
              <a:buSzPct val="100000"/>
              <a:buFont typeface="Calibri" panose="020F050202020403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rgbClr val="003B73"/>
              </a:buClr>
              <a:buSzPct val="100000"/>
              <a:buFont typeface="Calibri" panose="020F050202020403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SzPct val="100000"/>
              <a:buFont typeface="Calibri" panose="020F050202020403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Clr>
                <a:srgbClr val="003B73"/>
              </a:buClr>
              <a:buSzPct val="100000"/>
              <a:buFont typeface="Calibri" panose="020F050202020403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600"/>
              </a:lnSpc>
            </a:pPr>
            <a:r>
              <a:rPr lang="de-DE" b="1" i="0" baseline="0" dirty="0" smtClean="0">
                <a:solidFill>
                  <a:srgbClr val="003B73"/>
                </a:solidFill>
                <a:latin typeface="Calibri" pitchFamily="34" charset="0"/>
                <a:cs typeface="Calibri" pitchFamily="34" charset="0"/>
              </a:rPr>
              <a:t>CCCA Datenzentrum</a:t>
            </a:r>
          </a:p>
          <a:p>
            <a:pPr>
              <a:lnSpc>
                <a:spcPts val="1600"/>
              </a:lnSpc>
            </a:pPr>
            <a:r>
              <a:rPr lang="de-DE" dirty="0" smtClean="0">
                <a:solidFill>
                  <a:srgbClr val="003B73"/>
                </a:solidFill>
                <a:latin typeface="Calibri" pitchFamily="34" charset="0"/>
                <a:cs typeface="Calibri" pitchFamily="34" charset="0"/>
              </a:rPr>
              <a:t>in Aufbau</a:t>
            </a:r>
            <a:endParaRPr lang="de-DE" dirty="0">
              <a:solidFill>
                <a:srgbClr val="003B73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 hasCustomPrompt="1"/>
          </p:nvPr>
        </p:nvSpPr>
        <p:spPr>
          <a:xfrm>
            <a:off x="1258239" y="3420000"/>
            <a:ext cx="3936654" cy="246221"/>
          </a:xfrm>
        </p:spPr>
        <p:txBody>
          <a:bodyPr lIns="0" tIns="0" rIns="0" bIns="0">
            <a:spAutoFit/>
          </a:bodyPr>
          <a:lstStyle>
            <a:lvl1pPr marL="0" indent="0">
              <a:buFont typeface="Arial" panose="020B0604020202020204" pitchFamily="34" charset="0"/>
              <a:buNone/>
              <a:defRPr sz="1600" b="1">
                <a:solidFill>
                  <a:srgbClr val="65B22E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pPr lvl="0"/>
            <a:r>
              <a:rPr lang="de-DE" dirty="0" smtClean="0"/>
              <a:t>Referent</a:t>
            </a:r>
            <a:endParaRPr lang="de-DE" dirty="0"/>
          </a:p>
        </p:txBody>
      </p:sp>
      <p:sp>
        <p:nvSpPr>
          <p:cNvPr id="17" name="Textplatzhalter 16"/>
          <p:cNvSpPr>
            <a:spLocks noGrp="1"/>
          </p:cNvSpPr>
          <p:nvPr>
            <p:ph type="body" sz="quarter" idx="12" hasCustomPrompt="1"/>
          </p:nvPr>
        </p:nvSpPr>
        <p:spPr>
          <a:xfrm>
            <a:off x="1258239" y="3708000"/>
            <a:ext cx="2757487" cy="541687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600" baseline="0">
                <a:solidFill>
                  <a:srgbClr val="65B22E"/>
                </a:solidFill>
                <a:latin typeface="Calibri" pitchFamily="34" charset="0"/>
                <a:cs typeface="Calibri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de-DE" dirty="0" smtClean="0"/>
              <a:t>referent@boku.ac.at</a:t>
            </a:r>
          </a:p>
          <a:p>
            <a:pPr lvl="0"/>
            <a:r>
              <a:rPr lang="de-DE" dirty="0" smtClean="0"/>
              <a:t>+41 47543/7707</a:t>
            </a:r>
            <a:endParaRPr lang="de-DE" dirty="0"/>
          </a:p>
        </p:txBody>
      </p:sp>
      <p:sp>
        <p:nvSpPr>
          <p:cNvPr id="18" name="Titel 1"/>
          <p:cNvSpPr txBox="1">
            <a:spLocks/>
          </p:cNvSpPr>
          <p:nvPr userDrawn="1"/>
        </p:nvSpPr>
        <p:spPr>
          <a:xfrm>
            <a:off x="1260000" y="2628000"/>
            <a:ext cx="7173727" cy="553998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 baseline="0">
                <a:solidFill>
                  <a:srgbClr val="003B73"/>
                </a:solidFill>
                <a:latin typeface="Exo" pitchFamily="50" charset="0"/>
                <a:ea typeface="+mj-ea"/>
                <a:cs typeface="Exo" pitchFamily="50" charset="0"/>
              </a:defRPr>
            </a:lvl1pPr>
          </a:lstStyle>
          <a:p>
            <a:r>
              <a:rPr lang="de-DE" dirty="0" smtClean="0">
                <a:latin typeface="Calibri" pitchFamily="34" charset="0"/>
                <a:cs typeface="Calibri" pitchFamily="34" charset="0"/>
              </a:rPr>
              <a:t>Danke für Ihre Aufmerksamkeit</a:t>
            </a:r>
            <a:r>
              <a:rPr lang="de-DE" dirty="0" smtClean="0"/>
              <a:t>!</a:t>
            </a:r>
            <a:endParaRPr lang="de-DE" dirty="0"/>
          </a:p>
        </p:txBody>
      </p:sp>
      <p:sp>
        <p:nvSpPr>
          <p:cNvPr id="12" name="Datumsplatzhalter 3"/>
          <p:cNvSpPr txBox="1">
            <a:spLocks/>
          </p:cNvSpPr>
          <p:nvPr userDrawn="1"/>
        </p:nvSpPr>
        <p:spPr>
          <a:xfrm>
            <a:off x="5818748" y="6200586"/>
            <a:ext cx="2250408" cy="365125"/>
          </a:xfrm>
          <a:prstGeom prst="rect">
            <a:avLst/>
          </a:prstGeom>
        </p:spPr>
        <p:txBody>
          <a:bodyPr lIns="0" rIns="0"/>
          <a:lstStyle>
            <a:defPPr>
              <a:defRPr lang="de-DE"/>
            </a:defPPr>
            <a:lvl1pPr marL="0" algn="l" defTabSz="457200" rtl="0" eaLnBrk="1" latinLnBrk="0" hangingPunct="1">
              <a:defRPr sz="1800" b="1" i="0" kern="1200" baseline="0">
                <a:solidFill>
                  <a:schemeClr val="bg1"/>
                </a:solidFill>
                <a:latin typeface="Exo" pitchFamily="50" charset="0"/>
                <a:ea typeface="+mn-ea"/>
                <a:cs typeface="Exo" pitchFamily="50" charset="0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latin typeface="Calibri" pitchFamily="34" charset="0"/>
                <a:cs typeface="Calibri" pitchFamily="34" charset="0"/>
              </a:rPr>
              <a:t>www.ccca.ac.at</a:t>
            </a:r>
            <a:endParaRPr lang="de-DE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1777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E4AF0-7396-4006-96CF-1838F120432D}" type="datetimeFigureOut">
              <a:rPr lang="de-DE" smtClean="0"/>
              <a:t>03.12.2015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C97A2-102D-4E4B-8433-875DEAA83A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39158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E4AF0-7396-4006-96CF-1838F120432D}" type="datetimeFigureOut">
              <a:rPr lang="de-DE" smtClean="0"/>
              <a:t>03.12.2015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C97A2-102D-4E4B-8433-875DEAA83A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04511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E4AF0-7396-4006-96CF-1838F120432D}" type="datetimeFigureOut">
              <a:rPr lang="de-DE" smtClean="0"/>
              <a:t>03.12.2015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C97A2-102D-4E4B-8433-875DEAA83A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1585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 10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20" y="6372000"/>
            <a:ext cx="9209125" cy="485713"/>
          </a:xfrm>
          <a:prstGeom prst="rect">
            <a:avLst/>
          </a:prstGeom>
        </p:spPr>
      </p:pic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756000" y="756000"/>
            <a:ext cx="7791696" cy="1143000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 dirty="0" smtClean="0"/>
              <a:t>Mastertitelformat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56000" y="2160000"/>
            <a:ext cx="7791696" cy="39768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Mastertextformat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8" name="Fußzeilenplatzhalter 4"/>
          <p:cNvSpPr txBox="1">
            <a:spLocks/>
          </p:cNvSpPr>
          <p:nvPr userDrawn="1"/>
        </p:nvSpPr>
        <p:spPr>
          <a:xfrm>
            <a:off x="756000" y="6408000"/>
            <a:ext cx="7704259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defPPr>
              <a:defRPr lang="de-DE"/>
            </a:defPPr>
            <a:lvl1pPr marL="0" algn="l" defTabSz="457200" rtl="0" eaLnBrk="1" latinLnBrk="0" hangingPunct="1">
              <a:defRPr sz="1200" b="0" i="0" kern="1200" baseline="0">
                <a:solidFill>
                  <a:srgbClr val="FFFFFF"/>
                </a:solidFill>
                <a:latin typeface="Exo Regular"/>
                <a:ea typeface="+mn-ea"/>
                <a:cs typeface="Exo Regular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dirty="0" smtClean="0">
                <a:latin typeface="Calibri" pitchFamily="34" charset="0"/>
                <a:cs typeface="Calibri" pitchFamily="34" charset="0"/>
              </a:rPr>
              <a:t>A. Wolf/ S.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Ropac</a:t>
            </a:r>
            <a:r>
              <a:rPr lang="de-DE" baseline="0" dirty="0" smtClean="0">
                <a:latin typeface="Calibri" pitchFamily="34" charset="0"/>
                <a:cs typeface="Calibri" pitchFamily="34" charset="0"/>
              </a:rPr>
              <a:t>  - 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Service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Centre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Round Table   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									Folie </a:t>
            </a:r>
            <a:fld id="{87D6C239-53C5-8445-A619-57A79740AEDC}" type="slidenum">
              <a:rPr lang="de-DE" smtClean="0">
                <a:latin typeface="Calibri" pitchFamily="34" charset="0"/>
                <a:cs typeface="Calibri" pitchFamily="34" charset="0"/>
              </a:rPr>
              <a:pPr/>
              <a:t>‹Nr.›</a:t>
            </a:fld>
            <a:r>
              <a:rPr lang="de-DE" dirty="0" smtClean="0">
                <a:latin typeface="Calibri" pitchFamily="34" charset="0"/>
                <a:cs typeface="Calibri" pitchFamily="34" charset="0"/>
              </a:rPr>
              <a:t>  </a:t>
            </a:r>
            <a:endParaRPr lang="de-DE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297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3" r:id="rId4"/>
    <p:sldLayoutId id="2147483657" r:id="rId5"/>
    <p:sldLayoutId id="2147483664" r:id="rId6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457200" rtl="0" eaLnBrk="1" latinLnBrk="0" hangingPunct="1">
        <a:spcBef>
          <a:spcPct val="0"/>
        </a:spcBef>
        <a:buNone/>
        <a:defRPr sz="3600" b="1" i="0" kern="1200">
          <a:solidFill>
            <a:srgbClr val="003B73"/>
          </a:solidFill>
          <a:latin typeface="Calibri" pitchFamily="34" charset="0"/>
          <a:ea typeface="+mj-ea"/>
          <a:cs typeface="Calibri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65B22E"/>
        </a:buClr>
        <a:buSzPct val="100000"/>
        <a:buFont typeface="Calibri" panose="020F0502020204030204" pitchFamily="34" charset="0"/>
        <a:buChar char="›"/>
        <a:defRPr sz="2400" kern="1200">
          <a:solidFill>
            <a:srgbClr val="003B73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9EEE"/>
        </a:buClr>
        <a:buSzPct val="100000"/>
        <a:buFont typeface="Calibri" panose="020F0502020204030204" pitchFamily="34" charset="0"/>
        <a:buChar char="›"/>
        <a:defRPr sz="2000" kern="1200">
          <a:solidFill>
            <a:srgbClr val="003B73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3B73"/>
        </a:buClr>
        <a:buSzPct val="100000"/>
        <a:buFont typeface="Calibri" panose="020F0502020204030204" pitchFamily="34" charset="0"/>
        <a:buChar char="›"/>
        <a:defRPr sz="2000" kern="1200">
          <a:solidFill>
            <a:srgbClr val="003B73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SzPct val="100000"/>
        <a:buFont typeface="Calibri" panose="020F0502020204030204" pitchFamily="34" charset="0"/>
        <a:buChar char="›"/>
        <a:defRPr sz="1800" kern="1200">
          <a:solidFill>
            <a:srgbClr val="003B73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003B73"/>
        </a:buClr>
        <a:buSzPct val="100000"/>
        <a:buFont typeface="Calibri" panose="020F0502020204030204" pitchFamily="34" charset="0"/>
        <a:buChar char="›"/>
        <a:defRPr sz="1800" kern="1200">
          <a:solidFill>
            <a:srgbClr val="003B73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E4AF0-7396-4006-96CF-1838F120432D}" type="datetimeFigureOut">
              <a:rPr lang="de-DE" smtClean="0"/>
              <a:t>03.12.2015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C97A2-102D-4E4B-8433-875DEAA83A3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77586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18" Type="http://schemas.openxmlformats.org/officeDocument/2006/relationships/image" Target="../media/image22.jpe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jpeg"/><Relationship Id="rId2" Type="http://schemas.openxmlformats.org/officeDocument/2006/relationships/image" Target="../media/image6.png"/><Relationship Id="rId16" Type="http://schemas.openxmlformats.org/officeDocument/2006/relationships/image" Target="../media/image20.jpeg"/><Relationship Id="rId20" Type="http://schemas.openxmlformats.org/officeDocument/2006/relationships/image" Target="../media/image24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5" Type="http://schemas.openxmlformats.org/officeDocument/2006/relationships/image" Target="../media/image9.png"/><Relationship Id="rId15" Type="http://schemas.openxmlformats.org/officeDocument/2006/relationships/image" Target="../media/image19.jpeg"/><Relationship Id="rId23" Type="http://schemas.openxmlformats.org/officeDocument/2006/relationships/image" Target="../media/image27.wmf"/><Relationship Id="rId10" Type="http://schemas.openxmlformats.org/officeDocument/2006/relationships/image" Target="../media/image14.png"/><Relationship Id="rId19" Type="http://schemas.openxmlformats.org/officeDocument/2006/relationships/image" Target="../media/image23.jpe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jpeg"/><Relationship Id="rId22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www.ccca.ac.at/de/ccca-aktivitaeten/vernetzungsprojekte/" TargetMode="Externa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ccca.ac.at/de/ccca-aktivitaeten/science-plan/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cca.ac.at/de/ccca-aktivitaeten/oesterr-klimatag/klimatag-2016/" TargetMode="Externa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260000" y="2518483"/>
            <a:ext cx="7705324" cy="984885"/>
          </a:xfrm>
        </p:spPr>
        <p:txBody>
          <a:bodyPr/>
          <a:lstStyle/>
          <a:p>
            <a:r>
              <a:rPr lang="de-DE" dirty="0" smtClean="0">
                <a:latin typeface="Calibri" pitchFamily="34" charset="0"/>
                <a:cs typeface="Calibri" pitchFamily="34" charset="0"/>
              </a:rPr>
              <a:t>CCCA </a:t>
            </a:r>
            <a:r>
              <a:rPr lang="de-DE" dirty="0" err="1" smtClean="0">
                <a:latin typeface="Calibri" pitchFamily="34" charset="0"/>
                <a:cs typeface="Calibri" pitchFamily="34" charset="0"/>
              </a:rPr>
              <a:t>Servicecentre</a:t>
            </a:r>
            <a:r>
              <a:rPr lang="de-DE" dirty="0" smtClean="0">
                <a:latin typeface="Calibri" pitchFamily="34" charset="0"/>
                <a:cs typeface="Calibri" pitchFamily="34" charset="0"/>
              </a:rPr>
              <a:t> Round Table</a:t>
            </a:r>
            <a:br>
              <a:rPr lang="de-DE" dirty="0" smtClean="0">
                <a:latin typeface="Calibri" pitchFamily="34" charset="0"/>
                <a:cs typeface="Calibri" pitchFamily="34" charset="0"/>
              </a:rPr>
            </a:br>
            <a:r>
              <a:rPr lang="de-DE" sz="2800" b="0" dirty="0" smtClean="0"/>
              <a:t>Graz, </a:t>
            </a:r>
            <a:r>
              <a:rPr lang="de-DE" sz="2800" b="0" dirty="0" err="1" smtClean="0"/>
              <a:t>December</a:t>
            </a:r>
            <a:r>
              <a:rPr lang="de-DE" sz="2800" b="0" dirty="0" smtClean="0"/>
              <a:t> 9th 2016</a:t>
            </a:r>
            <a:endParaRPr lang="de-DE" sz="28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260000" y="3840480"/>
            <a:ext cx="6400800" cy="677108"/>
          </a:xfrm>
        </p:spPr>
        <p:txBody>
          <a:bodyPr/>
          <a:lstStyle/>
          <a:p>
            <a:endParaRPr lang="de-DE" dirty="0">
              <a:latin typeface="Calibri" pitchFamily="34" charset="0"/>
              <a:cs typeface="Calibri" pitchFamily="34" charset="0"/>
            </a:endParaRPr>
          </a:p>
          <a:p>
            <a:r>
              <a:rPr lang="de-DE" dirty="0">
                <a:latin typeface="Calibri" pitchFamily="34" charset="0"/>
                <a:cs typeface="Calibri" pitchFamily="34" charset="0"/>
              </a:rPr>
              <a:t>www.ccca.ac.at</a:t>
            </a:r>
          </a:p>
        </p:txBody>
      </p:sp>
      <p:pic>
        <p:nvPicPr>
          <p:cNvPr id="6" name="Grafik 5" descr="StrategieWS_AGLeitn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61639" y="4577040"/>
            <a:ext cx="2686305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9588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54854" y="2312120"/>
            <a:ext cx="7791696" cy="872120"/>
          </a:xfrm>
        </p:spPr>
        <p:txBody>
          <a:bodyPr>
            <a:noAutofit/>
          </a:bodyPr>
          <a:lstStyle/>
          <a:p>
            <a:pPr algn="ctr"/>
            <a:r>
              <a:rPr lang="de-DE" sz="4400" dirty="0" err="1" smtClean="0"/>
              <a:t>Ongoing</a:t>
            </a:r>
            <a:r>
              <a:rPr lang="de-DE" sz="4400" dirty="0" smtClean="0"/>
              <a:t> </a:t>
            </a:r>
            <a:r>
              <a:rPr lang="de-DE" sz="4400" dirty="0" err="1" smtClean="0"/>
              <a:t>opportunities</a:t>
            </a:r>
            <a:r>
              <a:rPr lang="de-DE" sz="4400" dirty="0" smtClean="0"/>
              <a:t> </a:t>
            </a:r>
            <a:br>
              <a:rPr lang="de-DE" sz="4400" dirty="0" smtClean="0"/>
            </a:br>
            <a:r>
              <a:rPr lang="de-DE" sz="4400" dirty="0" err="1" smtClean="0"/>
              <a:t>for</a:t>
            </a:r>
            <a:r>
              <a:rPr lang="de-DE" sz="4400" dirty="0" smtClean="0"/>
              <a:t> CCCA </a:t>
            </a:r>
            <a:r>
              <a:rPr lang="de-DE" sz="4400" dirty="0" err="1" smtClean="0"/>
              <a:t>members</a:t>
            </a:r>
            <a:endParaRPr lang="de-DE" sz="4400" dirty="0"/>
          </a:p>
        </p:txBody>
      </p:sp>
    </p:spTree>
    <p:extLst>
      <p:ext uri="{BB962C8B-B14F-4D97-AF65-F5344CB8AC3E}">
        <p14:creationId xmlns:p14="http://schemas.microsoft.com/office/powerpoint/2010/main" val="102651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35184" y="1526220"/>
            <a:ext cx="7791696" cy="872120"/>
          </a:xfrm>
        </p:spPr>
        <p:txBody>
          <a:bodyPr>
            <a:normAutofit/>
          </a:bodyPr>
          <a:lstStyle/>
          <a:p>
            <a:r>
              <a:rPr lang="de-DE" dirty="0" smtClean="0">
                <a:latin typeface="+mj-lt"/>
              </a:rPr>
              <a:t>International </a:t>
            </a:r>
            <a:r>
              <a:rPr lang="de-DE" dirty="0" err="1" smtClean="0">
                <a:latin typeface="+mj-lt"/>
              </a:rPr>
              <a:t>o</a:t>
            </a:r>
            <a:r>
              <a:rPr lang="de-DE" dirty="0" err="1" smtClean="0">
                <a:latin typeface="+mj-lt"/>
              </a:rPr>
              <a:t>utreach</a:t>
            </a:r>
            <a:endParaRPr lang="de-DE" dirty="0">
              <a:latin typeface="+mj-lt"/>
            </a:endParaRPr>
          </a:p>
        </p:txBody>
      </p:sp>
      <p:sp>
        <p:nvSpPr>
          <p:cNvPr id="12" name="Foliennummernplatzhalter 2"/>
          <p:cNvSpPr txBox="1">
            <a:spLocks/>
          </p:cNvSpPr>
          <p:nvPr/>
        </p:nvSpPr>
        <p:spPr>
          <a:xfrm>
            <a:off x="8237068" y="6571411"/>
            <a:ext cx="404590" cy="26354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484015" y="2558249"/>
            <a:ext cx="4927713" cy="8956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009EEE"/>
              </a:buClr>
              <a:buSzPct val="100000"/>
              <a:buFont typeface="Calibri" panose="020F0502020204030204" pitchFamily="34" charset="0"/>
              <a:buChar char="›"/>
            </a:pPr>
            <a:r>
              <a:rPr lang="en-US" dirty="0" smtClean="0">
                <a:solidFill>
                  <a:srgbClr val="003B73"/>
                </a:solidFill>
                <a:ea typeface="ＭＳ Ｐゴシック"/>
              </a:rPr>
              <a:t>Upload your profile as climate research expert and provider of climate services</a:t>
            </a:r>
            <a:endParaRPr lang="en-US" dirty="0">
              <a:solidFill>
                <a:srgbClr val="003B73"/>
              </a:solidFill>
              <a:ea typeface="ＭＳ Ｐゴシック"/>
            </a:endParaRP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009EEE"/>
              </a:buClr>
              <a:buSzPct val="100000"/>
              <a:buFont typeface="Calibri" panose="020F0502020204030204" pitchFamily="34" charset="0"/>
              <a:buChar char="›"/>
            </a:pPr>
            <a:endParaRPr lang="en-US" dirty="0" smtClean="0">
              <a:solidFill>
                <a:srgbClr val="003B73"/>
              </a:solidFill>
              <a:ea typeface="ＭＳ Ｐゴシック"/>
            </a:endParaRPr>
          </a:p>
        </p:txBody>
      </p:sp>
      <p:pic>
        <p:nvPicPr>
          <p:cNvPr id="15" name="Picture 2" descr="C:\Users\Joerg Cortekar\Desktop\Hu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0526" y="2402486"/>
            <a:ext cx="2876354" cy="20135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feld 15"/>
          <p:cNvSpPr txBox="1"/>
          <p:nvPr/>
        </p:nvSpPr>
        <p:spPr>
          <a:xfrm>
            <a:off x="1363292" y="3394273"/>
            <a:ext cx="3288556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de-DE" dirty="0" smtClean="0">
                <a:solidFill>
                  <a:srgbClr val="003B73"/>
                </a:solidFill>
              </a:rPr>
              <a:t>www.climate-knowledge-hub.org </a:t>
            </a:r>
            <a:endParaRPr lang="de-DE" dirty="0">
              <a:solidFill>
                <a:srgbClr val="003B73"/>
              </a:solidFill>
            </a:endParaRPr>
          </a:p>
        </p:txBody>
      </p:sp>
      <p:pic>
        <p:nvPicPr>
          <p:cNvPr id="17" name="Picture 2" descr="C:\Users\JOERGC~1\AppData\Local\Temp\notes169751\JPI-banner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889"/>
          <a:stretch/>
        </p:blipFill>
        <p:spPr bwMode="auto">
          <a:xfrm>
            <a:off x="1817956" y="5676735"/>
            <a:ext cx="822102" cy="398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300" y="5640703"/>
            <a:ext cx="952989" cy="43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9782" y="3842327"/>
            <a:ext cx="3646874" cy="2438400"/>
          </a:xfrm>
          <a:prstGeom prst="rect">
            <a:avLst/>
          </a:prstGeom>
        </p:spPr>
      </p:pic>
      <p:sp>
        <p:nvSpPr>
          <p:cNvPr id="4" name="Pfeil nach rechts 3"/>
          <p:cNvSpPr/>
          <p:nvPr/>
        </p:nvSpPr>
        <p:spPr>
          <a:xfrm rot="6661395">
            <a:off x="7100710" y="3443473"/>
            <a:ext cx="1309511" cy="27093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120459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35184" y="1526220"/>
            <a:ext cx="7791696" cy="872120"/>
          </a:xfrm>
        </p:spPr>
        <p:txBody>
          <a:bodyPr>
            <a:normAutofit/>
          </a:bodyPr>
          <a:lstStyle/>
          <a:p>
            <a:r>
              <a:rPr lang="de-DE" dirty="0" smtClean="0">
                <a:latin typeface="+mj-lt"/>
              </a:rPr>
              <a:t>National </a:t>
            </a:r>
            <a:r>
              <a:rPr lang="de-DE" dirty="0" err="1" smtClean="0">
                <a:latin typeface="+mj-lt"/>
              </a:rPr>
              <a:t>o</a:t>
            </a:r>
            <a:r>
              <a:rPr lang="de-DE" dirty="0" err="1" smtClean="0">
                <a:latin typeface="+mj-lt"/>
              </a:rPr>
              <a:t>utreach</a:t>
            </a:r>
            <a:r>
              <a:rPr lang="de-DE" dirty="0" smtClean="0">
                <a:latin typeface="+mj-lt"/>
              </a:rPr>
              <a:t> &amp; </a:t>
            </a:r>
            <a:r>
              <a:rPr lang="de-DE" dirty="0" err="1" smtClean="0">
                <a:latin typeface="+mj-lt"/>
              </a:rPr>
              <a:t>networkin</a:t>
            </a:r>
            <a:r>
              <a:rPr lang="de-DE" dirty="0" err="1">
                <a:latin typeface="+mj-lt"/>
              </a:rPr>
              <a:t>g</a:t>
            </a:r>
            <a:endParaRPr lang="de-DE" dirty="0">
              <a:latin typeface="+mj-lt"/>
            </a:endParaRPr>
          </a:p>
        </p:txBody>
      </p:sp>
      <p:sp>
        <p:nvSpPr>
          <p:cNvPr id="12" name="Foliennummernplatzhalter 2"/>
          <p:cNvSpPr txBox="1">
            <a:spLocks/>
          </p:cNvSpPr>
          <p:nvPr/>
        </p:nvSpPr>
        <p:spPr>
          <a:xfrm>
            <a:off x="8237068" y="6571411"/>
            <a:ext cx="404590" cy="263547"/>
          </a:xfrm>
          <a:prstGeom prst="rect">
            <a:avLst/>
          </a:prstGeom>
        </p:spPr>
        <p:txBody>
          <a:bodyPr/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de-DE" dirty="0"/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8812" y="2515456"/>
            <a:ext cx="4250551" cy="2237519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112540" y="4954210"/>
            <a:ext cx="8402810" cy="11449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009EEE"/>
              </a:buClr>
              <a:buSzPct val="100000"/>
              <a:buFont typeface="Calibri" panose="020F0502020204030204" pitchFamily="34" charset="0"/>
              <a:buChar char="›"/>
            </a:pPr>
            <a:r>
              <a:rPr lang="en-US" dirty="0" smtClean="0">
                <a:solidFill>
                  <a:srgbClr val="003B73"/>
                </a:solidFill>
                <a:ea typeface="ＭＳ Ｐゴシック"/>
              </a:rPr>
              <a:t>Use our Homepage and our CCCA Newsletter to promote your events, publications and research to the CCCA community 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Clr>
                <a:srgbClr val="009EEE"/>
              </a:buClr>
              <a:buSzPct val="100000"/>
              <a:buFont typeface="Calibri" panose="020F0502020204030204" pitchFamily="34" charset="0"/>
              <a:buChar char="›"/>
            </a:pPr>
            <a:r>
              <a:rPr lang="en-US" dirty="0" smtClean="0">
                <a:solidFill>
                  <a:srgbClr val="003B73"/>
                </a:solidFill>
                <a:ea typeface="ＭＳ Ｐゴシック"/>
              </a:rPr>
              <a:t>Approach us for setting up networking workshops (e.g. Wegener Center: Situation of climate protection law in Austria, November 23</a:t>
            </a:r>
            <a:r>
              <a:rPr lang="en-US" baseline="30000" dirty="0" smtClean="0">
                <a:solidFill>
                  <a:srgbClr val="003B73"/>
                </a:solidFill>
                <a:ea typeface="ＭＳ Ｐゴシック"/>
              </a:rPr>
              <a:t>rd</a:t>
            </a:r>
            <a:r>
              <a:rPr lang="en-US" dirty="0" smtClean="0">
                <a:solidFill>
                  <a:srgbClr val="003B73"/>
                </a:solidFill>
                <a:ea typeface="ＭＳ Ｐゴシック"/>
              </a:rPr>
              <a:t>, 2015)</a:t>
            </a:r>
            <a:endParaRPr lang="en-US" dirty="0" smtClean="0">
              <a:solidFill>
                <a:srgbClr val="003B73"/>
              </a:solidFill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00479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>
          <a:xfrm>
            <a:off x="729365" y="2078182"/>
            <a:ext cx="7338689" cy="4420267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GB" sz="1800" dirty="0" smtClean="0">
                <a:ea typeface="ＭＳ Ｐゴシック"/>
              </a:rPr>
              <a:t>Examples: </a:t>
            </a:r>
          </a:p>
          <a:p>
            <a:pPr>
              <a:lnSpc>
                <a:spcPct val="90000"/>
              </a:lnSpc>
            </a:pPr>
            <a:r>
              <a:rPr lang="en-GB" sz="1800" dirty="0" smtClean="0">
                <a:ea typeface="ＭＳ Ｐゴシック"/>
              </a:rPr>
              <a:t>Development of project homepages &amp; logos</a:t>
            </a:r>
            <a:endParaRPr lang="en-GB" sz="1800" dirty="0" smtClean="0">
              <a:ea typeface="ＭＳ Ｐゴシック"/>
            </a:endParaRPr>
          </a:p>
          <a:p>
            <a:pPr>
              <a:lnSpc>
                <a:spcPct val="90000"/>
              </a:lnSpc>
            </a:pPr>
            <a:r>
              <a:rPr lang="en-GB" sz="1800" dirty="0" smtClean="0">
                <a:ea typeface="ＭＳ Ｐゴシック"/>
              </a:rPr>
              <a:t>Literature database </a:t>
            </a:r>
            <a:endParaRPr lang="en-GB" sz="1800" dirty="0" smtClean="0">
              <a:ea typeface="ＭＳ Ｐゴシック"/>
            </a:endParaRPr>
          </a:p>
          <a:p>
            <a:pPr>
              <a:lnSpc>
                <a:spcPct val="90000"/>
              </a:lnSpc>
            </a:pPr>
            <a:r>
              <a:rPr lang="en-GB" sz="1800" dirty="0" smtClean="0">
                <a:ea typeface="ＭＳ Ｐゴシック"/>
              </a:rPr>
              <a:t>Development of a glossary (together with APCC)</a:t>
            </a:r>
            <a:endParaRPr lang="en-GB" sz="1800" dirty="0" smtClean="0">
              <a:ea typeface="ＭＳ Ｐゴシック"/>
            </a:endParaRPr>
          </a:p>
          <a:p>
            <a:pPr>
              <a:lnSpc>
                <a:spcPct val="90000"/>
              </a:lnSpc>
            </a:pPr>
            <a:r>
              <a:rPr lang="en-GB" sz="1800" dirty="0" smtClean="0">
                <a:ea typeface="ＭＳ Ｐゴシック"/>
              </a:rPr>
              <a:t>Fact Sheets</a:t>
            </a:r>
          </a:p>
          <a:p>
            <a:pPr marL="0" indent="0">
              <a:buNone/>
            </a:pPr>
            <a:endParaRPr lang="de-DE" sz="2000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953" y="1654665"/>
            <a:ext cx="2165931" cy="2173103"/>
          </a:xfrm>
          <a:prstGeom prst="rect">
            <a:avLst/>
          </a:prstGeom>
        </p:spPr>
      </p:pic>
      <p:sp>
        <p:nvSpPr>
          <p:cNvPr id="7" name="Titel 3"/>
          <p:cNvSpPr>
            <a:spLocks noGrp="1"/>
          </p:cNvSpPr>
          <p:nvPr>
            <p:ph type="title"/>
          </p:nvPr>
        </p:nvSpPr>
        <p:spPr>
          <a:xfrm>
            <a:off x="898875" y="1062771"/>
            <a:ext cx="7791696" cy="872120"/>
          </a:xfrm>
        </p:spPr>
        <p:txBody>
          <a:bodyPr>
            <a:normAutofit/>
          </a:bodyPr>
          <a:lstStyle/>
          <a:p>
            <a:pPr algn="ctr"/>
            <a:r>
              <a:rPr lang="de-AT" dirty="0" smtClean="0">
                <a:latin typeface="+mj-lt"/>
              </a:rPr>
              <a:t>Products &amp; </a:t>
            </a:r>
            <a:r>
              <a:rPr lang="de-AT" dirty="0" err="1" smtClean="0">
                <a:latin typeface="+mj-lt"/>
              </a:rPr>
              <a:t>ressources</a:t>
            </a:r>
            <a:endParaRPr lang="de-AT" dirty="0">
              <a:latin typeface="+mj-lt"/>
            </a:endParaRP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723" y="4057365"/>
            <a:ext cx="3979223" cy="1964702"/>
          </a:xfrm>
          <a:prstGeom prst="rect">
            <a:avLst/>
          </a:prstGeom>
        </p:spPr>
      </p:pic>
      <p:pic>
        <p:nvPicPr>
          <p:cNvPr id="2" name="Grafik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458" t="695" r="9132" b="1250"/>
          <a:stretch/>
        </p:blipFill>
        <p:spPr>
          <a:xfrm>
            <a:off x="4885471" y="3380959"/>
            <a:ext cx="2074458" cy="2917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973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54854" y="2312120"/>
            <a:ext cx="7791696" cy="872120"/>
          </a:xfrm>
        </p:spPr>
        <p:txBody>
          <a:bodyPr>
            <a:noAutofit/>
          </a:bodyPr>
          <a:lstStyle/>
          <a:p>
            <a:pPr algn="ctr"/>
            <a:r>
              <a:rPr lang="de-AT" sz="2400" dirty="0" err="1" smtClean="0"/>
              <a:t>Climate</a:t>
            </a:r>
            <a:r>
              <a:rPr lang="de-AT" sz="2400" dirty="0" smtClean="0"/>
              <a:t> </a:t>
            </a:r>
            <a:r>
              <a:rPr lang="de-AT" sz="2400" dirty="0"/>
              <a:t>Change </a:t>
            </a:r>
            <a:r>
              <a:rPr lang="de-AT" sz="2400" dirty="0" err="1"/>
              <a:t>Centre</a:t>
            </a:r>
            <a:r>
              <a:rPr lang="de-AT" sz="2400" dirty="0"/>
              <a:t> </a:t>
            </a:r>
            <a:r>
              <a:rPr lang="de-AT" sz="2400" dirty="0" smtClean="0"/>
              <a:t>Austria</a:t>
            </a:r>
            <a:br>
              <a:rPr lang="de-AT" sz="2400" dirty="0" smtClean="0"/>
            </a:br>
            <a:r>
              <a:rPr lang="de-AT" sz="2400" dirty="0" smtClean="0"/>
              <a:t>Service </a:t>
            </a:r>
            <a:r>
              <a:rPr lang="de-AT" sz="2400" dirty="0" err="1" smtClean="0"/>
              <a:t>Centre</a:t>
            </a:r>
            <a:r>
              <a:rPr lang="de-AT" sz="2400" dirty="0"/>
              <a:t/>
            </a:r>
            <a:br>
              <a:rPr lang="de-AT" sz="2400" dirty="0"/>
            </a:br>
            <a:r>
              <a:rPr lang="de-AT" sz="2400" dirty="0" err="1"/>
              <a:t>Krenngasse</a:t>
            </a:r>
            <a:r>
              <a:rPr lang="de-AT" sz="2400" dirty="0"/>
              <a:t> 37/1</a:t>
            </a:r>
            <a:br>
              <a:rPr lang="de-AT" sz="2400" dirty="0"/>
            </a:br>
            <a:r>
              <a:rPr lang="de-AT" sz="2400" dirty="0"/>
              <a:t>8010 </a:t>
            </a:r>
            <a:r>
              <a:rPr lang="de-AT" sz="2400" dirty="0" smtClean="0"/>
              <a:t>Graz</a:t>
            </a:r>
            <a:br>
              <a:rPr lang="de-AT" sz="2400" dirty="0" smtClean="0"/>
            </a:br>
            <a:r>
              <a:rPr lang="de-AT" sz="1800" dirty="0" smtClean="0"/>
              <a:t/>
            </a:r>
            <a:br>
              <a:rPr lang="de-AT" sz="1800" dirty="0" smtClean="0"/>
            </a:br>
            <a:r>
              <a:rPr lang="de-AT" sz="1800" dirty="0"/>
              <a:t/>
            </a:r>
            <a:br>
              <a:rPr lang="de-AT" sz="1800" dirty="0"/>
            </a:br>
            <a:r>
              <a:rPr lang="de-AT" sz="1800" dirty="0" smtClean="0"/>
              <a:t>Matthias </a:t>
            </a:r>
            <a:r>
              <a:rPr lang="de-AT" sz="1800" dirty="0" err="1" smtClean="0"/>
              <a:t>Themeßl</a:t>
            </a:r>
            <a:r>
              <a:rPr lang="de-AT" sz="1800" dirty="0" smtClean="0"/>
              <a:t/>
            </a:r>
            <a:br>
              <a:rPr lang="de-AT" sz="1800" dirty="0" smtClean="0"/>
            </a:br>
            <a:r>
              <a:rPr lang="de-AT" sz="1800" dirty="0" smtClean="0"/>
              <a:t>Angelika Wolf</a:t>
            </a:r>
            <a:br>
              <a:rPr lang="de-AT" sz="1800" dirty="0" smtClean="0"/>
            </a:br>
            <a:r>
              <a:rPr lang="de-AT" sz="1800" dirty="0" smtClean="0"/>
              <a:t>Stefan </a:t>
            </a:r>
            <a:r>
              <a:rPr lang="de-AT" sz="1800" dirty="0" err="1" smtClean="0"/>
              <a:t>Ropac</a:t>
            </a:r>
            <a:r>
              <a:rPr lang="de-AT" sz="1800" dirty="0" smtClean="0"/>
              <a:t/>
            </a:r>
            <a:br>
              <a:rPr lang="de-AT" sz="1800" dirty="0" smtClean="0"/>
            </a:br>
            <a:r>
              <a:rPr lang="de-AT" sz="1800" dirty="0" smtClean="0"/>
              <a:t>Heide Spitzer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15497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The climate change centre Austria (CCCA</a:t>
            </a:r>
            <a:r>
              <a:rPr lang="en-GB" dirty="0" smtClean="0"/>
              <a:t>) 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>
          <a:xfrm>
            <a:off x="755999" y="2312121"/>
            <a:ext cx="7338689" cy="3814042"/>
          </a:xfrm>
          <a:noFill/>
        </p:spPr>
        <p:txBody>
          <a:bodyPr>
            <a:normAutofit/>
          </a:bodyPr>
          <a:lstStyle/>
          <a:p>
            <a:pPr lvl="0"/>
            <a:r>
              <a:rPr lang="en-GB" dirty="0"/>
              <a:t>Austrian alliance of climate </a:t>
            </a:r>
            <a:r>
              <a:rPr lang="en-GB" dirty="0" smtClean="0"/>
              <a:t>research and climate impact research institutions </a:t>
            </a:r>
          </a:p>
          <a:p>
            <a:pPr marL="0" lvl="0" indent="0">
              <a:buNone/>
            </a:pPr>
            <a:endParaRPr lang="de-DE" sz="2200" dirty="0" smtClean="0"/>
          </a:p>
          <a:p>
            <a:pPr marL="0" lvl="0" indent="0">
              <a:buNone/>
            </a:pPr>
            <a:r>
              <a:rPr lang="de-DE" b="1" dirty="0" smtClean="0"/>
              <a:t>Goals:</a:t>
            </a:r>
          </a:p>
          <a:p>
            <a:pPr lvl="0"/>
            <a:r>
              <a:rPr lang="en-GB" sz="2000" dirty="0" smtClean="0"/>
              <a:t>Strengthening </a:t>
            </a:r>
            <a:r>
              <a:rPr lang="en-GB" sz="2000" dirty="0"/>
              <a:t>the Austrian climate research community </a:t>
            </a:r>
            <a:endParaRPr lang="en-GB" sz="2000" dirty="0" smtClean="0"/>
          </a:p>
          <a:p>
            <a:pPr lvl="0"/>
            <a:r>
              <a:rPr lang="en-GB" sz="2000" dirty="0" smtClean="0"/>
              <a:t>Facilitate </a:t>
            </a:r>
            <a:r>
              <a:rPr lang="en-GB" sz="2000" dirty="0"/>
              <a:t>the education of </a:t>
            </a:r>
            <a:r>
              <a:rPr lang="en-GB" sz="2000" dirty="0" smtClean="0"/>
              <a:t>young researchers </a:t>
            </a:r>
          </a:p>
          <a:p>
            <a:pPr lvl="0"/>
            <a:r>
              <a:rPr lang="en-GB" sz="2000" dirty="0" smtClean="0"/>
              <a:t>Support </a:t>
            </a:r>
            <a:r>
              <a:rPr lang="en-GB" sz="2000" dirty="0"/>
              <a:t>knowledge transfer </a:t>
            </a:r>
            <a:r>
              <a:rPr lang="en-GB" sz="2000" dirty="0" smtClean="0"/>
              <a:t>(e.g. science to science, science to public)</a:t>
            </a:r>
          </a:p>
          <a:p>
            <a:pPr lvl="0"/>
            <a:r>
              <a:rPr lang="en-GB" sz="2000" dirty="0" smtClean="0"/>
              <a:t>Advise </a:t>
            </a:r>
            <a:r>
              <a:rPr lang="en-GB" sz="2000" dirty="0"/>
              <a:t>society and decision </a:t>
            </a:r>
            <a:r>
              <a:rPr lang="en-GB" sz="2000" dirty="0" smtClean="0"/>
              <a:t>makers (e.g. public administration)</a:t>
            </a:r>
          </a:p>
          <a:p>
            <a:pPr marL="0" indent="0">
              <a:buNone/>
            </a:pPr>
            <a:endParaRPr lang="de-DE" sz="2200" dirty="0"/>
          </a:p>
        </p:txBody>
      </p:sp>
    </p:spTree>
    <p:extLst>
      <p:ext uri="{BB962C8B-B14F-4D97-AF65-F5344CB8AC3E}">
        <p14:creationId xmlns:p14="http://schemas.microsoft.com/office/powerpoint/2010/main" val="3075771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/>
          <p:nvPr/>
        </p:nvPicPr>
        <p:blipFill rotWithShape="1">
          <a:blip r:embed="rId2" cstate="print"/>
          <a:srcRect l="47443" t="29651" r="48268" b="60802"/>
          <a:stretch/>
        </p:blipFill>
        <p:spPr bwMode="auto">
          <a:xfrm>
            <a:off x="1138291" y="4854088"/>
            <a:ext cx="484492" cy="4083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Ellipse 4"/>
          <p:cNvSpPr/>
          <p:nvPr/>
        </p:nvSpPr>
        <p:spPr>
          <a:xfrm>
            <a:off x="320187" y="828173"/>
            <a:ext cx="5927566" cy="5230564"/>
          </a:xfrm>
          <a:prstGeom prst="ellipse">
            <a:avLst/>
          </a:prstGeom>
          <a:noFill/>
          <a:ln>
            <a:solidFill>
              <a:srgbClr val="65B22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" name="Grafik 5"/>
          <p:cNvPicPr/>
          <p:nvPr/>
        </p:nvPicPr>
        <p:blipFill rotWithShape="1">
          <a:blip r:embed="rId3" cstate="print"/>
          <a:srcRect l="15873" t="29649" r="68069" b="54270"/>
          <a:stretch/>
        </p:blipFill>
        <p:spPr bwMode="auto">
          <a:xfrm>
            <a:off x="637907" y="2448251"/>
            <a:ext cx="1025525" cy="3746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Grafik 6"/>
          <p:cNvPicPr/>
          <p:nvPr/>
        </p:nvPicPr>
        <p:blipFill rotWithShape="1">
          <a:blip r:embed="rId4" cstate="print"/>
          <a:srcRect l="13906" t="68407" r="72106" b="15512"/>
          <a:stretch/>
        </p:blipFill>
        <p:spPr bwMode="auto">
          <a:xfrm>
            <a:off x="5286239" y="2774695"/>
            <a:ext cx="779279" cy="2800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Grafik 7"/>
          <p:cNvPicPr/>
          <p:nvPr/>
        </p:nvPicPr>
        <p:blipFill rotWithShape="1">
          <a:blip r:embed="rId5" cstate="print"/>
          <a:srcRect t="39699" r="87888" b="46985"/>
          <a:stretch/>
        </p:blipFill>
        <p:spPr bwMode="auto">
          <a:xfrm>
            <a:off x="812616" y="4297170"/>
            <a:ext cx="1065977" cy="4960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Grafik 8"/>
          <p:cNvPicPr/>
          <p:nvPr/>
        </p:nvPicPr>
        <p:blipFill rotWithShape="1">
          <a:blip r:embed="rId6" cstate="print"/>
          <a:srcRect l="12020" t="40204" r="75868" b="46480"/>
          <a:stretch/>
        </p:blipFill>
        <p:spPr bwMode="auto">
          <a:xfrm>
            <a:off x="4158012" y="5249660"/>
            <a:ext cx="697230" cy="3283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Grafik 9"/>
          <p:cNvPicPr/>
          <p:nvPr/>
        </p:nvPicPr>
        <p:blipFill rotWithShape="1">
          <a:blip r:embed="rId7" cstate="print"/>
          <a:srcRect l="24040" t="40204" r="69537" b="46480"/>
          <a:stretch/>
        </p:blipFill>
        <p:spPr bwMode="auto">
          <a:xfrm>
            <a:off x="3228692" y="931038"/>
            <a:ext cx="429267" cy="3048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Grafik 10"/>
          <p:cNvPicPr/>
          <p:nvPr/>
        </p:nvPicPr>
        <p:blipFill rotWithShape="1">
          <a:blip r:embed="rId8" cstate="print"/>
          <a:srcRect l="30279" t="51510" r="60636" b="35174"/>
          <a:stretch/>
        </p:blipFill>
        <p:spPr bwMode="auto">
          <a:xfrm>
            <a:off x="2670352" y="5634606"/>
            <a:ext cx="523240" cy="2800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Grafik 11"/>
          <p:cNvPicPr/>
          <p:nvPr/>
        </p:nvPicPr>
        <p:blipFill rotWithShape="1">
          <a:blip r:embed="rId9" cstate="print"/>
          <a:srcRect l="30831" t="40204" r="59259" b="46480"/>
          <a:stretch/>
        </p:blipFill>
        <p:spPr bwMode="auto">
          <a:xfrm>
            <a:off x="1788561" y="1295294"/>
            <a:ext cx="570230" cy="2800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Grafik 12"/>
          <p:cNvPicPr/>
          <p:nvPr/>
        </p:nvPicPr>
        <p:blipFill rotWithShape="1">
          <a:blip r:embed="rId10" cstate="print"/>
          <a:srcRect t="51007" r="88254" b="35677"/>
          <a:stretch/>
        </p:blipFill>
        <p:spPr bwMode="auto">
          <a:xfrm>
            <a:off x="3356819" y="5553107"/>
            <a:ext cx="819848" cy="3283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Grafik 13"/>
          <p:cNvPicPr/>
          <p:nvPr/>
        </p:nvPicPr>
        <p:blipFill rotWithShape="1">
          <a:blip r:embed="rId11" cstate="print"/>
          <a:srcRect l="46801" t="40204" r="48799" b="46732"/>
          <a:stretch/>
        </p:blipFill>
        <p:spPr bwMode="auto">
          <a:xfrm>
            <a:off x="1590089" y="5134658"/>
            <a:ext cx="409843" cy="3868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Grafik 14"/>
          <p:cNvPicPr/>
          <p:nvPr/>
        </p:nvPicPr>
        <p:blipFill rotWithShape="1">
          <a:blip r:embed="rId12" cstate="print"/>
          <a:srcRect l="52216" t="41712" r="42554" b="35425"/>
          <a:stretch/>
        </p:blipFill>
        <p:spPr bwMode="auto">
          <a:xfrm>
            <a:off x="5309049" y="4222448"/>
            <a:ext cx="300990" cy="48069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6" name="Grafik 15"/>
          <p:cNvPicPr/>
          <p:nvPr/>
        </p:nvPicPr>
        <p:blipFill rotWithShape="1">
          <a:blip r:embed="rId13" cstate="print"/>
          <a:srcRect l="11845" t="53514" r="78521" b="36436"/>
          <a:stretch/>
        </p:blipFill>
        <p:spPr bwMode="auto">
          <a:xfrm>
            <a:off x="1345605" y="1704362"/>
            <a:ext cx="554355" cy="2108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Grafik 16" descr="N:\h99100\Projekte\Dauerprojekte\CCCA\Graphik_Vorlagen\Logos\Mitgliederlogos_120612.jpg"/>
          <p:cNvPicPr/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0" r="49651" b="79756"/>
          <a:stretch/>
        </p:blipFill>
        <p:spPr bwMode="auto">
          <a:xfrm>
            <a:off x="2352873" y="1016419"/>
            <a:ext cx="754987" cy="23977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8" name="Grafik 17" descr="N:\h99100\Projekte\Dauerprojekte\CCCA\Graphik_Vorlagen\Logos\Mitgliederlogos_120612.jpg"/>
          <p:cNvPicPr/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40" r="573" b="79756"/>
          <a:stretch/>
        </p:blipFill>
        <p:spPr bwMode="auto">
          <a:xfrm>
            <a:off x="4933090" y="1894868"/>
            <a:ext cx="562610" cy="3429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Grafik 18" descr="N:\h99100\Projekte\Dauerprojekte\CCCA\Graphik_Vorlagen\Logos\Mitgliederlogos_120612.jpg"/>
          <p:cNvPicPr/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237" b="77801"/>
          <a:stretch/>
        </p:blipFill>
        <p:spPr bwMode="auto">
          <a:xfrm>
            <a:off x="561214" y="2952218"/>
            <a:ext cx="840869" cy="30391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0" name="Grafik 19" descr="N:\h99100\Projekte\Dauerprojekte\CCCA\Graphik_Vorlagen\Logos\Mitgliederlogos_120612.jpg"/>
          <p:cNvPicPr/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390" r="17984" b="77801"/>
          <a:stretch/>
        </p:blipFill>
        <p:spPr bwMode="auto">
          <a:xfrm>
            <a:off x="4561428" y="1539262"/>
            <a:ext cx="438150" cy="3759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1" name="Grafik 20" descr="N:\h99100\Projekte\Dauerprojekte\CCCA\Graphik_Vorlagen\Logos\Mitgliederlogos_120612.jpg"/>
          <p:cNvPicPr/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12" t="53424" r="16977" b="24377"/>
          <a:stretch/>
        </p:blipFill>
        <p:spPr bwMode="auto">
          <a:xfrm>
            <a:off x="2121876" y="5331591"/>
            <a:ext cx="322580" cy="44303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2" name="Grafik 21" descr="N:\h99100\Projekte\Dauerprojekte\CCCA\Graphik_Vorlagen\Logos\Mitgliederlogos_120612.jpg"/>
          <p:cNvPicPr/>
          <p:nvPr/>
        </p:nvPicPr>
        <p:blipFill rotWithShape="1"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807" t="54156" r="10791" b="23645"/>
          <a:stretch/>
        </p:blipFill>
        <p:spPr bwMode="auto">
          <a:xfrm>
            <a:off x="4892810" y="4854088"/>
            <a:ext cx="367665" cy="37592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8" name="Picture 10" descr="N:\h99100\Projekte\Dauerprojekte\CCCA\Graphik_Vorlagen\Logos\Uni-Wien_Logo.jpg"/>
          <p:cNvPicPr>
            <a:picLocks noChangeAspect="1" noChangeArrowheads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648" y="2144267"/>
            <a:ext cx="678837" cy="187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31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851" y="1082459"/>
            <a:ext cx="418539" cy="383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2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0052" y="2386246"/>
            <a:ext cx="412062" cy="249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Textfeld 43"/>
          <p:cNvSpPr txBox="1"/>
          <p:nvPr/>
        </p:nvSpPr>
        <p:spPr>
          <a:xfrm>
            <a:off x="6213491" y="928439"/>
            <a:ext cx="272999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Bef>
                <a:spcPct val="20000"/>
              </a:spcBef>
              <a:buClr>
                <a:srgbClr val="65B22E"/>
              </a:buClr>
              <a:buSzPct val="100000"/>
              <a:buFont typeface="Calibri" panose="020F0502020204030204" pitchFamily="34" charset="0"/>
              <a:buChar char="›"/>
            </a:pPr>
            <a:r>
              <a:rPr lang="de-AT" sz="1400" dirty="0" smtClean="0">
                <a:solidFill>
                  <a:srgbClr val="003B73"/>
                </a:solidFill>
              </a:rPr>
              <a:t>23 </a:t>
            </a:r>
            <a:r>
              <a:rPr lang="de-AT" sz="1400" dirty="0" err="1" smtClean="0">
                <a:solidFill>
                  <a:srgbClr val="003B73"/>
                </a:solidFill>
              </a:rPr>
              <a:t>research</a:t>
            </a:r>
            <a:r>
              <a:rPr lang="de-AT" sz="1400" dirty="0" smtClean="0">
                <a:solidFill>
                  <a:srgbClr val="003B73"/>
                </a:solidFill>
              </a:rPr>
              <a:t> </a:t>
            </a:r>
            <a:r>
              <a:rPr lang="de-AT" sz="1400" dirty="0" err="1" smtClean="0">
                <a:solidFill>
                  <a:srgbClr val="003B73"/>
                </a:solidFill>
              </a:rPr>
              <a:t>institutions</a:t>
            </a:r>
            <a:r>
              <a:rPr lang="de-AT" sz="1400" dirty="0" smtClean="0">
                <a:solidFill>
                  <a:srgbClr val="003B73"/>
                </a:solidFill>
              </a:rPr>
              <a:t> </a:t>
            </a:r>
            <a:r>
              <a:rPr lang="de-AT" sz="1400" dirty="0" err="1" smtClean="0">
                <a:solidFill>
                  <a:srgbClr val="003B73"/>
                </a:solidFill>
              </a:rPr>
              <a:t>as</a:t>
            </a:r>
            <a:r>
              <a:rPr lang="de-AT" sz="1400" dirty="0" smtClean="0">
                <a:solidFill>
                  <a:srgbClr val="003B73"/>
                </a:solidFill>
              </a:rPr>
              <a:t> </a:t>
            </a:r>
            <a:r>
              <a:rPr lang="de-AT" sz="1400" dirty="0" err="1" smtClean="0">
                <a:solidFill>
                  <a:srgbClr val="003B73"/>
                </a:solidFill>
              </a:rPr>
              <a:t>members</a:t>
            </a:r>
            <a:endParaRPr lang="de-AT" sz="1400" dirty="0">
              <a:solidFill>
                <a:srgbClr val="003B73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rgbClr val="65B22E"/>
              </a:buClr>
              <a:buSzPct val="100000"/>
              <a:buFont typeface="Calibri" panose="020F0502020204030204" pitchFamily="34" charset="0"/>
              <a:buChar char="›"/>
            </a:pPr>
            <a:r>
              <a:rPr lang="de-AT" sz="1400" dirty="0" smtClean="0">
                <a:solidFill>
                  <a:srgbClr val="003B73"/>
                </a:solidFill>
              </a:rPr>
              <a:t>The CCCA </a:t>
            </a:r>
            <a:r>
              <a:rPr lang="de-AT" sz="1400" dirty="0" err="1" smtClean="0">
                <a:solidFill>
                  <a:srgbClr val="003B73"/>
                </a:solidFill>
              </a:rPr>
              <a:t>executive</a:t>
            </a:r>
            <a:r>
              <a:rPr lang="de-AT" sz="1400" dirty="0" smtClean="0">
                <a:solidFill>
                  <a:srgbClr val="003B73"/>
                </a:solidFill>
              </a:rPr>
              <a:t> </a:t>
            </a:r>
            <a:r>
              <a:rPr lang="de-AT" sz="1400" dirty="0" err="1" smtClean="0">
                <a:solidFill>
                  <a:srgbClr val="003B73"/>
                </a:solidFill>
              </a:rPr>
              <a:t>board</a:t>
            </a:r>
            <a:endParaRPr lang="de-AT" sz="1400" dirty="0">
              <a:solidFill>
                <a:srgbClr val="003B73"/>
              </a:solidFill>
            </a:endParaRPr>
          </a:p>
          <a:p>
            <a:pPr marL="342900" indent="-342900">
              <a:spcBef>
                <a:spcPct val="20000"/>
              </a:spcBef>
              <a:buClr>
                <a:srgbClr val="65B22E"/>
              </a:buClr>
              <a:buSzPct val="100000"/>
              <a:buFont typeface="Calibri" panose="020F0502020204030204" pitchFamily="34" charset="0"/>
              <a:buChar char="›"/>
            </a:pPr>
            <a:r>
              <a:rPr lang="de-AT" sz="1400" dirty="0" smtClean="0">
                <a:solidFill>
                  <a:srgbClr val="003B73"/>
                </a:solidFill>
              </a:rPr>
              <a:t>3 operative </a:t>
            </a:r>
            <a:r>
              <a:rPr lang="de-AT" sz="1400" dirty="0" err="1" smtClean="0">
                <a:solidFill>
                  <a:srgbClr val="003B73"/>
                </a:solidFill>
              </a:rPr>
              <a:t>entities</a:t>
            </a:r>
            <a:r>
              <a:rPr lang="de-AT" sz="1400" dirty="0" smtClean="0">
                <a:solidFill>
                  <a:srgbClr val="003B73"/>
                </a:solidFill>
              </a:rPr>
              <a:t>: </a:t>
            </a:r>
            <a:endParaRPr lang="de-AT" sz="1400" dirty="0">
              <a:solidFill>
                <a:srgbClr val="003B73"/>
              </a:solidFill>
            </a:endParaRPr>
          </a:p>
          <a:p>
            <a:pPr marL="800100" lvl="1" indent="-342900">
              <a:spcBef>
                <a:spcPct val="20000"/>
              </a:spcBef>
              <a:buClr>
                <a:srgbClr val="65B22E"/>
              </a:buClr>
              <a:buSzPct val="100000"/>
              <a:buFont typeface="Calibri" panose="020F0502020204030204" pitchFamily="34" charset="0"/>
              <a:buChar char="›"/>
            </a:pPr>
            <a:r>
              <a:rPr lang="de-AT" sz="1400" dirty="0" err="1" smtClean="0">
                <a:solidFill>
                  <a:srgbClr val="003B73"/>
                </a:solidFill>
              </a:rPr>
              <a:t>Secretariat</a:t>
            </a:r>
            <a:endParaRPr lang="de-AT" sz="1400" dirty="0" smtClean="0">
              <a:solidFill>
                <a:srgbClr val="003B73"/>
              </a:solidFill>
            </a:endParaRPr>
          </a:p>
          <a:p>
            <a:pPr marL="800100" lvl="1" indent="-342900">
              <a:spcBef>
                <a:spcPct val="20000"/>
              </a:spcBef>
              <a:buClr>
                <a:srgbClr val="65B22E"/>
              </a:buClr>
              <a:buSzPct val="100000"/>
              <a:buFont typeface="Calibri" panose="020F0502020204030204" pitchFamily="34" charset="0"/>
              <a:buChar char="›"/>
            </a:pPr>
            <a:r>
              <a:rPr lang="de-AT" sz="1400" dirty="0" smtClean="0">
                <a:solidFill>
                  <a:srgbClr val="003B73"/>
                </a:solidFill>
              </a:rPr>
              <a:t>Service </a:t>
            </a:r>
            <a:r>
              <a:rPr lang="de-AT" sz="1400" dirty="0" err="1" smtClean="0">
                <a:solidFill>
                  <a:srgbClr val="003B73"/>
                </a:solidFill>
              </a:rPr>
              <a:t>Centre</a:t>
            </a:r>
            <a:r>
              <a:rPr lang="de-AT" sz="1400" dirty="0" smtClean="0">
                <a:solidFill>
                  <a:srgbClr val="003B73"/>
                </a:solidFill>
              </a:rPr>
              <a:t> </a:t>
            </a:r>
          </a:p>
          <a:p>
            <a:pPr marL="800100" lvl="1" indent="-342900">
              <a:spcBef>
                <a:spcPct val="20000"/>
              </a:spcBef>
              <a:buClr>
                <a:srgbClr val="65B22E"/>
              </a:buClr>
              <a:buSzPct val="100000"/>
              <a:buFont typeface="Calibri" panose="020F0502020204030204" pitchFamily="34" charset="0"/>
              <a:buChar char="›"/>
            </a:pPr>
            <a:r>
              <a:rPr lang="de-AT" sz="1400" dirty="0" smtClean="0">
                <a:solidFill>
                  <a:srgbClr val="003B73"/>
                </a:solidFill>
              </a:rPr>
              <a:t>Data </a:t>
            </a:r>
            <a:r>
              <a:rPr lang="de-AT" sz="1400" dirty="0" err="1" smtClean="0">
                <a:solidFill>
                  <a:srgbClr val="003B73"/>
                </a:solidFill>
              </a:rPr>
              <a:t>Centre</a:t>
            </a:r>
            <a:endParaRPr lang="de-AT" sz="1400" dirty="0">
              <a:solidFill>
                <a:srgbClr val="003B73"/>
              </a:solidFill>
            </a:endParaRPr>
          </a:p>
        </p:txBody>
      </p:sp>
      <p:pic>
        <p:nvPicPr>
          <p:cNvPr id="34" name="Picture 6" descr="C:\Users\Charlotte\AppData\Local\Microsoft\Windows\Temporary Internet Files\Content.IE5\GPM0JQ0B\MC900078625[1].wmf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175" y="4638395"/>
            <a:ext cx="116245" cy="353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C:\Users\Charlotte\AppData\Local\Microsoft\Windows\Temporary Internet Files\Content.IE5\GPM0JQ0B\MC900078625[1].wmf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04518" y="4638395"/>
            <a:ext cx="182276" cy="407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6" descr="C:\Users\Charlotte\AppData\Local\Microsoft\Windows\Temporary Internet Files\Content.IE5\GPM0JQ0B\MC900078625[1].wmf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466" y="4483704"/>
            <a:ext cx="181833" cy="552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Textfeld 42"/>
          <p:cNvSpPr txBox="1"/>
          <p:nvPr/>
        </p:nvSpPr>
        <p:spPr>
          <a:xfrm>
            <a:off x="2870988" y="5020311"/>
            <a:ext cx="114467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de-DE" sz="14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VORSTAND</a:t>
            </a:r>
            <a:endParaRPr lang="de-DE" sz="14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2491617" y="3322538"/>
            <a:ext cx="839824" cy="590488"/>
            <a:chOff x="2947843" y="3455507"/>
            <a:chExt cx="839824" cy="590488"/>
          </a:xfrm>
        </p:grpSpPr>
        <p:pic>
          <p:nvPicPr>
            <p:cNvPr id="36" name="Picture 6" descr="C:\Users\Charlotte\AppData\Local\Microsoft\Windows\Temporary Internet Files\Content.IE5\GPM0JQ0B\MC900078625[1].wmf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467934" y="3556491"/>
              <a:ext cx="158515" cy="423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1" name="Ellipse 50"/>
            <p:cNvSpPr/>
            <p:nvPr/>
          </p:nvSpPr>
          <p:spPr>
            <a:xfrm>
              <a:off x="2947843" y="3455507"/>
              <a:ext cx="839824" cy="590488"/>
            </a:xfrm>
            <a:prstGeom prst="ellipse">
              <a:avLst/>
            </a:prstGeom>
            <a:noFill/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6" name="Textfeld 55"/>
            <p:cNvSpPr txBox="1"/>
            <p:nvPr/>
          </p:nvSpPr>
          <p:spPr>
            <a:xfrm>
              <a:off x="3173895" y="3463107"/>
              <a:ext cx="5696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 smtClean="0">
                  <a:solidFill>
                    <a:schemeClr val="accent3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SZ</a:t>
              </a:r>
              <a:endParaRPr lang="de-DE" sz="1600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62" name="Picture 6" descr="C:\Users\Charlotte\AppData\Local\Microsoft\Windows\Temporary Internet Files\Content.IE5\GPM0JQ0B\MC900078625[1].wmf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15772" y="3574247"/>
              <a:ext cx="116245" cy="353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63" name="Picture 6" descr="C:\Users\Charlotte\AppData\Local\Microsoft\Windows\Temporary Internet Files\Content.IE5\GPM0JQ0B\MC900078625[1].wmf"/>
          <p:cNvPicPr>
            <a:picLocks noChangeAspect="1" noChangeArrowheads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134289" y="4545199"/>
            <a:ext cx="158515" cy="42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uppieren 2"/>
          <p:cNvGrpSpPr/>
          <p:nvPr/>
        </p:nvGrpSpPr>
        <p:grpSpPr>
          <a:xfrm>
            <a:off x="3379756" y="3334809"/>
            <a:ext cx="839824" cy="590488"/>
            <a:chOff x="4078067" y="3123826"/>
            <a:chExt cx="839824" cy="590488"/>
          </a:xfrm>
        </p:grpSpPr>
        <p:sp>
          <p:nvSpPr>
            <p:cNvPr id="46" name="Ellipse 45"/>
            <p:cNvSpPr/>
            <p:nvPr/>
          </p:nvSpPr>
          <p:spPr>
            <a:xfrm>
              <a:off x="4078067" y="3123826"/>
              <a:ext cx="839824" cy="590488"/>
            </a:xfrm>
            <a:prstGeom prst="ellipse">
              <a:avLst/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9" name="Textfeld 48"/>
            <p:cNvSpPr txBox="1"/>
            <p:nvPr/>
          </p:nvSpPr>
          <p:spPr>
            <a:xfrm>
              <a:off x="4449352" y="3276695"/>
              <a:ext cx="46469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de-DE" sz="16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GS</a:t>
              </a:r>
              <a:endParaRPr lang="de-DE" sz="16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64" name="Picture 6" descr="C:\Users\Charlotte\AppData\Local\Microsoft\Windows\Temporary Internet Files\Content.IE5\GPM0JQ0B\MC900078625[1].wmf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58204" y="3272114"/>
              <a:ext cx="116245" cy="3530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5" name="Picture 6" descr="C:\Users\Charlotte\AppData\Local\Microsoft\Windows\Temporary Internet Files\Content.IE5\GPM0JQ0B\MC900078625[1].wmf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331318" y="3178918"/>
              <a:ext cx="158515" cy="4238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3" name="Gruppieren 22"/>
          <p:cNvGrpSpPr/>
          <p:nvPr/>
        </p:nvGrpSpPr>
        <p:grpSpPr>
          <a:xfrm>
            <a:off x="2974699" y="2744321"/>
            <a:ext cx="839823" cy="590488"/>
            <a:chOff x="3353138" y="2560789"/>
            <a:chExt cx="839823" cy="590488"/>
          </a:xfrm>
        </p:grpSpPr>
        <p:sp>
          <p:nvSpPr>
            <p:cNvPr id="58" name="Ellipse 57"/>
            <p:cNvSpPr/>
            <p:nvPr/>
          </p:nvSpPr>
          <p:spPr>
            <a:xfrm>
              <a:off x="3353138" y="2560789"/>
              <a:ext cx="839823" cy="590488"/>
            </a:xfrm>
            <a:prstGeom prst="ellipse">
              <a:avLst/>
            </a:prstGeom>
            <a:noFill/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9" name="Textfeld 58"/>
            <p:cNvSpPr txBox="1"/>
            <p:nvPr/>
          </p:nvSpPr>
          <p:spPr>
            <a:xfrm>
              <a:off x="3671231" y="2595810"/>
              <a:ext cx="41416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600" dirty="0" smtClean="0">
                  <a:solidFill>
                    <a:schemeClr val="accent5">
                      <a:lumMod val="75000"/>
                    </a:schemeClr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rPr>
                <a:t>DZ</a:t>
              </a:r>
              <a:endParaRPr lang="de-DE" sz="1600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pic>
          <p:nvPicPr>
            <p:cNvPr id="66" name="Picture 6" descr="C:\Users\Charlotte\AppData\Local\Microsoft\Windows\Temporary Internet Files\Content.IE5\GPM0JQ0B\MC900078625[1].wmf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3660650" y="2785238"/>
              <a:ext cx="151102" cy="3381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7" name="Picture 6" descr="C:\Users\Charlotte\AppData\Local\Microsoft\Windows\Temporary Internet Files\Content.IE5\GPM0JQ0B\MC900078625[1].wmf"/>
            <p:cNvPicPr>
              <a:picLocks noChangeAspect="1" noChangeArrowheads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84867" y="2655227"/>
              <a:ext cx="150734" cy="4577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5" name="Titel 1"/>
          <p:cNvSpPr txBox="1">
            <a:spLocks/>
          </p:cNvSpPr>
          <p:nvPr/>
        </p:nvSpPr>
        <p:spPr>
          <a:xfrm>
            <a:off x="5610038" y="411379"/>
            <a:ext cx="3367707" cy="580114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i="0" kern="1200">
                <a:solidFill>
                  <a:srgbClr val="003B73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</a:lstStyle>
          <a:p>
            <a:r>
              <a:rPr lang="de-DE" sz="2800" dirty="0" err="1" smtClean="0"/>
              <a:t>Our</a:t>
            </a:r>
            <a:r>
              <a:rPr lang="de-DE" sz="2800" dirty="0" smtClean="0"/>
              <a:t> </a:t>
            </a:r>
            <a:r>
              <a:rPr lang="de-DE" sz="2800" dirty="0" err="1" smtClean="0"/>
              <a:t>network</a:t>
            </a:r>
            <a:r>
              <a:rPr lang="de-DE" sz="2800" dirty="0" smtClean="0"/>
              <a:t> </a:t>
            </a:r>
            <a:r>
              <a:rPr lang="de-DE" sz="2800" dirty="0" err="1" smtClean="0"/>
              <a:t>today</a:t>
            </a:r>
            <a:endParaRPr lang="de-DE" sz="2000" dirty="0"/>
          </a:p>
        </p:txBody>
      </p:sp>
      <p:graphicFrame>
        <p:nvGraphicFramePr>
          <p:cNvPr id="26" name="Tabelle 2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4762750"/>
              </p:ext>
            </p:extLst>
          </p:nvPr>
        </p:nvGraphicFramePr>
        <p:xfrm>
          <a:off x="6130570" y="4502922"/>
          <a:ext cx="3070860" cy="1559052"/>
        </p:xfrm>
        <a:graphic>
          <a:graphicData uri="http://schemas.openxmlformats.org/drawingml/2006/table">
            <a:tbl>
              <a:tblPr firstRow="1" firstCol="1" bandRow="1"/>
              <a:tblGrid>
                <a:gridCol w="1450975"/>
                <a:gridCol w="1619885"/>
              </a:tblGrid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50" kern="1200" dirty="0">
                          <a:solidFill>
                            <a:srgbClr val="003B73"/>
                          </a:solidFill>
                          <a:latin typeface="+mn-lt"/>
                          <a:ea typeface="+mn-ea"/>
                          <a:cs typeface="+mn-cs"/>
                        </a:rPr>
                        <a:t>Wolfgang Schöner</a:t>
                      </a:r>
                      <a:endParaRPr lang="de-DE" sz="1050" kern="1200" dirty="0">
                        <a:solidFill>
                          <a:srgbClr val="003B7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50" kern="1200" dirty="0">
                          <a:solidFill>
                            <a:srgbClr val="003B73"/>
                          </a:solidFill>
                          <a:latin typeface="+mn-lt"/>
                          <a:ea typeface="+mn-ea"/>
                          <a:cs typeface="+mn-cs"/>
                        </a:rPr>
                        <a:t>Universität </a:t>
                      </a:r>
                      <a:r>
                        <a:rPr lang="de-AT" sz="1050" kern="1200" dirty="0" smtClean="0">
                          <a:solidFill>
                            <a:srgbClr val="003B73"/>
                          </a:solidFill>
                          <a:latin typeface="+mn-lt"/>
                          <a:ea typeface="+mn-ea"/>
                          <a:cs typeface="+mn-cs"/>
                        </a:rPr>
                        <a:t>Graz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50" kern="1200" dirty="0">
                          <a:solidFill>
                            <a:srgbClr val="003B73"/>
                          </a:solidFill>
                          <a:latin typeface="+mn-lt"/>
                          <a:ea typeface="+mn-ea"/>
                          <a:cs typeface="+mn-cs"/>
                        </a:rPr>
                        <a:t>Angela Michiko Hama</a:t>
                      </a:r>
                      <a:endParaRPr lang="de-DE" sz="1050" kern="1200" dirty="0">
                        <a:solidFill>
                          <a:srgbClr val="003B7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50" kern="1200">
                          <a:solidFill>
                            <a:srgbClr val="003B73"/>
                          </a:solidFill>
                          <a:latin typeface="+mn-lt"/>
                          <a:ea typeface="+mn-ea"/>
                          <a:cs typeface="+mn-cs"/>
                        </a:rPr>
                        <a:t>alpS</a:t>
                      </a:r>
                      <a:endParaRPr lang="de-DE" sz="1050" kern="1200">
                        <a:solidFill>
                          <a:srgbClr val="003B7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50" kern="1200" dirty="0">
                          <a:solidFill>
                            <a:srgbClr val="003B73"/>
                          </a:solidFill>
                          <a:latin typeface="+mn-lt"/>
                          <a:ea typeface="+mn-ea"/>
                          <a:cs typeface="+mn-cs"/>
                        </a:rPr>
                        <a:t>Herbert </a:t>
                      </a:r>
                      <a:r>
                        <a:rPr lang="de-AT" sz="1050" kern="1200" dirty="0" err="1">
                          <a:solidFill>
                            <a:srgbClr val="003B73"/>
                          </a:solidFill>
                          <a:latin typeface="+mn-lt"/>
                          <a:ea typeface="+mn-ea"/>
                          <a:cs typeface="+mn-cs"/>
                        </a:rPr>
                        <a:t>Formayer</a:t>
                      </a:r>
                      <a:endParaRPr lang="de-DE" sz="1050" kern="1200" dirty="0">
                        <a:solidFill>
                          <a:srgbClr val="003B7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50" kern="1200">
                          <a:solidFill>
                            <a:srgbClr val="003B73"/>
                          </a:solidFill>
                          <a:latin typeface="+mn-lt"/>
                          <a:ea typeface="+mn-ea"/>
                          <a:cs typeface="+mn-cs"/>
                        </a:rPr>
                        <a:t>BOKU Wien</a:t>
                      </a:r>
                      <a:endParaRPr lang="de-DE" sz="1050" kern="1200">
                        <a:solidFill>
                          <a:srgbClr val="003B7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50" kern="1200" dirty="0">
                          <a:solidFill>
                            <a:srgbClr val="003B73"/>
                          </a:solidFill>
                          <a:latin typeface="+mn-lt"/>
                          <a:ea typeface="+mn-ea"/>
                          <a:cs typeface="+mn-cs"/>
                        </a:rPr>
                        <a:t>Helmut Haberl</a:t>
                      </a:r>
                      <a:endParaRPr lang="de-DE" sz="1050" kern="1200" dirty="0">
                        <a:solidFill>
                          <a:srgbClr val="003B7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50" kern="1200">
                          <a:solidFill>
                            <a:srgbClr val="003B73"/>
                          </a:solidFill>
                          <a:latin typeface="+mn-lt"/>
                          <a:ea typeface="+mn-ea"/>
                          <a:cs typeface="+mn-cs"/>
                        </a:rPr>
                        <a:t>AAU</a:t>
                      </a:r>
                      <a:endParaRPr lang="de-DE" sz="1050" kern="1200">
                        <a:solidFill>
                          <a:srgbClr val="003B7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50" kern="1200" dirty="0">
                          <a:solidFill>
                            <a:srgbClr val="003B73"/>
                          </a:solidFill>
                          <a:latin typeface="+mn-lt"/>
                          <a:ea typeface="+mn-ea"/>
                          <a:cs typeface="+mn-cs"/>
                        </a:rPr>
                        <a:t>Andreas Richter</a:t>
                      </a:r>
                      <a:endParaRPr lang="de-DE" sz="1050" kern="1200" dirty="0">
                        <a:solidFill>
                          <a:srgbClr val="003B7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50" kern="1200">
                          <a:solidFill>
                            <a:srgbClr val="003B73"/>
                          </a:solidFill>
                          <a:latin typeface="+mn-lt"/>
                          <a:ea typeface="+mn-ea"/>
                          <a:cs typeface="+mn-cs"/>
                        </a:rPr>
                        <a:t>Universität Wien</a:t>
                      </a:r>
                      <a:endParaRPr lang="de-DE" sz="1050" kern="1200">
                        <a:solidFill>
                          <a:srgbClr val="003B7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50" kern="1200">
                          <a:solidFill>
                            <a:srgbClr val="003B73"/>
                          </a:solidFill>
                          <a:latin typeface="+mn-lt"/>
                          <a:ea typeface="+mn-ea"/>
                          <a:cs typeface="+mn-cs"/>
                        </a:rPr>
                        <a:t>Elisabeth Riegler</a:t>
                      </a:r>
                      <a:endParaRPr lang="de-DE" sz="1050" kern="1200">
                        <a:solidFill>
                          <a:srgbClr val="003B7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50" kern="1200" dirty="0">
                          <a:solidFill>
                            <a:srgbClr val="003B73"/>
                          </a:solidFill>
                          <a:latin typeface="+mn-lt"/>
                          <a:ea typeface="+mn-ea"/>
                          <a:cs typeface="+mn-cs"/>
                        </a:rPr>
                        <a:t>Umweltbundesamt</a:t>
                      </a:r>
                      <a:endParaRPr lang="de-DE" sz="1050" kern="1200" dirty="0">
                        <a:solidFill>
                          <a:srgbClr val="003B7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50" kern="1200">
                          <a:solidFill>
                            <a:srgbClr val="003B73"/>
                          </a:solidFill>
                          <a:latin typeface="+mn-lt"/>
                          <a:ea typeface="+mn-ea"/>
                          <a:cs typeface="+mn-cs"/>
                        </a:rPr>
                        <a:t>Claudia Kettner</a:t>
                      </a:r>
                      <a:endParaRPr lang="de-DE" sz="1050" kern="1200">
                        <a:solidFill>
                          <a:srgbClr val="003B7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50" kern="1200" dirty="0">
                          <a:solidFill>
                            <a:srgbClr val="003B73"/>
                          </a:solidFill>
                          <a:latin typeface="+mn-lt"/>
                          <a:ea typeface="+mn-ea"/>
                          <a:cs typeface="+mn-cs"/>
                        </a:rPr>
                        <a:t>WIFO</a:t>
                      </a:r>
                      <a:endParaRPr lang="de-DE" sz="1050" kern="1200" dirty="0">
                        <a:solidFill>
                          <a:srgbClr val="003B7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50" kern="1200">
                          <a:solidFill>
                            <a:srgbClr val="003B73"/>
                          </a:solidFill>
                          <a:latin typeface="+mn-lt"/>
                          <a:ea typeface="+mn-ea"/>
                          <a:cs typeface="+mn-cs"/>
                        </a:rPr>
                        <a:t>Gerhard Wotawa</a:t>
                      </a:r>
                      <a:endParaRPr lang="de-DE" sz="1050" kern="1200">
                        <a:solidFill>
                          <a:srgbClr val="003B7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50" kern="1200" dirty="0">
                          <a:solidFill>
                            <a:srgbClr val="003B73"/>
                          </a:solidFill>
                          <a:latin typeface="+mn-lt"/>
                          <a:ea typeface="+mn-ea"/>
                          <a:cs typeface="+mn-cs"/>
                        </a:rPr>
                        <a:t>ZAMG</a:t>
                      </a:r>
                      <a:endParaRPr lang="de-DE" sz="1050" kern="1200" dirty="0">
                        <a:solidFill>
                          <a:srgbClr val="003B7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50" kern="1200" dirty="0">
                          <a:solidFill>
                            <a:srgbClr val="003B73"/>
                          </a:solidFill>
                          <a:latin typeface="+mn-lt"/>
                          <a:ea typeface="+mn-ea"/>
                          <a:cs typeface="+mn-cs"/>
                        </a:rPr>
                        <a:t>Johann </a:t>
                      </a:r>
                      <a:r>
                        <a:rPr lang="de-AT" sz="1050" kern="1200" dirty="0" err="1">
                          <a:solidFill>
                            <a:srgbClr val="003B73"/>
                          </a:solidFill>
                          <a:latin typeface="+mn-lt"/>
                          <a:ea typeface="+mn-ea"/>
                          <a:cs typeface="+mn-cs"/>
                        </a:rPr>
                        <a:t>Stötter</a:t>
                      </a:r>
                      <a:endParaRPr lang="de-DE" sz="1050" kern="1200" dirty="0">
                        <a:solidFill>
                          <a:srgbClr val="003B7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de-AT" sz="1050" kern="1200" dirty="0">
                          <a:solidFill>
                            <a:srgbClr val="003B73"/>
                          </a:solidFill>
                          <a:latin typeface="+mn-lt"/>
                          <a:ea typeface="+mn-ea"/>
                          <a:cs typeface="+mn-cs"/>
                        </a:rPr>
                        <a:t>Universität Innsbruck</a:t>
                      </a:r>
                      <a:endParaRPr lang="de-DE" sz="1050" kern="1200" dirty="0">
                        <a:solidFill>
                          <a:srgbClr val="003B73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7" name="Textfeld 26"/>
          <p:cNvSpPr txBox="1"/>
          <p:nvPr/>
        </p:nvSpPr>
        <p:spPr>
          <a:xfrm>
            <a:off x="6279410" y="4124241"/>
            <a:ext cx="228559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b="1" dirty="0" err="1">
                <a:solidFill>
                  <a:srgbClr val="003B73"/>
                </a:solidFill>
                <a:latin typeface="Calibri" pitchFamily="34" charset="0"/>
                <a:ea typeface="+mj-ea"/>
                <a:cs typeface="Calibri" pitchFamily="34" charset="0"/>
              </a:rPr>
              <a:t>Our</a:t>
            </a:r>
            <a:r>
              <a:rPr lang="de-DE" sz="1600" b="1" dirty="0">
                <a:solidFill>
                  <a:srgbClr val="003B73"/>
                </a:solidFill>
                <a:latin typeface="Calibri" pitchFamily="34" charset="0"/>
                <a:ea typeface="+mj-ea"/>
                <a:cs typeface="Calibri" pitchFamily="34" charset="0"/>
              </a:rPr>
              <a:t> </a:t>
            </a:r>
            <a:r>
              <a:rPr lang="de-DE" sz="1600" b="1" dirty="0" err="1" smtClean="0">
                <a:solidFill>
                  <a:srgbClr val="003B73"/>
                </a:solidFill>
                <a:latin typeface="Calibri" pitchFamily="34" charset="0"/>
                <a:ea typeface="+mj-ea"/>
                <a:cs typeface="Calibri" pitchFamily="34" charset="0"/>
              </a:rPr>
              <a:t>executive</a:t>
            </a:r>
            <a:r>
              <a:rPr lang="de-DE" sz="1600" b="1" dirty="0" smtClean="0">
                <a:solidFill>
                  <a:srgbClr val="003B73"/>
                </a:solidFill>
                <a:latin typeface="Calibri" pitchFamily="34" charset="0"/>
                <a:ea typeface="+mj-ea"/>
                <a:cs typeface="Calibri" pitchFamily="34" charset="0"/>
              </a:rPr>
              <a:t> </a:t>
            </a:r>
            <a:r>
              <a:rPr lang="de-DE" sz="1600" b="1" dirty="0" err="1" smtClean="0">
                <a:solidFill>
                  <a:srgbClr val="003B73"/>
                </a:solidFill>
                <a:latin typeface="Calibri" pitchFamily="34" charset="0"/>
                <a:ea typeface="+mj-ea"/>
                <a:cs typeface="Calibri" pitchFamily="34" charset="0"/>
              </a:rPr>
              <a:t>board</a:t>
            </a:r>
            <a:r>
              <a:rPr lang="de-DE" sz="1600" b="1" dirty="0">
                <a:solidFill>
                  <a:srgbClr val="003B73"/>
                </a:solidFill>
                <a:latin typeface="Calibri" pitchFamily="34" charset="0"/>
                <a:ea typeface="+mj-ea"/>
                <a:cs typeface="Calibri" pitchFamily="34" charset="0"/>
              </a:rPr>
              <a:t>:</a:t>
            </a:r>
            <a:endParaRPr lang="de-DE" sz="1600" b="1" dirty="0">
              <a:solidFill>
                <a:srgbClr val="003B73"/>
              </a:solidFill>
              <a:latin typeface="Calibri" pitchFamily="34" charset="0"/>
              <a:ea typeface="+mj-ea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676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54854" y="2312120"/>
            <a:ext cx="7791696" cy="872120"/>
          </a:xfrm>
        </p:spPr>
        <p:txBody>
          <a:bodyPr>
            <a:noAutofit/>
          </a:bodyPr>
          <a:lstStyle/>
          <a:p>
            <a:pPr algn="ctr"/>
            <a:r>
              <a:rPr lang="de-DE" sz="4400" dirty="0" err="1" smtClean="0"/>
              <a:t>Upcoming</a:t>
            </a:r>
            <a:r>
              <a:rPr lang="de-DE" sz="4400" dirty="0" smtClean="0"/>
              <a:t> </a:t>
            </a:r>
            <a:r>
              <a:rPr lang="de-DE" sz="4400" dirty="0" err="1" smtClean="0"/>
              <a:t>opportunities</a:t>
            </a:r>
            <a:r>
              <a:rPr lang="de-DE" sz="4400" dirty="0" smtClean="0"/>
              <a:t> </a:t>
            </a:r>
            <a:br>
              <a:rPr lang="de-DE" sz="4400" dirty="0" smtClean="0"/>
            </a:br>
            <a:r>
              <a:rPr lang="de-DE" sz="4400" dirty="0" err="1" smtClean="0"/>
              <a:t>for</a:t>
            </a:r>
            <a:r>
              <a:rPr lang="de-DE" sz="4400" dirty="0" smtClean="0"/>
              <a:t> CCCA </a:t>
            </a:r>
            <a:r>
              <a:rPr lang="de-DE" sz="4400" dirty="0" err="1" smtClean="0"/>
              <a:t>members</a:t>
            </a:r>
            <a:endParaRPr lang="de-DE" sz="4400" dirty="0"/>
          </a:p>
        </p:txBody>
      </p:sp>
    </p:spTree>
    <p:extLst>
      <p:ext uri="{BB962C8B-B14F-4D97-AF65-F5344CB8AC3E}">
        <p14:creationId xmlns:p14="http://schemas.microsoft.com/office/powerpoint/2010/main" val="1363984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Call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networking</a:t>
            </a:r>
            <a:r>
              <a:rPr lang="de-DE" dirty="0" smtClean="0"/>
              <a:t> </a:t>
            </a:r>
            <a:r>
              <a:rPr lang="de-DE" dirty="0" err="1" smtClean="0"/>
              <a:t>projects</a:t>
            </a:r>
            <a:r>
              <a:rPr lang="de-DE" dirty="0" smtClean="0"/>
              <a:t>/</a:t>
            </a:r>
            <a:r>
              <a:rPr lang="de-DE" dirty="0" err="1" smtClean="0"/>
              <a:t>activities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>
          <a:xfrm>
            <a:off x="755999" y="2312121"/>
            <a:ext cx="7338689" cy="3814042"/>
          </a:xfrm>
          <a:noFill/>
        </p:spPr>
        <p:txBody>
          <a:bodyPr>
            <a:normAutofit/>
          </a:bodyPr>
          <a:lstStyle/>
          <a:p>
            <a:r>
              <a:rPr lang="de-DE" sz="2000" dirty="0" smtClean="0"/>
              <a:t>Max. € </a:t>
            </a:r>
            <a:r>
              <a:rPr lang="de-DE" sz="2000" dirty="0" smtClean="0"/>
              <a:t>10.000,- per </a:t>
            </a:r>
            <a:r>
              <a:rPr lang="de-DE" sz="2000" dirty="0" err="1" smtClean="0"/>
              <a:t>project</a:t>
            </a:r>
            <a:r>
              <a:rPr lang="de-DE" sz="2000" dirty="0" smtClean="0"/>
              <a:t> </a:t>
            </a:r>
          </a:p>
          <a:p>
            <a:r>
              <a:rPr lang="de-DE" sz="2000" dirty="0" err="1" smtClean="0"/>
              <a:t>No</a:t>
            </a:r>
            <a:r>
              <a:rPr lang="de-DE" sz="2000" dirty="0" smtClean="0"/>
              <a:t> </a:t>
            </a:r>
            <a:r>
              <a:rPr lang="de-DE" sz="2000" dirty="0" err="1" smtClean="0"/>
              <a:t>research</a:t>
            </a:r>
            <a:r>
              <a:rPr lang="de-DE" sz="2000" dirty="0" smtClean="0"/>
              <a:t> </a:t>
            </a:r>
            <a:r>
              <a:rPr lang="de-DE" sz="2000" dirty="0" err="1" smtClean="0"/>
              <a:t>projects</a:t>
            </a:r>
            <a:r>
              <a:rPr lang="de-DE" sz="2000" dirty="0" smtClean="0"/>
              <a:t>!</a:t>
            </a:r>
            <a:endParaRPr lang="de-DE" sz="2000" dirty="0" smtClean="0"/>
          </a:p>
          <a:p>
            <a:pPr marL="342900" lvl="1" indent="-342900">
              <a:buClr>
                <a:srgbClr val="65B22E"/>
              </a:buClr>
            </a:pPr>
            <a:r>
              <a:rPr lang="de-DE" dirty="0"/>
              <a:t>DDL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submission</a:t>
            </a:r>
            <a:r>
              <a:rPr lang="de-DE" dirty="0"/>
              <a:t>: </a:t>
            </a:r>
            <a:r>
              <a:rPr lang="de-DE" dirty="0" err="1"/>
              <a:t>January</a:t>
            </a:r>
            <a:r>
              <a:rPr lang="de-DE" dirty="0"/>
              <a:t> 8th </a:t>
            </a:r>
            <a:r>
              <a:rPr lang="de-DE" dirty="0" smtClean="0"/>
              <a:t>2016 </a:t>
            </a:r>
            <a:endParaRPr lang="de-DE" dirty="0"/>
          </a:p>
          <a:p>
            <a:pPr marL="342900" lvl="1" indent="-342900">
              <a:buClr>
                <a:srgbClr val="65B22E"/>
              </a:buClr>
            </a:pPr>
            <a:r>
              <a:rPr lang="de-DE" dirty="0"/>
              <a:t>The (</a:t>
            </a:r>
            <a:r>
              <a:rPr lang="de-DE" dirty="0" err="1"/>
              <a:t>virtual</a:t>
            </a:r>
            <a:r>
              <a:rPr lang="de-DE" dirty="0"/>
              <a:t>) </a:t>
            </a:r>
            <a:r>
              <a:rPr lang="de-DE" dirty="0" err="1"/>
              <a:t>general</a:t>
            </a:r>
            <a:r>
              <a:rPr lang="de-DE" dirty="0"/>
              <a:t> </a:t>
            </a:r>
            <a:r>
              <a:rPr lang="de-DE" dirty="0" err="1"/>
              <a:t>assembly</a:t>
            </a:r>
            <a:r>
              <a:rPr lang="de-DE" dirty="0"/>
              <a:t> </a:t>
            </a:r>
            <a:r>
              <a:rPr lang="de-DE" dirty="0" err="1"/>
              <a:t>decides</a:t>
            </a:r>
            <a:endParaRPr lang="de-DE" dirty="0"/>
          </a:p>
          <a:p>
            <a:pPr marL="342900" lvl="1" indent="-342900">
              <a:buClr>
                <a:srgbClr val="65B22E"/>
              </a:buClr>
            </a:pPr>
            <a:r>
              <a:rPr lang="de-DE" dirty="0"/>
              <a:t>Project </a:t>
            </a:r>
            <a:r>
              <a:rPr lang="de-DE" dirty="0" err="1"/>
              <a:t>duration</a:t>
            </a:r>
            <a:r>
              <a:rPr lang="de-DE" dirty="0"/>
              <a:t>: max.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year</a:t>
            </a:r>
            <a:endParaRPr lang="de-DE" dirty="0"/>
          </a:p>
          <a:p>
            <a:pPr marL="342900" lvl="1" indent="-342900">
              <a:buClr>
                <a:srgbClr val="65B22E"/>
              </a:buClr>
            </a:pPr>
            <a:r>
              <a:rPr lang="de-DE" dirty="0"/>
              <a:t>Project </a:t>
            </a:r>
            <a:r>
              <a:rPr lang="de-DE" dirty="0" err="1"/>
              <a:t>supports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CCCA </a:t>
            </a:r>
            <a:r>
              <a:rPr lang="de-DE" dirty="0" err="1" smtClean="0"/>
              <a:t>goals</a:t>
            </a:r>
            <a:endParaRPr lang="de-DE" dirty="0" smtClean="0"/>
          </a:p>
          <a:p>
            <a:pPr marL="342900" lvl="1" indent="-342900">
              <a:buClr>
                <a:srgbClr val="65B22E"/>
              </a:buClr>
            </a:pPr>
            <a:r>
              <a:rPr lang="de-DE" dirty="0"/>
              <a:t>I</a:t>
            </a:r>
            <a:r>
              <a:rPr lang="de-DE" dirty="0" smtClean="0"/>
              <a:t>nter-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transdisciplinary</a:t>
            </a:r>
            <a:r>
              <a:rPr lang="de-DE" dirty="0"/>
              <a:t> </a:t>
            </a:r>
            <a:r>
              <a:rPr lang="de-DE" dirty="0" err="1"/>
              <a:t>orientation</a:t>
            </a:r>
            <a:r>
              <a:rPr lang="de-DE" dirty="0"/>
              <a:t> </a:t>
            </a:r>
            <a:endParaRPr lang="de-DE" dirty="0" smtClean="0"/>
          </a:p>
          <a:p>
            <a:pPr marL="342900" lvl="1" indent="-342900">
              <a:buClr>
                <a:srgbClr val="65B22E"/>
              </a:buClr>
            </a:pPr>
            <a:r>
              <a:rPr lang="de-DE" dirty="0" smtClean="0"/>
              <a:t>3 </a:t>
            </a:r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r>
              <a:rPr lang="de-DE" dirty="0" smtClean="0"/>
              <a:t> </a:t>
            </a:r>
            <a:r>
              <a:rPr lang="de-DE" dirty="0" err="1" smtClean="0"/>
              <a:t>member</a:t>
            </a:r>
            <a:r>
              <a:rPr lang="de-DE" dirty="0" smtClean="0"/>
              <a:t> </a:t>
            </a:r>
            <a:r>
              <a:rPr lang="de-DE" dirty="0" err="1" smtClean="0"/>
              <a:t>institutions</a:t>
            </a:r>
            <a:r>
              <a:rPr lang="de-DE" dirty="0" smtClean="0"/>
              <a:t> </a:t>
            </a:r>
            <a:r>
              <a:rPr lang="de-DE" dirty="0" err="1" smtClean="0"/>
              <a:t>involved</a:t>
            </a:r>
            <a:r>
              <a:rPr lang="de-DE" dirty="0" smtClean="0"/>
              <a:t> (international </a:t>
            </a:r>
            <a:r>
              <a:rPr lang="de-DE" dirty="0" err="1" smtClean="0"/>
              <a:t>partners</a:t>
            </a:r>
            <a:r>
              <a:rPr lang="de-DE" dirty="0" smtClean="0"/>
              <a:t> </a:t>
            </a:r>
            <a:r>
              <a:rPr lang="de-DE" dirty="0" err="1" smtClean="0"/>
              <a:t>are</a:t>
            </a:r>
            <a:r>
              <a:rPr lang="de-DE" dirty="0" smtClean="0"/>
              <a:t> </a:t>
            </a:r>
            <a:r>
              <a:rPr lang="de-DE" dirty="0" err="1" smtClean="0"/>
              <a:t>welcome</a:t>
            </a:r>
            <a:r>
              <a:rPr lang="de-DE" dirty="0" smtClean="0"/>
              <a:t>)</a:t>
            </a:r>
          </a:p>
          <a:p>
            <a:pPr marL="342900" lvl="1" indent="-342900">
              <a:buClr>
                <a:srgbClr val="65B22E"/>
              </a:buClr>
            </a:pPr>
            <a:r>
              <a:rPr lang="de-DE" sz="1800" dirty="0">
                <a:hlinkClick r:id="rId2"/>
              </a:rPr>
              <a:t>http://www.ccca.ac.at/de/ccca-aktivitaeten/vernetzungsprojekte</a:t>
            </a:r>
            <a:r>
              <a:rPr lang="de-DE" sz="1800" dirty="0" smtClean="0">
                <a:hlinkClick r:id="rId2"/>
              </a:rPr>
              <a:t>/</a:t>
            </a:r>
            <a:endParaRPr lang="de-DE" sz="1800" dirty="0" smtClean="0"/>
          </a:p>
          <a:p>
            <a:pPr marL="342900" lvl="1" indent="-342900">
              <a:buClr>
                <a:srgbClr val="65B22E"/>
              </a:buClr>
            </a:pPr>
            <a:endParaRPr lang="de-DE" sz="1800" dirty="0"/>
          </a:p>
          <a:p>
            <a:pPr lvl="1"/>
            <a:endParaRPr lang="de-DE" sz="1800" dirty="0"/>
          </a:p>
          <a:p>
            <a:pPr lvl="1"/>
            <a:endParaRPr lang="de-DE" sz="1800" dirty="0" smtClean="0"/>
          </a:p>
          <a:p>
            <a:pPr lvl="1"/>
            <a:endParaRPr lang="de-DE" sz="1800" dirty="0" smtClean="0"/>
          </a:p>
          <a:p>
            <a:pPr lvl="1"/>
            <a:endParaRPr lang="de-DE" sz="1800" dirty="0"/>
          </a:p>
          <a:p>
            <a:pPr algn="just"/>
            <a:endParaRPr lang="de-DE" dirty="0" smtClean="0"/>
          </a:p>
          <a:p>
            <a:pPr algn="just"/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9702" y="2312121"/>
            <a:ext cx="2299923" cy="152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416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smtClean="0"/>
              <a:t>Science Plan 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>
          <a:xfrm>
            <a:off x="755999" y="2312121"/>
            <a:ext cx="7338689" cy="3814042"/>
          </a:xfrm>
          <a:noFill/>
        </p:spPr>
        <p:txBody>
          <a:bodyPr>
            <a:normAutofit/>
          </a:bodyPr>
          <a:lstStyle/>
          <a:p>
            <a:r>
              <a:rPr lang="de-DE" sz="2000" dirty="0" smtClean="0"/>
              <a:t>Science Plan = Common, national </a:t>
            </a:r>
            <a:r>
              <a:rPr lang="de-DE" sz="2000" dirty="0" err="1" smtClean="0"/>
              <a:t>strategic</a:t>
            </a:r>
            <a:r>
              <a:rPr lang="de-DE" sz="2000" dirty="0" smtClean="0"/>
              <a:t> </a:t>
            </a:r>
            <a:r>
              <a:rPr lang="de-DE" sz="2000" dirty="0" err="1" smtClean="0"/>
              <a:t>research</a:t>
            </a:r>
            <a:r>
              <a:rPr lang="de-DE" sz="2000" dirty="0" smtClean="0"/>
              <a:t> </a:t>
            </a:r>
            <a:r>
              <a:rPr lang="de-DE" sz="2000" dirty="0" err="1" smtClean="0"/>
              <a:t>agenda</a:t>
            </a:r>
            <a:r>
              <a:rPr lang="de-DE" sz="2000" dirty="0" smtClean="0"/>
              <a:t> </a:t>
            </a:r>
            <a:r>
              <a:rPr lang="de-DE" sz="2000" dirty="0" err="1" smtClean="0"/>
              <a:t>for</a:t>
            </a:r>
            <a:r>
              <a:rPr lang="de-DE" sz="2000" dirty="0" smtClean="0"/>
              <a:t> Austria </a:t>
            </a:r>
          </a:p>
          <a:p>
            <a:r>
              <a:rPr lang="de-DE" sz="2000" dirty="0" smtClean="0"/>
              <a:t>Online </a:t>
            </a:r>
            <a:r>
              <a:rPr lang="de-DE" sz="2000" dirty="0" err="1" smtClean="0"/>
              <a:t>Commenting</a:t>
            </a:r>
            <a:r>
              <a:rPr lang="de-DE" sz="2000" dirty="0" smtClean="0"/>
              <a:t> </a:t>
            </a:r>
            <a:r>
              <a:rPr lang="de-DE" sz="2000" dirty="0" err="1" smtClean="0"/>
              <a:t>phase</a:t>
            </a:r>
            <a:r>
              <a:rPr lang="de-DE" sz="2000" dirty="0" smtClean="0"/>
              <a:t> (</a:t>
            </a:r>
            <a:r>
              <a:rPr lang="de-DE" sz="2000" dirty="0" err="1" smtClean="0"/>
              <a:t>coming</a:t>
            </a:r>
            <a:r>
              <a:rPr lang="de-DE" sz="2000" dirty="0" smtClean="0"/>
              <a:t> </a:t>
            </a:r>
            <a:r>
              <a:rPr lang="de-DE" sz="2000" dirty="0" err="1" smtClean="0"/>
              <a:t>soon</a:t>
            </a:r>
            <a:r>
              <a:rPr lang="de-DE" sz="2000" dirty="0" smtClean="0"/>
              <a:t>)</a:t>
            </a:r>
          </a:p>
          <a:p>
            <a:pPr marL="0" indent="0">
              <a:buNone/>
            </a:pPr>
            <a:endParaRPr lang="de-DE" dirty="0" smtClean="0"/>
          </a:p>
          <a:p>
            <a:pPr marL="342900" lvl="1" indent="-342900">
              <a:buClr>
                <a:srgbClr val="65B22E"/>
              </a:buClr>
            </a:pPr>
            <a:r>
              <a:rPr lang="de-DE" dirty="0">
                <a:hlinkClick r:id="rId2"/>
              </a:rPr>
              <a:t>http://www.ccca.ac.at/de/ccca-aktivitaeten/science-plan</a:t>
            </a:r>
            <a:r>
              <a:rPr lang="de-DE" dirty="0" smtClean="0">
                <a:hlinkClick r:id="rId2"/>
              </a:rPr>
              <a:t>/</a:t>
            </a:r>
            <a:r>
              <a:rPr lang="de-DE" dirty="0" smtClean="0"/>
              <a:t> </a:t>
            </a:r>
            <a:endParaRPr lang="de-DE" dirty="0"/>
          </a:p>
          <a:p>
            <a:pPr lvl="1"/>
            <a:endParaRPr lang="de-DE" sz="1800" dirty="0"/>
          </a:p>
          <a:p>
            <a:pPr lvl="1"/>
            <a:endParaRPr lang="de-DE" sz="1800" dirty="0" smtClean="0"/>
          </a:p>
          <a:p>
            <a:pPr lvl="1"/>
            <a:endParaRPr lang="de-DE" sz="1800" dirty="0" smtClean="0"/>
          </a:p>
          <a:p>
            <a:pPr lvl="1"/>
            <a:endParaRPr lang="de-DE" sz="1800" dirty="0"/>
          </a:p>
          <a:p>
            <a:pPr algn="just"/>
            <a:endParaRPr lang="de-DE" dirty="0" smtClean="0"/>
          </a:p>
          <a:p>
            <a:pPr algn="just"/>
            <a:endParaRPr lang="de-DE" dirty="0"/>
          </a:p>
        </p:txBody>
      </p:sp>
      <p:pic>
        <p:nvPicPr>
          <p:cNvPr id="4" name="Picture 2" descr="H:\CCCA-Fotos\Photos\Photos_Strategieworkshop_130326\Fotos Homepage\_MG_28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15001" y="4400549"/>
            <a:ext cx="2179687" cy="14539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2913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Climate</a:t>
            </a:r>
            <a:r>
              <a:rPr lang="de-DE" dirty="0" smtClean="0"/>
              <a:t> Day: </a:t>
            </a:r>
            <a:r>
              <a:rPr lang="de-DE" dirty="0" err="1" smtClean="0"/>
              <a:t>Pre</a:t>
            </a:r>
            <a:r>
              <a:rPr lang="de-DE" dirty="0" smtClean="0"/>
              <a:t>-Day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>
          <a:xfrm>
            <a:off x="755999" y="2312120"/>
            <a:ext cx="7338689" cy="4050579"/>
          </a:xfrm>
          <a:noFill/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GB" sz="2300" b="1" dirty="0" smtClean="0"/>
          </a:p>
          <a:p>
            <a:pPr marL="0" indent="0">
              <a:buNone/>
            </a:pPr>
            <a:r>
              <a:rPr lang="en-GB" sz="2300" b="1" dirty="0" smtClean="0"/>
              <a:t>Working groups for young scientists 10.00-12.00:</a:t>
            </a:r>
            <a:endParaRPr lang="en-GB" sz="22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Participation </a:t>
            </a:r>
            <a:r>
              <a:rPr lang="en-GB" sz="2000" dirty="0"/>
              <a:t>and survey techniques in climate impact research</a:t>
            </a:r>
            <a:br>
              <a:rPr lang="en-GB" sz="2000" dirty="0"/>
            </a:br>
            <a:r>
              <a:rPr lang="en-GB" sz="2000" dirty="0"/>
              <a:t>Sebastian </a:t>
            </a:r>
            <a:r>
              <a:rPr lang="en-GB" sz="2000" dirty="0" err="1"/>
              <a:t>Seebauer</a:t>
            </a:r>
            <a:r>
              <a:rPr lang="en-GB" sz="2000" dirty="0"/>
              <a:t> (WEGC; University of Graz): questionnaire design, sampling, methods for data collection 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en-GB" sz="2000" dirty="0" smtClean="0"/>
              <a:t>Andrea </a:t>
            </a:r>
            <a:r>
              <a:rPr lang="en-GB" sz="2000" dirty="0" err="1"/>
              <a:t>Prutsch</a:t>
            </a:r>
            <a:r>
              <a:rPr lang="en-GB" sz="2000" dirty="0"/>
              <a:t> (Environment Agency Austria): participation and stakeholder integration </a:t>
            </a:r>
            <a:endParaRPr lang="de-DE" sz="2000" dirty="0"/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Climate </a:t>
            </a:r>
            <a:r>
              <a:rPr lang="en-GB" sz="2000" dirty="0"/>
              <a:t>risks and extreme </a:t>
            </a:r>
            <a:r>
              <a:rPr lang="en-GB" sz="2000" dirty="0" smtClean="0"/>
              <a:t>events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en-GB" sz="2000" dirty="0" err="1" smtClean="0"/>
              <a:t>Reinhard</a:t>
            </a:r>
            <a:r>
              <a:rPr lang="en-GB" sz="2000" dirty="0" smtClean="0"/>
              <a:t> </a:t>
            </a:r>
            <a:r>
              <a:rPr lang="en-GB" sz="2000" dirty="0" err="1"/>
              <a:t>Mechler</a:t>
            </a:r>
            <a:r>
              <a:rPr lang="en-GB" sz="2000" dirty="0"/>
              <a:t> &amp; Stefan </a:t>
            </a:r>
            <a:r>
              <a:rPr lang="en-GB" sz="2000" dirty="0" err="1"/>
              <a:t>Hochrainer</a:t>
            </a:r>
            <a:r>
              <a:rPr lang="en-GB" sz="2000" dirty="0"/>
              <a:t>-Stigler, (IIASA/WU Wien): risk modelling and analyses of extreme events and climate </a:t>
            </a:r>
            <a:r>
              <a:rPr lang="en-GB" sz="2000" dirty="0" smtClean="0"/>
              <a:t>risks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en-GB" sz="2000" dirty="0" smtClean="0"/>
              <a:t>Dirk </a:t>
            </a:r>
            <a:r>
              <a:rPr lang="en-GB" sz="2000" dirty="0" err="1"/>
              <a:t>Muschalla</a:t>
            </a:r>
            <a:r>
              <a:rPr lang="en-GB" sz="2000" dirty="0"/>
              <a:t> (TU Graz): modelling urban floods </a:t>
            </a:r>
            <a:endParaRPr lang="de-DE" sz="2000" dirty="0"/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Climate </a:t>
            </a:r>
            <a:r>
              <a:rPr lang="en-GB" sz="2000" dirty="0"/>
              <a:t>data and scenarios: handling and data </a:t>
            </a:r>
            <a:r>
              <a:rPr lang="en-GB" sz="2000" dirty="0" smtClean="0"/>
              <a:t>quality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en-GB" sz="2000" dirty="0" smtClean="0"/>
              <a:t>Herbert </a:t>
            </a:r>
            <a:r>
              <a:rPr lang="en-GB" sz="2000" dirty="0" err="1"/>
              <a:t>Formayer</a:t>
            </a:r>
            <a:r>
              <a:rPr lang="en-GB" sz="2000" dirty="0"/>
              <a:t> (BOKU Wien): meteorological measuring techniques </a:t>
            </a:r>
            <a:br>
              <a:rPr lang="en-GB" sz="2000" dirty="0"/>
            </a:br>
            <a:r>
              <a:rPr lang="en-GB" sz="2000" dirty="0" err="1"/>
              <a:t>Heimo</a:t>
            </a:r>
            <a:r>
              <a:rPr lang="en-GB" sz="2000" dirty="0"/>
              <a:t> </a:t>
            </a:r>
            <a:r>
              <a:rPr lang="en-GB" sz="2000" dirty="0" err="1"/>
              <a:t>Truhetz</a:t>
            </a:r>
            <a:r>
              <a:rPr lang="en-GB" sz="2000" dirty="0"/>
              <a:t> (WEGC, University of Graz): regional climate projections 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en-GB" sz="2000" dirty="0" smtClean="0"/>
              <a:t>Chris </a:t>
            </a:r>
            <a:r>
              <a:rPr lang="en-GB" sz="2000" dirty="0"/>
              <a:t>Schubert (CCCA Data Centre): Data queries at the CCCA Data </a:t>
            </a:r>
            <a:r>
              <a:rPr lang="en-GB" sz="2000" dirty="0" smtClean="0"/>
              <a:t>Centre</a:t>
            </a:r>
            <a:endParaRPr lang="de-DE" sz="2000" dirty="0"/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Innovation- </a:t>
            </a:r>
            <a:r>
              <a:rPr lang="en-GB" sz="2000" dirty="0"/>
              <a:t>and transition research in climate </a:t>
            </a:r>
            <a:r>
              <a:rPr lang="en-GB" sz="2000" dirty="0" smtClean="0"/>
              <a:t>sciences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en-GB" sz="2000" dirty="0" err="1" smtClean="0"/>
              <a:t>Romana</a:t>
            </a:r>
            <a:r>
              <a:rPr lang="en-GB" sz="2000" dirty="0" smtClean="0"/>
              <a:t> </a:t>
            </a:r>
            <a:r>
              <a:rPr lang="en-GB" sz="2000" dirty="0" err="1"/>
              <a:t>Rauter</a:t>
            </a:r>
            <a:r>
              <a:rPr lang="en-GB" sz="2000" dirty="0"/>
              <a:t> (ISIS, University of Graz)</a:t>
            </a:r>
            <a:br>
              <a:rPr lang="en-GB" sz="2000" dirty="0"/>
            </a:br>
            <a:r>
              <a:rPr lang="en-GB" sz="2000" dirty="0"/>
              <a:t>Willi Haas (IFF, AAU </a:t>
            </a:r>
            <a:r>
              <a:rPr lang="en-GB" sz="2000" dirty="0" smtClean="0"/>
              <a:t>Klagenfurt)</a:t>
            </a:r>
            <a:endParaRPr lang="de-DE" sz="2000" dirty="0"/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Case </a:t>
            </a:r>
            <a:r>
              <a:rPr lang="en-GB" sz="2000" dirty="0"/>
              <a:t>studies and methods for </a:t>
            </a:r>
            <a:r>
              <a:rPr lang="en-GB" sz="2000" dirty="0" err="1"/>
              <a:t>upscaling</a:t>
            </a:r>
            <a:r>
              <a:rPr lang="en-GB" sz="2000" dirty="0"/>
              <a:t> and transfer</a:t>
            </a:r>
            <a:br>
              <a:rPr lang="en-GB" sz="2000" dirty="0"/>
            </a:br>
            <a:r>
              <a:rPr lang="en-GB" sz="2000" dirty="0"/>
              <a:t>Birgit </a:t>
            </a:r>
            <a:r>
              <a:rPr lang="en-GB" sz="2000" dirty="0" err="1"/>
              <a:t>Bednar-Friedl</a:t>
            </a:r>
            <a:r>
              <a:rPr lang="en-GB" sz="2000" dirty="0"/>
              <a:t> (WEGC, University of </a:t>
            </a:r>
            <a:r>
              <a:rPr lang="en-GB" sz="2000" dirty="0" smtClean="0"/>
              <a:t>Graz)</a:t>
            </a:r>
            <a:r>
              <a:rPr lang="de-DE" sz="2000" dirty="0"/>
              <a:t/>
            </a:r>
            <a:br>
              <a:rPr lang="de-DE" sz="2000" dirty="0"/>
            </a:br>
            <a:r>
              <a:rPr lang="en-GB" sz="2000" dirty="0" smtClean="0"/>
              <a:t>Thomas </a:t>
            </a:r>
            <a:r>
              <a:rPr lang="en-GB" sz="2000" dirty="0"/>
              <a:t>Glade (University of Vienna)</a:t>
            </a:r>
            <a:endParaRPr lang="de-DE" sz="2000" dirty="0"/>
          </a:p>
          <a:p>
            <a:endParaRPr lang="de-DE" sz="2000" dirty="0" smtClean="0"/>
          </a:p>
          <a:p>
            <a:pPr marL="0" indent="0">
              <a:buNone/>
            </a:pPr>
            <a:endParaRPr lang="de-DE" dirty="0" smtClean="0"/>
          </a:p>
          <a:p>
            <a:pPr marL="457200" lvl="1" indent="0">
              <a:buNone/>
            </a:pPr>
            <a:endParaRPr lang="de-DE" sz="1800" dirty="0"/>
          </a:p>
          <a:p>
            <a:pPr lvl="1"/>
            <a:endParaRPr lang="de-DE" sz="1800" dirty="0" smtClean="0"/>
          </a:p>
          <a:p>
            <a:pPr lvl="1"/>
            <a:endParaRPr lang="de-DE" sz="1800" dirty="0" smtClean="0"/>
          </a:p>
          <a:p>
            <a:pPr lvl="1"/>
            <a:endParaRPr lang="de-DE" sz="1800" dirty="0"/>
          </a:p>
          <a:p>
            <a:pPr algn="just"/>
            <a:endParaRPr lang="de-DE" dirty="0" smtClean="0"/>
          </a:p>
          <a:p>
            <a:pPr algn="just"/>
            <a:endParaRPr lang="de-DE" dirty="0"/>
          </a:p>
        </p:txBody>
      </p:sp>
      <p:pic>
        <p:nvPicPr>
          <p:cNvPr id="4" name="Inhaltsplatzhalt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175" y="415058"/>
            <a:ext cx="3200401" cy="2127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64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 smtClean="0"/>
              <a:t>Climate</a:t>
            </a:r>
            <a:r>
              <a:rPr lang="de-DE" dirty="0" smtClean="0"/>
              <a:t> Day: </a:t>
            </a:r>
            <a:r>
              <a:rPr lang="de-DE" dirty="0" err="1" smtClean="0"/>
              <a:t>Pre</a:t>
            </a:r>
            <a:r>
              <a:rPr lang="de-DE" dirty="0" smtClean="0"/>
              <a:t>-Day </a:t>
            </a:r>
            <a:r>
              <a:rPr lang="de-DE" sz="2800" dirty="0" smtClean="0"/>
              <a:t>(April 6th 2016)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>
          <a:xfrm>
            <a:off x="755999" y="2312121"/>
            <a:ext cx="7338689" cy="3814042"/>
          </a:xfrm>
          <a:noFill/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GB" sz="1600" b="1" dirty="0" smtClean="0"/>
              <a:t>Working groups for young scientists 14.00-16.00:</a:t>
            </a:r>
          </a:p>
          <a:p>
            <a:endParaRPr lang="de-DE" sz="1200" dirty="0"/>
          </a:p>
          <a:p>
            <a:pPr lvl="0">
              <a:buFont typeface="+mj-lt"/>
              <a:buAutoNum type="arabicPeriod"/>
            </a:pPr>
            <a:r>
              <a:rPr lang="de-DE" sz="1400" dirty="0"/>
              <a:t>Wissenschaftliche Ergebnisse für die Praxis aufbereiten (Carel Mohn, klimafakten.de) (Language: German) </a:t>
            </a:r>
          </a:p>
          <a:p>
            <a:pPr lvl="0">
              <a:buFont typeface="+mj-lt"/>
              <a:buAutoNum type="arabicPeriod"/>
            </a:pPr>
            <a:r>
              <a:rPr lang="de-DE" sz="1400" dirty="0"/>
              <a:t>Verfassen von Presseartikeln auf Basis wissenschaftlicher Ergebnisse (Dagmar </a:t>
            </a:r>
            <a:r>
              <a:rPr lang="de-DE" sz="1400" dirty="0" err="1"/>
              <a:t>Eklaude</a:t>
            </a:r>
            <a:r>
              <a:rPr lang="de-DE" sz="1400" dirty="0"/>
              <a:t>, Uni Graz Pressestelle) (Language: German) </a:t>
            </a:r>
          </a:p>
          <a:p>
            <a:pPr lvl="0">
              <a:buFont typeface="+mj-lt"/>
              <a:buAutoNum type="arabicPeriod"/>
            </a:pPr>
            <a:r>
              <a:rPr lang="en-GB" sz="1400" dirty="0"/>
              <a:t>Feedback on research proposals and scientific papers (Herbert </a:t>
            </a:r>
            <a:r>
              <a:rPr lang="en-GB" sz="1400" dirty="0" err="1"/>
              <a:t>Formayer</a:t>
            </a:r>
            <a:r>
              <a:rPr lang="en-GB" sz="1400" dirty="0"/>
              <a:t>, BOKU &amp; Birgit </a:t>
            </a:r>
            <a:r>
              <a:rPr lang="en-GB" sz="1400" dirty="0" err="1"/>
              <a:t>Bednar-Friedl</a:t>
            </a:r>
            <a:r>
              <a:rPr lang="en-GB" sz="1400" dirty="0"/>
              <a:t>, </a:t>
            </a:r>
            <a:r>
              <a:rPr lang="en-GB" sz="1400" dirty="0" err="1"/>
              <a:t>Uni</a:t>
            </a:r>
            <a:r>
              <a:rPr lang="en-GB" sz="1400" dirty="0"/>
              <a:t> Graz) (Language: German/English) </a:t>
            </a:r>
            <a:endParaRPr lang="de-DE" sz="1400" dirty="0"/>
          </a:p>
          <a:p>
            <a:pPr lvl="0">
              <a:buFont typeface="+mj-lt"/>
              <a:buAutoNum type="arabicPeriod"/>
            </a:pPr>
            <a:r>
              <a:rPr lang="en-GB" sz="1400" dirty="0"/>
              <a:t>Visual displays: What characterizes a good chart? (Bettina </a:t>
            </a:r>
            <a:r>
              <a:rPr lang="en-GB" sz="1400" dirty="0" err="1"/>
              <a:t>Lackner</a:t>
            </a:r>
            <a:r>
              <a:rPr lang="en-GB" sz="1400" dirty="0"/>
              <a:t>, </a:t>
            </a:r>
            <a:r>
              <a:rPr lang="en-GB" sz="1400" dirty="0" err="1"/>
              <a:t>Uni</a:t>
            </a:r>
            <a:r>
              <a:rPr lang="en-GB" sz="1400" dirty="0"/>
              <a:t> Graz) (Language: German/English) </a:t>
            </a:r>
            <a:endParaRPr lang="de-DE" sz="1400" dirty="0"/>
          </a:p>
          <a:p>
            <a:pPr lvl="0">
              <a:buFont typeface="+mj-lt"/>
              <a:buAutoNum type="arabicPeriod"/>
            </a:pPr>
            <a:r>
              <a:rPr lang="en-GB" sz="1400" dirty="0"/>
              <a:t>Story telling &amp; oral media: Talking about your research in an interview situation (Walther Moser, Radio Helsinki (Language: German/English)</a:t>
            </a:r>
            <a:endParaRPr lang="de-DE" sz="1400" dirty="0"/>
          </a:p>
          <a:p>
            <a:pPr marL="0" indent="0">
              <a:buNone/>
            </a:pPr>
            <a:endParaRPr lang="de-DE" sz="2000" dirty="0" smtClean="0"/>
          </a:p>
          <a:p>
            <a:pPr marL="0" indent="0">
              <a:buNone/>
            </a:pPr>
            <a:r>
              <a:rPr lang="en-GB" b="1" dirty="0" smtClean="0"/>
              <a:t>+ open space</a:t>
            </a:r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r>
              <a:rPr lang="de-DE" sz="1700" dirty="0">
                <a:hlinkClick r:id="rId2"/>
              </a:rPr>
              <a:t>http://www.ccca.ac.at/de/ccca-aktivitaeten/oesterr-klimatag/klimatag-2016</a:t>
            </a:r>
            <a:r>
              <a:rPr lang="de-DE" sz="1700" dirty="0" smtClean="0">
                <a:hlinkClick r:id="rId2"/>
              </a:rPr>
              <a:t>/</a:t>
            </a:r>
            <a:endParaRPr lang="de-DE" sz="1700" dirty="0" smtClean="0"/>
          </a:p>
          <a:p>
            <a:pPr marL="0" indent="0">
              <a:buNone/>
            </a:pPr>
            <a:endParaRPr lang="de-DE" sz="1700" dirty="0" smtClean="0"/>
          </a:p>
          <a:p>
            <a:pPr marL="457200" lvl="1" indent="0">
              <a:buNone/>
            </a:pPr>
            <a:endParaRPr lang="de-DE" sz="1800" dirty="0"/>
          </a:p>
          <a:p>
            <a:pPr lvl="1"/>
            <a:endParaRPr lang="de-DE" sz="1800" dirty="0" smtClean="0"/>
          </a:p>
          <a:p>
            <a:pPr lvl="1"/>
            <a:endParaRPr lang="de-DE" sz="1800" dirty="0" smtClean="0"/>
          </a:p>
          <a:p>
            <a:pPr lvl="1"/>
            <a:endParaRPr lang="de-DE" sz="1800" dirty="0"/>
          </a:p>
          <a:p>
            <a:pPr algn="just"/>
            <a:endParaRPr lang="de-DE" dirty="0" smtClean="0"/>
          </a:p>
          <a:p>
            <a:pPr algn="just"/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93339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Supporting</a:t>
            </a:r>
            <a:r>
              <a:rPr lang="de-DE" dirty="0" smtClean="0"/>
              <a:t> </a:t>
            </a:r>
            <a:r>
              <a:rPr lang="de-DE" dirty="0" err="1" smtClean="0"/>
              <a:t>activities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CCCA </a:t>
            </a:r>
            <a:r>
              <a:rPr lang="de-DE" dirty="0" err="1" smtClean="0"/>
              <a:t>young</a:t>
            </a:r>
            <a:r>
              <a:rPr lang="de-DE" dirty="0" smtClean="0"/>
              <a:t> </a:t>
            </a:r>
            <a:r>
              <a:rPr lang="de-DE" dirty="0" err="1" smtClean="0"/>
              <a:t>scientists</a:t>
            </a:r>
            <a:r>
              <a:rPr lang="de-DE" dirty="0" smtClean="0"/>
              <a:t> in 2016</a:t>
            </a:r>
            <a:endParaRPr lang="de-DE" dirty="0"/>
          </a:p>
        </p:txBody>
      </p:sp>
      <p:sp>
        <p:nvSpPr>
          <p:cNvPr id="6" name="Inhaltsplatzhalter 5"/>
          <p:cNvSpPr>
            <a:spLocks noGrp="1"/>
          </p:cNvSpPr>
          <p:nvPr>
            <p:ph sz="half" idx="2"/>
          </p:nvPr>
        </p:nvSpPr>
        <p:spPr>
          <a:xfrm>
            <a:off x="755999" y="2312121"/>
            <a:ext cx="7338689" cy="3814042"/>
          </a:xfrm>
          <a:noFill/>
        </p:spPr>
        <p:txBody>
          <a:bodyPr>
            <a:normAutofit/>
          </a:bodyPr>
          <a:lstStyle/>
          <a:p>
            <a:pPr lvl="0">
              <a:buFont typeface="+mj-lt"/>
              <a:buAutoNum type="arabicPeriod"/>
            </a:pPr>
            <a:endParaRPr lang="de-DE" sz="1400" dirty="0" smtClean="0"/>
          </a:p>
          <a:p>
            <a:r>
              <a:rPr lang="de-DE" sz="2000" dirty="0" smtClean="0"/>
              <a:t>CCCA </a:t>
            </a:r>
            <a:r>
              <a:rPr lang="de-DE" sz="2000" dirty="0" err="1" smtClean="0"/>
              <a:t>working</a:t>
            </a:r>
            <a:r>
              <a:rPr lang="de-DE" sz="2000" dirty="0" smtClean="0"/>
              <a:t> </a:t>
            </a:r>
            <a:r>
              <a:rPr lang="de-DE" sz="2000" dirty="0" err="1" smtClean="0"/>
              <a:t>group</a:t>
            </a:r>
            <a:r>
              <a:rPr lang="de-DE" sz="2000" dirty="0" smtClean="0"/>
              <a:t> </a:t>
            </a:r>
            <a:r>
              <a:rPr lang="de-DE" sz="2000" dirty="0" err="1" smtClean="0"/>
              <a:t>leader</a:t>
            </a:r>
            <a:r>
              <a:rPr lang="de-DE" sz="2000" dirty="0" smtClean="0"/>
              <a:t>: Sebastian Seebauer, Wegener Center, Universität Graz</a:t>
            </a:r>
          </a:p>
          <a:p>
            <a:r>
              <a:rPr lang="de-DE" sz="2000" dirty="0" smtClean="0"/>
              <a:t>CCCA </a:t>
            </a:r>
            <a:r>
              <a:rPr lang="de-DE" sz="2000" dirty="0" err="1" smtClean="0"/>
              <a:t>contact</a:t>
            </a:r>
            <a:r>
              <a:rPr lang="de-DE" sz="2000" dirty="0" smtClean="0"/>
              <a:t>: Angelika Wolf</a:t>
            </a:r>
          </a:p>
          <a:p>
            <a:r>
              <a:rPr lang="de-DE" sz="2000" dirty="0" err="1" smtClean="0"/>
              <a:t>Examples</a:t>
            </a:r>
            <a:r>
              <a:rPr lang="de-DE" sz="2000" dirty="0" smtClean="0"/>
              <a:t>: </a:t>
            </a:r>
          </a:p>
          <a:p>
            <a:pPr lvl="1"/>
            <a:r>
              <a:rPr lang="de-DE" sz="1600" dirty="0" smtClean="0"/>
              <a:t>Summer/Winter School</a:t>
            </a:r>
          </a:p>
          <a:p>
            <a:pPr lvl="2"/>
            <a:r>
              <a:rPr lang="de-DE" sz="1400" dirty="0" err="1" smtClean="0"/>
              <a:t>Organized</a:t>
            </a:r>
            <a:r>
              <a:rPr lang="de-DE" sz="1400" dirty="0" smtClean="0"/>
              <a:t> </a:t>
            </a:r>
            <a:r>
              <a:rPr lang="de-DE" sz="1400" dirty="0" err="1" smtClean="0"/>
              <a:t>by</a:t>
            </a:r>
            <a:r>
              <a:rPr lang="de-DE" sz="1400" dirty="0" smtClean="0"/>
              <a:t> CCCA </a:t>
            </a:r>
            <a:r>
              <a:rPr lang="de-DE" sz="1400" dirty="0" err="1" smtClean="0"/>
              <a:t>members</a:t>
            </a:r>
            <a:r>
              <a:rPr lang="de-DE" sz="1400" dirty="0" smtClean="0"/>
              <a:t>, </a:t>
            </a:r>
            <a:r>
              <a:rPr lang="de-DE" sz="1400" dirty="0" err="1" smtClean="0"/>
              <a:t>co-funded</a:t>
            </a:r>
            <a:r>
              <a:rPr lang="de-DE" sz="1400" dirty="0" smtClean="0"/>
              <a:t> </a:t>
            </a:r>
            <a:r>
              <a:rPr lang="de-DE" sz="1400" dirty="0" err="1" smtClean="0"/>
              <a:t>by</a:t>
            </a:r>
            <a:r>
              <a:rPr lang="de-DE" sz="1400" dirty="0" smtClean="0"/>
              <a:t> CCCA </a:t>
            </a:r>
          </a:p>
          <a:p>
            <a:pPr lvl="1"/>
            <a:r>
              <a:rPr lang="de-DE" sz="1600" dirty="0" smtClean="0"/>
              <a:t>Travel </a:t>
            </a:r>
            <a:r>
              <a:rPr lang="de-DE" sz="1600" dirty="0" err="1" smtClean="0"/>
              <a:t>allowances</a:t>
            </a:r>
            <a:endParaRPr lang="de-DE" sz="1600" dirty="0" smtClean="0"/>
          </a:p>
          <a:p>
            <a:pPr lvl="1"/>
            <a:r>
              <a:rPr lang="de-DE" sz="1600" dirty="0" smtClean="0"/>
              <a:t>Workshops</a:t>
            </a:r>
          </a:p>
          <a:p>
            <a:pPr marL="457200" lvl="1" indent="0">
              <a:buNone/>
            </a:pPr>
            <a:r>
              <a:rPr lang="de-DE" sz="1800" dirty="0" smtClean="0"/>
              <a:t>					</a:t>
            </a:r>
            <a:endParaRPr lang="de-DE" sz="1800" dirty="0"/>
          </a:p>
          <a:p>
            <a:pPr lvl="1"/>
            <a:endParaRPr lang="de-DE" sz="1800" dirty="0" smtClean="0"/>
          </a:p>
          <a:p>
            <a:pPr lvl="1"/>
            <a:endParaRPr lang="de-DE" sz="1800" dirty="0" smtClean="0"/>
          </a:p>
          <a:p>
            <a:pPr lvl="1"/>
            <a:endParaRPr lang="de-DE" sz="1800" dirty="0"/>
          </a:p>
          <a:p>
            <a:pPr algn="just"/>
            <a:endParaRPr lang="de-DE" dirty="0" smtClean="0"/>
          </a:p>
          <a:p>
            <a:pPr algn="just"/>
            <a:endParaRPr lang="de-DE" dirty="0"/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870" b="25306"/>
          <a:stretch/>
        </p:blipFill>
        <p:spPr>
          <a:xfrm>
            <a:off x="7023504" y="4714874"/>
            <a:ext cx="1828992" cy="1495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9182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495</Words>
  <Application>Microsoft Office PowerPoint</Application>
  <PresentationFormat>Bildschirmpräsentation (4:3)</PresentationFormat>
  <Paragraphs>125</Paragraphs>
  <Slides>14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14</vt:i4>
      </vt:variant>
    </vt:vector>
  </HeadingPairs>
  <TitlesOfParts>
    <vt:vector size="21" baseType="lpstr">
      <vt:lpstr>MS PGothic</vt:lpstr>
      <vt:lpstr>Arial</vt:lpstr>
      <vt:lpstr>Calibri</vt:lpstr>
      <vt:lpstr>Calibri Light</vt:lpstr>
      <vt:lpstr>Exo</vt:lpstr>
      <vt:lpstr>Office-Design</vt:lpstr>
      <vt:lpstr>Benutzerdefiniertes Design</vt:lpstr>
      <vt:lpstr>CCCA Servicecentre Round Table Graz, December 9th 2016</vt:lpstr>
      <vt:lpstr>The climate change centre Austria (CCCA) </vt:lpstr>
      <vt:lpstr>PowerPoint-Präsentation</vt:lpstr>
      <vt:lpstr>Upcoming opportunities  for CCCA members</vt:lpstr>
      <vt:lpstr>Call for networking projects/activities</vt:lpstr>
      <vt:lpstr>Science Plan </vt:lpstr>
      <vt:lpstr>Climate Day: Pre-Day</vt:lpstr>
      <vt:lpstr>Climate Day: Pre-Day (April 6th 2016)</vt:lpstr>
      <vt:lpstr>Supporting activities for CCCA young scientists in 2016</vt:lpstr>
      <vt:lpstr>Ongoing opportunities  for CCCA members</vt:lpstr>
      <vt:lpstr>International outreach</vt:lpstr>
      <vt:lpstr>National outreach &amp; networking</vt:lpstr>
      <vt:lpstr>Products &amp; ressources</vt:lpstr>
      <vt:lpstr>Climate Change Centre Austria Service Centre Krenngasse 37/1 8010 Graz   Matthias Themeßl Angelika Wolf Stefan Ropac Heide Spitzer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Fender Rhodes</dc:creator>
  <cp:lastModifiedBy>Angelika Wolf</cp:lastModifiedBy>
  <cp:revision>162</cp:revision>
  <cp:lastPrinted>2015-12-03T17:37:04Z</cp:lastPrinted>
  <dcterms:created xsi:type="dcterms:W3CDTF">2014-02-09T08:57:40Z</dcterms:created>
  <dcterms:modified xsi:type="dcterms:W3CDTF">2015-12-03T17:37:12Z</dcterms:modified>
</cp:coreProperties>
</file>